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2" r:id="rId2"/>
    <p:sldId id="376" r:id="rId3"/>
    <p:sldId id="395" r:id="rId4"/>
    <p:sldId id="396" r:id="rId5"/>
    <p:sldId id="398" r:id="rId6"/>
    <p:sldId id="397" r:id="rId7"/>
    <p:sldId id="399" r:id="rId8"/>
    <p:sldId id="400" r:id="rId9"/>
    <p:sldId id="401" r:id="rId10"/>
    <p:sldId id="402" r:id="rId11"/>
    <p:sldId id="403" r:id="rId12"/>
    <p:sldId id="405" r:id="rId13"/>
    <p:sldId id="406" r:id="rId14"/>
    <p:sldId id="404" r:id="rId15"/>
    <p:sldId id="379" r:id="rId16"/>
    <p:sldId id="407" r:id="rId17"/>
    <p:sldId id="382" r:id="rId18"/>
    <p:sldId id="383" r:id="rId19"/>
  </p:sldIdLst>
  <p:sldSz cx="13004800" cy="9753600"/>
  <p:notesSz cx="9144000" cy="6858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enia Sans" panose="020B0604020202020204" charset="-18"/>
      <p:regular r:id="rId26"/>
      <p:bold r:id="rId27"/>
      <p:italic r:id="rId28"/>
      <p:boldItalic r:id="rId29"/>
    </p:embeddedFont>
  </p:embeddedFontLst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Němcová" initials="MN" lastIdx="4" clrIdx="0">
    <p:extLst/>
  </p:cmAuthor>
  <p:cmAuthor id="2" name="1" initials="1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761"/>
    <a:srgbClr val="C60C30"/>
    <a:srgbClr val="004F9F"/>
    <a:srgbClr val="000000"/>
    <a:srgbClr val="FFFFFF"/>
    <a:srgbClr val="0F70B7"/>
    <a:srgbClr val="9A999A"/>
    <a:srgbClr val="2B62A3"/>
    <a:srgbClr val="A30101"/>
    <a:srgbClr val="C94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164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86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2210C-8D0D-BA41-9D4E-540864981DA7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62A5A-6911-674C-8D01-644702AF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27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09951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pt_vzor.png">
            <a:extLst>
              <a:ext uri="{FF2B5EF4-FFF2-40B4-BE49-F238E27FC236}">
                <a16:creationId xmlns:a16="http://schemas.microsoft.com/office/drawing/2014/main" xmlns="" id="{14D73792-5DA7-4665-BEA0-B581C0E43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0"/>
            <a:ext cx="13003199" cy="971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FCE22A-45E3-47C6-85EB-27FDEBC2BA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2400" y="2987993"/>
            <a:ext cx="10800000" cy="1885950"/>
          </a:xfrm>
          <a:noFill/>
        </p:spPr>
        <p:txBody>
          <a:bodyPr lIns="360000" rIns="360000">
            <a:noAutofit/>
          </a:bodyPr>
          <a:lstStyle>
            <a:lvl1pPr algn="ctr">
              <a:defRPr sz="6200" b="1" cap="all" baseline="0">
                <a:solidFill>
                  <a:srgbClr val="C60C30"/>
                </a:solidFill>
                <a:latin typeface="Comenia Sans" panose="02000503080000020004" pitchFamily="50" charset="-18"/>
                <a:cs typeface="Calibri" panose="020F0502020204030204" pitchFamily="34" charset="0"/>
              </a:defRPr>
            </a:lvl1pPr>
          </a:lstStyle>
          <a:p>
            <a:r>
              <a:rPr lang="cs-CZ" dirty="0"/>
              <a:t>NÁZEV PREZENTACE</a:t>
            </a:r>
            <a:endParaRPr lang="ru-RU" dirty="0"/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xmlns="" id="{2BEB5ECD-A071-4A36-9DF0-9D7BEE4E7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7559" y="6103302"/>
            <a:ext cx="3809682" cy="600075"/>
          </a:xfrm>
        </p:spPr>
        <p:txBody>
          <a:bodyPr>
            <a:normAutofit/>
          </a:bodyPr>
          <a:lstStyle>
            <a:lvl1pPr marL="0" indent="0" algn="ctr">
              <a:buNone/>
              <a:defRPr sz="2900" b="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DD.</a:t>
            </a:r>
            <a:r>
              <a:rPr lang="en-US" dirty="0"/>
              <a:t> </a:t>
            </a:r>
            <a:r>
              <a:rPr lang="cs-CZ" dirty="0"/>
              <a:t>MM. RRRR, Místo</a:t>
            </a:r>
          </a:p>
        </p:txBody>
      </p:sp>
      <p:sp>
        <p:nvSpPr>
          <p:cNvPr id="11" name="Zástupný symbol pro text 6">
            <a:extLst>
              <a:ext uri="{FF2B5EF4-FFF2-40B4-BE49-F238E27FC236}">
                <a16:creationId xmlns:a16="http://schemas.microsoft.com/office/drawing/2014/main" xmlns="" id="{E11FA205-39F8-4B95-AF9C-9885B02B4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7559" y="6827661"/>
            <a:ext cx="3809682" cy="600075"/>
          </a:xfrm>
        </p:spPr>
        <p:txBody>
          <a:bodyPr>
            <a:normAutofit/>
          </a:bodyPr>
          <a:lstStyle>
            <a:lvl1pPr marL="0" indent="0" algn="ctr">
              <a:buNone/>
              <a:defRPr sz="29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Jméno</a:t>
            </a:r>
            <a:r>
              <a:rPr lang="en-US" dirty="0"/>
              <a:t> </a:t>
            </a:r>
            <a:r>
              <a:rPr lang="en-US" dirty="0" err="1"/>
              <a:t>Příjmení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9963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1/1 (12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D0840C-02E9-49B7-8D04-428E90788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532800" rIns="532800"/>
          <a:lstStyle>
            <a:lvl1pPr>
              <a:defRPr/>
            </a:lvl1pPr>
          </a:lstStyle>
          <a:p>
            <a:r>
              <a:rPr lang="cs-CZ" dirty="0"/>
              <a:t>Kliknutím lze upravit název</a:t>
            </a:r>
            <a:endParaRPr lang="ru-RU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0A31C451-EC5C-417D-AFF5-72E760A29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8A221FC8-E2D0-41DB-98ED-FC33A3A25BA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>
            <a:lvl1pPr marL="532800" indent="-532800">
              <a:buSzPct val="100000"/>
              <a:buFont typeface="+mj-lt"/>
              <a:buAutoNum type="arabicPeriod"/>
              <a:defRPr/>
            </a:lvl1pPr>
            <a:lvl2pPr marL="1080000" indent="-532800">
              <a:buSzPct val="100000"/>
              <a:buFont typeface="+mj-lt"/>
              <a:buAutoNum type="romanLcPeriod"/>
              <a:defRPr sz="3600"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75871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1/1 pro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xmlns="" id="{D090847D-8FA7-4609-A648-6C3C4CB363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r>
              <a:rPr lang="cs-CZ" smtClean="0"/>
              <a:t>Kliknutím na ikonu přidáte obrázek.</a:t>
            </a:r>
            <a:endParaRPr lang="ru-RU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D0840C-02E9-49B7-8D04-428E90788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532800" rIns="532800"/>
          <a:lstStyle>
            <a:lvl1pPr>
              <a:defRPr/>
            </a:lvl1pPr>
          </a:lstStyle>
          <a:p>
            <a:r>
              <a:rPr lang="cs-CZ" dirty="0"/>
              <a:t>Kliknutím lze upravit název</a:t>
            </a:r>
            <a:endParaRPr lang="ru-RU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0A31C451-EC5C-417D-AFF5-72E760A29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08333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D0840C-02E9-49B7-8D04-428E90788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532800" rIns="532800"/>
          <a:lstStyle>
            <a:lvl1pPr>
              <a:defRPr/>
            </a:lvl1pPr>
          </a:lstStyle>
          <a:p>
            <a:r>
              <a:rPr lang="cs-CZ" dirty="0"/>
              <a:t>Kliknutím lze upravit název</a:t>
            </a:r>
            <a:endParaRPr lang="ru-RU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0A31C451-EC5C-417D-AFF5-72E760A29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8A221FC8-E2D0-41DB-98ED-FC33A3A25BA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2400" y="1778000"/>
            <a:ext cx="5400000" cy="7007225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 dirty="0"/>
          </a:p>
        </p:txBody>
      </p:sp>
      <p:sp>
        <p:nvSpPr>
          <p:cNvPr id="7" name="Zástupný symbol pro obsah 5">
            <a:extLst>
              <a:ext uri="{FF2B5EF4-FFF2-40B4-BE49-F238E27FC236}">
                <a16:creationId xmlns:a16="http://schemas.microsoft.com/office/drawing/2014/main" xmlns="" id="{F982674E-562F-4888-9AFB-0324D35970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62400" y="1778000"/>
            <a:ext cx="5400000" cy="7007225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2976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datečný typ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D0840C-02E9-49B7-8D04-428E90788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532800" rIns="532800"/>
          <a:lstStyle>
            <a:lvl1pPr>
              <a:defRPr/>
            </a:lvl1pPr>
          </a:lstStyle>
          <a:p>
            <a:r>
              <a:rPr lang="cs-CZ" dirty="0"/>
              <a:t>Kliknutím lze upravit název</a:t>
            </a:r>
            <a:endParaRPr lang="ru-RU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0A31C451-EC5C-417D-AFF5-72E760A29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8A221FC8-E2D0-41DB-98ED-FC33A3A25BA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2400" y="1778000"/>
            <a:ext cx="3348000" cy="700722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 sz="3200" b="0"/>
            </a:lvl2pPr>
            <a:lvl3pPr marL="0" indent="0">
              <a:buNone/>
              <a:defRPr sz="3200" b="0"/>
            </a:lvl3pPr>
            <a:lvl4pPr marL="0" indent="0">
              <a:buNone/>
              <a:defRPr sz="3200" b="0"/>
            </a:lvl4pPr>
            <a:lvl5pPr marL="0" indent="0">
              <a:buNone/>
              <a:defRPr sz="3200" b="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 dirty="0"/>
          </a:p>
        </p:txBody>
      </p:sp>
      <p:sp>
        <p:nvSpPr>
          <p:cNvPr id="9" name="Zástupný symbol pro obsah 5">
            <a:extLst>
              <a:ext uri="{FF2B5EF4-FFF2-40B4-BE49-F238E27FC236}">
                <a16:creationId xmlns:a16="http://schemas.microsoft.com/office/drawing/2014/main" xmlns="" id="{DCD34B30-53F5-4272-9D22-5609BBBC3C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28400" y="1778000"/>
            <a:ext cx="3348000" cy="700722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 sz="3200" b="0"/>
            </a:lvl2pPr>
            <a:lvl3pPr marL="0" indent="0">
              <a:buNone/>
              <a:defRPr sz="3200" b="0"/>
            </a:lvl3pPr>
            <a:lvl4pPr marL="0" indent="0">
              <a:buNone/>
              <a:defRPr sz="3200" b="0"/>
            </a:lvl4pPr>
            <a:lvl5pPr marL="0" indent="0">
              <a:buNone/>
              <a:defRPr sz="3200" b="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 dirty="0"/>
          </a:p>
        </p:txBody>
      </p:sp>
      <p:sp>
        <p:nvSpPr>
          <p:cNvPr id="10" name="Zástupný symbol pro obsah 5">
            <a:extLst>
              <a:ext uri="{FF2B5EF4-FFF2-40B4-BE49-F238E27FC236}">
                <a16:creationId xmlns:a16="http://schemas.microsoft.com/office/drawing/2014/main" xmlns="" id="{D5654873-ED21-4420-8320-316A89B135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14400" y="1778000"/>
            <a:ext cx="3348000" cy="700722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 sz="3200" b="0"/>
            </a:lvl2pPr>
            <a:lvl3pPr marL="0" indent="0">
              <a:buNone/>
              <a:defRPr sz="3200" b="0"/>
            </a:lvl3pPr>
            <a:lvl4pPr marL="0" indent="0">
              <a:buNone/>
              <a:defRPr sz="3200" b="0"/>
            </a:lvl4pPr>
            <a:lvl5pPr marL="0" indent="0">
              <a:buNone/>
              <a:defRPr sz="3200" b="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1812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p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D0840C-02E9-49B7-8D04-428E90788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532800"/>
          <a:lstStyle>
            <a:lvl1pPr>
              <a:defRPr/>
            </a:lvl1pPr>
          </a:lstStyle>
          <a:p>
            <a:r>
              <a:rPr lang="cs-CZ" dirty="0"/>
              <a:t>Kliknutím lze upravit název</a:t>
            </a:r>
            <a:endParaRPr lang="ru-RU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0A31C451-EC5C-417D-AFF5-72E760A29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8A221FC8-E2D0-41DB-98ED-FC33A3A25BA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>
            <a:lvl1pPr marL="0" indent="0">
              <a:spcBef>
                <a:spcPts val="2400"/>
              </a:spcBef>
              <a:buNone/>
              <a:defRPr/>
            </a:lvl1pPr>
            <a:lvl2pPr marL="0" indent="0">
              <a:spcBef>
                <a:spcPts val="2400"/>
              </a:spcBef>
              <a:buNone/>
              <a:defRPr sz="3600" b="0"/>
            </a:lvl2pPr>
            <a:lvl3pPr marL="0" indent="0">
              <a:spcBef>
                <a:spcPts val="2400"/>
              </a:spcBef>
              <a:buNone/>
              <a:defRPr sz="3200" b="0"/>
            </a:lvl3pPr>
            <a:lvl4pPr marL="0" indent="0">
              <a:spcBef>
                <a:spcPts val="2400"/>
              </a:spcBef>
              <a:buNone/>
              <a:defRPr sz="2800" b="0"/>
            </a:lvl4pPr>
            <a:lvl5pPr marL="0" indent="0">
              <a:spcBef>
                <a:spcPts val="2400"/>
              </a:spcBef>
              <a:buNone/>
              <a:defRPr sz="2400" b="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02999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žité materiály a zdro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8A221FC8-E2D0-41DB-98ED-FC33A3A25BA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>
            <a:lvl1pPr marL="0" indent="0">
              <a:spcBef>
                <a:spcPts val="2400"/>
              </a:spcBef>
              <a:buNone/>
              <a:defRPr>
                <a:solidFill>
                  <a:srgbClr val="000000"/>
                </a:solidFill>
              </a:defRPr>
            </a:lvl1pPr>
            <a:lvl2pPr marL="0" indent="0">
              <a:spcBef>
                <a:spcPts val="2400"/>
              </a:spcBef>
              <a:buNone/>
              <a:defRPr sz="3600" b="0">
                <a:solidFill>
                  <a:srgbClr val="000000"/>
                </a:solidFill>
              </a:defRPr>
            </a:lvl2pPr>
            <a:lvl3pPr marL="0" indent="0">
              <a:spcBef>
                <a:spcPts val="2400"/>
              </a:spcBef>
              <a:buNone/>
              <a:defRPr sz="3200" b="0">
                <a:solidFill>
                  <a:srgbClr val="000000"/>
                </a:solidFill>
              </a:defRPr>
            </a:lvl3pPr>
            <a:lvl4pPr marL="0" indent="0">
              <a:spcBef>
                <a:spcPts val="2400"/>
              </a:spcBef>
              <a:buNone/>
              <a:defRPr sz="2800" b="0">
                <a:solidFill>
                  <a:srgbClr val="000000"/>
                </a:solidFill>
              </a:defRPr>
            </a:lvl4pPr>
            <a:lvl5pPr marL="0" indent="0">
              <a:spcBef>
                <a:spcPts val="2400"/>
              </a:spcBef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BE2D1A64-6044-48F7-AFB4-2486EAADD42E}"/>
              </a:ext>
            </a:extLst>
          </p:cNvPr>
          <p:cNvSpPr/>
          <p:nvPr userDrawn="1"/>
        </p:nvSpPr>
        <p:spPr>
          <a:xfrm>
            <a:off x="0" y="9070598"/>
            <a:ext cx="130048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xmlns="" id="{74E4919F-A382-4FA9-88A3-85121FEC3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38807" y="9139775"/>
            <a:ext cx="2727186" cy="280548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xmlns="" id="{D2DEFBC3-684A-4965-98A2-038672AC3C9E}"/>
              </a:ext>
            </a:extLst>
          </p:cNvPr>
          <p:cNvCxnSpPr/>
          <p:nvPr userDrawn="1"/>
        </p:nvCxnSpPr>
        <p:spPr>
          <a:xfrm>
            <a:off x="742400" y="8859520"/>
            <a:ext cx="11520000" cy="0"/>
          </a:xfrm>
          <a:prstGeom prst="line">
            <a:avLst/>
          </a:prstGeom>
          <a:noFill/>
          <a:ln w="25400" cap="flat">
            <a:solidFill>
              <a:srgbClr val="C60C3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9A9A876D-CDD1-484D-AD19-763A04193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Použité materiály a zdroje</a:t>
            </a:r>
          </a:p>
        </p:txBody>
      </p:sp>
    </p:spTree>
    <p:extLst>
      <p:ext uri="{BB962C8B-B14F-4D97-AF65-F5344CB8AC3E}">
        <p14:creationId xmlns:p14="http://schemas.microsoft.com/office/powerpoint/2010/main" val="190155217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pt_vzor.png">
            <a:extLst>
              <a:ext uri="{FF2B5EF4-FFF2-40B4-BE49-F238E27FC236}">
                <a16:creationId xmlns:a16="http://schemas.microsoft.com/office/drawing/2014/main" xmlns="" id="{52DCA6E1-3AE9-433E-8646-7D5DD4F86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0"/>
            <a:ext cx="13003199" cy="971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6F179B22-DFB2-4E41-9541-E5C3D8F3F81D}"/>
              </a:ext>
            </a:extLst>
          </p:cNvPr>
          <p:cNvSpPr txBox="1"/>
          <p:nvPr userDrawn="1"/>
        </p:nvSpPr>
        <p:spPr>
          <a:xfrm>
            <a:off x="6426927" y="5991862"/>
            <a:ext cx="5474674" cy="1008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l" defTabSz="584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Pct val="130000"/>
              <a:buFont typeface="Calibri" panose="020F0502020204030204" pitchFamily="34" charset="0"/>
              <a:buNone/>
              <a:tabLst/>
              <a:defRPr/>
            </a:pPr>
            <a:r>
              <a:rPr lang="en-US" sz="2900" b="1" dirty="0" err="1">
                <a:solidFill>
                  <a:srgbClr val="C60C30"/>
                </a:solidFill>
                <a:latin typeface="Comenia Sans" panose="02000503080000020004" pitchFamily="50" charset="-18"/>
                <a:ea typeface="+mn-ea"/>
                <a:cs typeface="Calibri" panose="020F0502020204030204" pitchFamily="34" charset="0"/>
                <a:sym typeface="Helvetica Light"/>
              </a:rPr>
              <a:t>Děkuji</a:t>
            </a:r>
            <a:r>
              <a:rPr lang="en-US" sz="2900" b="1" dirty="0">
                <a:solidFill>
                  <a:srgbClr val="C60C30"/>
                </a:solidFill>
                <a:latin typeface="Comenia Sans" panose="02000503080000020004" pitchFamily="50" charset="-18"/>
                <a:ea typeface="+mn-ea"/>
                <a:cs typeface="Calibri" panose="020F0502020204030204" pitchFamily="34" charset="0"/>
                <a:sym typeface="Helvetica Light"/>
              </a:rPr>
              <a:t> </a:t>
            </a:r>
            <a:r>
              <a:rPr lang="en-US" sz="2900" b="1" dirty="0" err="1">
                <a:solidFill>
                  <a:srgbClr val="C60C30"/>
                </a:solidFill>
                <a:latin typeface="Comenia Sans" panose="02000503080000020004" pitchFamily="50" charset="-18"/>
                <a:ea typeface="+mn-ea"/>
                <a:cs typeface="Calibri" panose="020F0502020204030204" pitchFamily="34" charset="0"/>
                <a:sym typeface="Helvetica Light"/>
              </a:rPr>
              <a:t>za</a:t>
            </a:r>
            <a:r>
              <a:rPr lang="en-US" sz="2900" b="1" dirty="0">
                <a:solidFill>
                  <a:srgbClr val="C60C30"/>
                </a:solidFill>
                <a:latin typeface="Comenia Sans" panose="02000503080000020004" pitchFamily="50" charset="-18"/>
                <a:ea typeface="+mn-ea"/>
                <a:cs typeface="Calibri" panose="020F0502020204030204" pitchFamily="34" charset="0"/>
                <a:sym typeface="Helvetica Light"/>
              </a:rPr>
              <a:t> </a:t>
            </a:r>
            <a:r>
              <a:rPr lang="en-US" sz="2900" b="1" dirty="0" err="1">
                <a:solidFill>
                  <a:srgbClr val="C60C30"/>
                </a:solidFill>
                <a:latin typeface="Comenia Sans" panose="02000503080000020004" pitchFamily="50" charset="-18"/>
                <a:ea typeface="+mn-ea"/>
                <a:cs typeface="Calibri" panose="020F0502020204030204" pitchFamily="34" charset="0"/>
                <a:sym typeface="Helvetica Light"/>
              </a:rPr>
              <a:t>pozornost</a:t>
            </a:r>
            <a:r>
              <a:rPr lang="en-US" sz="2900" b="1" dirty="0">
                <a:solidFill>
                  <a:srgbClr val="C60C30"/>
                </a:solidFill>
                <a:latin typeface="Comenia Sans" panose="02000503080000020004" pitchFamily="50" charset="-18"/>
                <a:ea typeface="+mn-ea"/>
                <a:cs typeface="Calibri" panose="020F0502020204030204" pitchFamily="34" charset="0"/>
                <a:sym typeface="Helvetica Light"/>
              </a:rPr>
              <a:t>.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xmlns="" id="{481F2ECA-4B59-48B8-8C2B-19931AC269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25283" y="1731144"/>
            <a:ext cx="5400000" cy="3600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ru-RU" dirty="0"/>
          </a:p>
        </p:txBody>
      </p:sp>
      <p:sp>
        <p:nvSpPr>
          <p:cNvPr id="6" name="Zástupný symbol pro text 6">
            <a:extLst>
              <a:ext uri="{FF2B5EF4-FFF2-40B4-BE49-F238E27FC236}">
                <a16:creationId xmlns:a16="http://schemas.microsoft.com/office/drawing/2014/main" xmlns="" id="{1C83F956-48C8-479A-85AC-80EC95B137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3051" y="7065962"/>
            <a:ext cx="4788427" cy="600075"/>
          </a:xfrm>
        </p:spPr>
        <p:txBody>
          <a:bodyPr>
            <a:normAutofit/>
          </a:bodyPr>
          <a:lstStyle>
            <a:lvl1pPr marL="0" indent="0" algn="l">
              <a:buNone/>
              <a:defRPr sz="2900" b="0">
                <a:solidFill>
                  <a:srgbClr val="193761"/>
                </a:solidFill>
                <a:latin typeface="Comenia Sans" panose="02000503080000020004" pitchFamily="50" charset="-18"/>
                <a:cs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Chceš-li - uveď kontakt,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xmlns="" id="{E89781D0-D412-4327-9634-FC1D736966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3051" y="7728585"/>
            <a:ext cx="4788427" cy="600075"/>
          </a:xfrm>
        </p:spPr>
        <p:txBody>
          <a:bodyPr>
            <a:normAutofit/>
          </a:bodyPr>
          <a:lstStyle>
            <a:lvl1pPr marL="0" indent="0" algn="l">
              <a:buNone/>
              <a:defRPr sz="2900" b="0">
                <a:solidFill>
                  <a:srgbClr val="193761"/>
                </a:solidFill>
                <a:latin typeface="Comenia Sans" panose="02000503080000020004" pitchFamily="50" charset="-18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nechceš</a:t>
            </a:r>
            <a:r>
              <a:rPr lang="en-US" dirty="0"/>
              <a:t>-li, </a:t>
            </a:r>
            <a:r>
              <a:rPr lang="en-US" dirty="0" err="1"/>
              <a:t>zmáčkni</a:t>
            </a:r>
            <a:r>
              <a:rPr lang="en-US" dirty="0"/>
              <a:t> </a:t>
            </a:r>
            <a:r>
              <a:rPr lang="en-US" dirty="0" err="1"/>
              <a:t>mezerník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519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zi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5ADFA075-CA0E-49A0-A825-47DEAD119901}"/>
              </a:ext>
            </a:extLst>
          </p:cNvPr>
          <p:cNvSpPr/>
          <p:nvPr userDrawn="1"/>
        </p:nvSpPr>
        <p:spPr>
          <a:xfrm>
            <a:off x="0" y="9109787"/>
            <a:ext cx="13004800" cy="47192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567F3B-00D9-481B-93A3-01F3D9117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400" y="3488400"/>
            <a:ext cx="11520000" cy="1885950"/>
          </a:xfrm>
          <a:noFill/>
        </p:spPr>
        <p:txBody>
          <a:bodyPr/>
          <a:lstStyle>
            <a:lvl1pPr algn="ctr">
              <a:defRPr lang="cs-CZ" sz="6200" b="1" cap="all" baseline="0" smtClean="0">
                <a:solidFill>
                  <a:srgbClr val="C60C30"/>
                </a:solidFill>
                <a:latin typeface="Comenia Sans" panose="02000503080000020004" pitchFamily="50" charset="0"/>
                <a:ea typeface="+mn-ea"/>
                <a:cs typeface="Calibri" panose="020F0502020204030204" pitchFamily="34" charset="0"/>
                <a:sym typeface="Helvetica Light"/>
              </a:defRPr>
            </a:lvl1pPr>
          </a:lstStyle>
          <a:p>
            <a:r>
              <a:rPr lang="cs-CZ" dirty="0"/>
              <a:t>Název </a:t>
            </a:r>
            <a:r>
              <a:rPr lang="cs-CZ" dirty="0" err="1"/>
              <a:t>mezisnímku</a:t>
            </a:r>
            <a:endParaRPr lang="ru-RU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xmlns="" id="{4ADB41B4-9A1A-4C0E-BC11-D28772ECA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38807" y="9139775"/>
            <a:ext cx="2727186" cy="280548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xmlns="" id="{577F21F0-5E95-4F2F-8132-BC98A37FCF68}"/>
              </a:ext>
            </a:extLst>
          </p:cNvPr>
          <p:cNvCxnSpPr/>
          <p:nvPr userDrawn="1"/>
        </p:nvCxnSpPr>
        <p:spPr>
          <a:xfrm>
            <a:off x="742400" y="8859520"/>
            <a:ext cx="11520000" cy="0"/>
          </a:xfrm>
          <a:prstGeom prst="line">
            <a:avLst/>
          </a:prstGeom>
          <a:noFill/>
          <a:ln w="25400" cap="flat">
            <a:solidFill>
              <a:srgbClr val="C60C3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8504928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D0840C-02E9-49B7-8D04-428E90788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532800" rIns="53280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/>
              <a:t>Kliknutím lze upravit název</a:t>
            </a:r>
            <a:endParaRPr lang="ru-RU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0A31C451-EC5C-417D-AFF5-72E760A29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8A221FC8-E2D0-41DB-98ED-FC33A3A25BA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7011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1/1 (1,2,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D0840C-02E9-49B7-8D04-428E90788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532800" rIns="532800"/>
          <a:lstStyle>
            <a:lvl1pPr>
              <a:defRPr/>
            </a:lvl1pPr>
          </a:lstStyle>
          <a:p>
            <a:r>
              <a:rPr lang="cs-CZ" dirty="0"/>
              <a:t>Kliknutím lze upravit název</a:t>
            </a:r>
            <a:endParaRPr lang="ru-RU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0A31C451-EC5C-417D-AFF5-72E760A29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8A221FC8-E2D0-41DB-98ED-FC33A3A25BA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>
            <a:lvl1pPr marL="532800" indent="-532800">
              <a:buSzPct val="100000"/>
              <a:buFontTx/>
              <a:buBlip>
                <a:blip r:embed="rId2"/>
              </a:buBlip>
              <a:defRPr b="0"/>
            </a:lvl1pPr>
            <a:lvl2pPr marL="532800" indent="-532800">
              <a:buSzPct val="100000"/>
              <a:buFontTx/>
              <a:buBlip>
                <a:blip r:embed="rId3"/>
              </a:buBlip>
              <a:defRPr sz="4000" b="0"/>
            </a:lvl2pPr>
            <a:lvl3pPr marL="532800" indent="-532800">
              <a:buSzPct val="100000"/>
              <a:buFontTx/>
              <a:buBlip>
                <a:blip r:embed="rId4"/>
              </a:buBlip>
              <a:defRPr sz="4000" b="0"/>
            </a:lvl3pPr>
            <a:lvl4pPr marL="532800" indent="-532800">
              <a:buFontTx/>
              <a:buBlip>
                <a:blip r:embed="rId5"/>
              </a:buBlip>
              <a:defRPr sz="4000"/>
            </a:lvl4pPr>
            <a:lvl5pPr marL="532800" indent="-532800">
              <a:buFontTx/>
              <a:buBlip>
                <a:blip r:embed="rId6"/>
              </a:buBlip>
              <a:defRPr sz="4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415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1/1 (1 a,b,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D0840C-02E9-49B7-8D04-428E90788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532800" rIns="532800"/>
          <a:lstStyle>
            <a:lvl1pPr>
              <a:defRPr/>
            </a:lvl1pPr>
          </a:lstStyle>
          <a:p>
            <a:r>
              <a:rPr lang="cs-CZ" dirty="0"/>
              <a:t>Kliknutím lze upravit název</a:t>
            </a:r>
            <a:endParaRPr lang="ru-RU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0A31C451-EC5C-417D-AFF5-72E760A29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8A221FC8-E2D0-41DB-98ED-FC33A3A25BA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>
            <a:lvl1pPr marL="532800" indent="-532800">
              <a:buSzPct val="100000"/>
              <a:buFontTx/>
              <a:buBlip>
                <a:blip r:embed="rId2"/>
              </a:buBlip>
              <a:defRPr/>
            </a:lvl1pPr>
            <a:lvl2pPr marL="1080000" indent="-532800">
              <a:buSzPct val="90000"/>
              <a:buFont typeface="+mj-lt"/>
              <a:buAutoNum type="alphaLcParenR"/>
              <a:defRPr sz="3600" b="0"/>
            </a:lvl2pPr>
            <a:lvl3pPr marL="1080000" indent="-532800">
              <a:buSzPct val="90000"/>
              <a:buFont typeface="+mj-lt"/>
              <a:buAutoNum type="alphaLcParenR"/>
              <a:defRPr sz="3600" b="0"/>
            </a:lvl3pPr>
            <a:lvl4pPr marL="1080000" indent="-532800">
              <a:buSzPct val="90000"/>
              <a:buFont typeface="+mj-lt"/>
              <a:buAutoNum type="alphaLcParenR"/>
              <a:defRPr sz="3200" b="0"/>
            </a:lvl4pPr>
            <a:lvl5pPr marL="1080000" indent="-532800">
              <a:buSzPct val="90000"/>
              <a:buFont typeface="+mj-lt"/>
              <a:buAutoNum type="alphaLcParenR"/>
              <a:defRPr sz="3200" b="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8481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ložení 1/1 (2 a,b,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D0840C-02E9-49B7-8D04-428E90788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532800" rIns="532800"/>
          <a:lstStyle>
            <a:lvl1pPr>
              <a:defRPr/>
            </a:lvl1pPr>
          </a:lstStyle>
          <a:p>
            <a:r>
              <a:rPr lang="cs-CZ" dirty="0"/>
              <a:t>Kliknutím lze upravit název</a:t>
            </a:r>
            <a:endParaRPr lang="ru-RU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0A31C451-EC5C-417D-AFF5-72E760A29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8A221FC8-E2D0-41DB-98ED-FC33A3A25BA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>
            <a:lvl1pPr marL="532800" indent="-532800">
              <a:buSzPct val="100000"/>
              <a:buFontTx/>
              <a:buBlip>
                <a:blip r:embed="rId2"/>
              </a:buBlip>
              <a:defRPr/>
            </a:lvl1pPr>
            <a:lvl2pPr marL="1080000" indent="-532800">
              <a:buSzPct val="90000"/>
              <a:buFont typeface="+mj-lt"/>
              <a:buAutoNum type="alphaLcParenR"/>
              <a:defRPr sz="3600" b="0"/>
            </a:lvl2pPr>
            <a:lvl3pPr marL="1080000" indent="-532800">
              <a:buSzPct val="90000"/>
              <a:buFont typeface="+mj-lt"/>
              <a:buAutoNum type="alphaLcParenR"/>
              <a:defRPr sz="3600" b="0"/>
            </a:lvl3pPr>
            <a:lvl4pPr marL="1080000" indent="-532800">
              <a:buSzPct val="90000"/>
              <a:buFont typeface="+mj-lt"/>
              <a:buAutoNum type="alphaLcParenR"/>
              <a:defRPr b="0"/>
            </a:lvl4pPr>
            <a:lvl5pPr marL="1080000" indent="-532800">
              <a:buSzPct val="90000"/>
              <a:buFont typeface="+mj-lt"/>
              <a:buAutoNum type="alphaLcParenR"/>
              <a:defRPr b="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94616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zložení 1/1 (3 a,b,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D0840C-02E9-49B7-8D04-428E90788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532800" rIns="532800"/>
          <a:lstStyle>
            <a:lvl1pPr>
              <a:defRPr/>
            </a:lvl1pPr>
          </a:lstStyle>
          <a:p>
            <a:r>
              <a:rPr lang="cs-CZ" dirty="0"/>
              <a:t>Kliknutím lze upravit název</a:t>
            </a:r>
            <a:endParaRPr lang="ru-RU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0A31C451-EC5C-417D-AFF5-72E760A29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8A221FC8-E2D0-41DB-98ED-FC33A3A25BA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>
            <a:lvl1pPr marL="532800" indent="-532800">
              <a:buSzPct val="100000"/>
              <a:buFontTx/>
              <a:buBlip>
                <a:blip r:embed="rId2"/>
              </a:buBlip>
              <a:defRPr/>
            </a:lvl1pPr>
            <a:lvl2pPr marL="1080000" indent="-532800">
              <a:buSzPct val="90000"/>
              <a:buFont typeface="+mj-lt"/>
              <a:buAutoNum type="alphaLcParenR"/>
              <a:defRPr sz="3600" b="0"/>
            </a:lvl2pPr>
            <a:lvl3pPr marL="1080000" indent="-532800">
              <a:buSzPct val="90000"/>
              <a:buFont typeface="+mj-lt"/>
              <a:buAutoNum type="alphaLcParenR"/>
              <a:defRPr sz="3600" b="0"/>
            </a:lvl3pPr>
            <a:lvl4pPr marL="1080000" indent="-532800">
              <a:buSzPct val="90000"/>
              <a:buFont typeface="+mj-lt"/>
              <a:buAutoNum type="alphaLcParenR"/>
              <a:defRPr b="0"/>
            </a:lvl4pPr>
            <a:lvl5pPr marL="1080000" indent="-532800">
              <a:buSzPct val="90000"/>
              <a:buFont typeface="+mj-lt"/>
              <a:buAutoNum type="alphaLcParenR"/>
              <a:defRPr b="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73262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1/1 (4 a,b,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D0840C-02E9-49B7-8D04-428E90788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532800" rIns="532800"/>
          <a:lstStyle>
            <a:lvl1pPr>
              <a:defRPr/>
            </a:lvl1pPr>
          </a:lstStyle>
          <a:p>
            <a:r>
              <a:rPr lang="cs-CZ" dirty="0"/>
              <a:t>Kliknutím lze upravit název</a:t>
            </a:r>
            <a:endParaRPr lang="ru-RU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0A31C451-EC5C-417D-AFF5-72E760A29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8A221FC8-E2D0-41DB-98ED-FC33A3A25BA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>
            <a:lvl1pPr marL="532800" indent="-532800">
              <a:buSzPct val="100000"/>
              <a:buFontTx/>
              <a:buBlip>
                <a:blip r:embed="rId2"/>
              </a:buBlip>
              <a:defRPr/>
            </a:lvl1pPr>
            <a:lvl2pPr marL="1080000" indent="-532800">
              <a:buSzPct val="90000"/>
              <a:buFont typeface="+mj-lt"/>
              <a:buAutoNum type="alphaLcParenR"/>
              <a:defRPr sz="3600" b="0"/>
            </a:lvl2pPr>
            <a:lvl3pPr marL="1080000" indent="-532800">
              <a:buSzPct val="90000"/>
              <a:buFont typeface="+mj-lt"/>
              <a:buAutoNum type="alphaLcParenR"/>
              <a:defRPr sz="3600" b="0"/>
            </a:lvl3pPr>
            <a:lvl4pPr marL="1080000" indent="-532800">
              <a:buSzPct val="90000"/>
              <a:buFont typeface="+mj-lt"/>
              <a:buAutoNum type="alphaLcParenR"/>
              <a:defRPr b="0"/>
            </a:lvl4pPr>
            <a:lvl5pPr marL="1080000" indent="-532800">
              <a:buSzPct val="90000"/>
              <a:buFont typeface="+mj-lt"/>
              <a:buAutoNum type="alphaLcParenR"/>
              <a:defRPr b="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7939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1/1 (5 a,b,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D0840C-02E9-49B7-8D04-428E90788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532800" rIns="532800"/>
          <a:lstStyle>
            <a:lvl1pPr>
              <a:defRPr/>
            </a:lvl1pPr>
          </a:lstStyle>
          <a:p>
            <a:r>
              <a:rPr lang="cs-CZ" dirty="0"/>
              <a:t>Kliknutím lze upravit název</a:t>
            </a:r>
            <a:endParaRPr lang="ru-RU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0A31C451-EC5C-417D-AFF5-72E760A29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8A221FC8-E2D0-41DB-98ED-FC33A3A25BA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>
            <a:lvl1pPr marL="532800" indent="-532800">
              <a:buSzPct val="100000"/>
              <a:buFontTx/>
              <a:buBlip>
                <a:blip r:embed="rId2"/>
              </a:buBlip>
              <a:defRPr/>
            </a:lvl1pPr>
            <a:lvl2pPr marL="1080000" indent="-532800">
              <a:buSzPct val="90000"/>
              <a:buFont typeface="+mj-lt"/>
              <a:buAutoNum type="alphaLcParenR"/>
              <a:defRPr sz="3600" b="0"/>
            </a:lvl2pPr>
            <a:lvl3pPr marL="1080000" indent="-532800">
              <a:buSzPct val="90000"/>
              <a:buFont typeface="+mj-lt"/>
              <a:buAutoNum type="alphaLcParenR"/>
              <a:defRPr sz="3600" b="0"/>
            </a:lvl3pPr>
            <a:lvl4pPr marL="1080000" indent="-532800">
              <a:buSzPct val="90000"/>
              <a:buFont typeface="+mj-lt"/>
              <a:buAutoNum type="alphaLcParenR"/>
              <a:defRPr b="0"/>
            </a:lvl4pPr>
            <a:lvl5pPr marL="1080000" indent="-532800">
              <a:buSzPct val="90000"/>
              <a:buFont typeface="+mj-lt"/>
              <a:buAutoNum type="alphaLcParenR"/>
              <a:defRPr b="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6621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nadpis 3">
            <a:extLst>
              <a:ext uri="{FF2B5EF4-FFF2-40B4-BE49-F238E27FC236}">
                <a16:creationId xmlns:a16="http://schemas.microsoft.com/office/drawing/2014/main" xmlns="" id="{2B40D2C5-C834-4D64-B79F-7A9CF1B2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00" y="519112"/>
            <a:ext cx="11520000" cy="738664"/>
          </a:xfrm>
          <a:prstGeom prst="rect">
            <a:avLst/>
          </a:prstGeom>
          <a:solidFill>
            <a:srgbClr val="C60C30"/>
          </a:solidFill>
        </p:spPr>
        <p:txBody>
          <a:bodyPr vert="horz" lIns="532800" tIns="45720" rIns="532800" bIns="45720" rtlCol="0" anchor="ctr">
            <a:noAutofit/>
          </a:bodyPr>
          <a:lstStyle/>
          <a:p>
            <a:r>
              <a:rPr lang="cs-CZ" dirty="0"/>
              <a:t>Kliknutím lze upravit název</a:t>
            </a:r>
            <a:endParaRPr lang="ru-RU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F73E9F30-7A62-4A33-A995-9187467F6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00" y="1778000"/>
            <a:ext cx="11520000" cy="70072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ru-RU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xmlns="" id="{1127BE5F-1B27-4328-8A2E-F77D53A8E712}"/>
              </a:ext>
            </a:extLst>
          </p:cNvPr>
          <p:cNvCxnSpPr>
            <a:cxnSpLocks/>
          </p:cNvCxnSpPr>
          <p:nvPr/>
        </p:nvCxnSpPr>
        <p:spPr>
          <a:xfrm>
            <a:off x="11182400" y="9040813"/>
            <a:ext cx="1080000" cy="0"/>
          </a:xfrm>
          <a:prstGeom prst="line">
            <a:avLst/>
          </a:prstGeom>
          <a:noFill/>
          <a:ln w="57150" cap="flat">
            <a:solidFill>
              <a:srgbClr val="C60C3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B4B7C704-FA88-44AA-A235-D9FD1F48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637" y="9040813"/>
            <a:ext cx="2925763" cy="51911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600" b="1">
                <a:solidFill>
                  <a:srgbClr val="C60C30"/>
                </a:solidFill>
                <a:latin typeface="Comenia Sans" panose="02000503080000020004" pitchFamily="50" charset="-18"/>
                <a:cs typeface="Calibri" panose="020F0502020204030204" pitchFamily="34" charset="0"/>
              </a:defRPr>
            </a:lvl1pPr>
          </a:lstStyle>
          <a:p>
            <a:fld id="{D3DDBFAD-BE42-4074-9AF5-2F6066D743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74" r:id="rId10"/>
    <p:sldLayoutId id="2147483668" r:id="rId11"/>
    <p:sldLayoutId id="2147483664" r:id="rId12"/>
    <p:sldLayoutId id="2147483675" r:id="rId13"/>
    <p:sldLayoutId id="2147483667" r:id="rId14"/>
    <p:sldLayoutId id="2147483669" r:id="rId15"/>
    <p:sldLayoutId id="2147483670" r:id="rId16"/>
  </p:sldLayoutIdLst>
  <p:transition spd="med"/>
  <p:hf hdr="0" ftr="0" dt="0"/>
  <p:txStyles>
    <p:titleStyle>
      <a:lvl1pPr algn="l" defTabSz="584200" eaLnBrk="1" hangingPunct="1">
        <a:defRPr sz="4200" b="1">
          <a:solidFill>
            <a:srgbClr val="FFFFFF"/>
          </a:solidFill>
          <a:latin typeface="Comenia Sans" panose="02000503080000020004" pitchFamily="50" charset="-18"/>
          <a:ea typeface="+mn-ea"/>
          <a:cs typeface="Calibri" panose="020F0502020204030204" pitchFamily="34" charset="0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532800" indent="-532800" defTabSz="584200" eaLnBrk="1" hangingPunct="1">
        <a:spcBef>
          <a:spcPts val="4200"/>
        </a:spcBef>
        <a:buClr>
          <a:srgbClr val="C60C30"/>
        </a:buClr>
        <a:buSzPct val="130000"/>
        <a:buFont typeface="Calibri" panose="020F0502020204030204" pitchFamily="34" charset="0"/>
        <a:buChar char="●"/>
        <a:defRPr sz="4000" b="1">
          <a:solidFill>
            <a:srgbClr val="000000"/>
          </a:solidFill>
          <a:latin typeface="Comenia Sans" panose="02000503080000020004" pitchFamily="50" charset="-18"/>
          <a:ea typeface="+mn-ea"/>
          <a:cs typeface="Calibri" panose="020F0502020204030204" pitchFamily="34" charset="0"/>
          <a:sym typeface="Helvetica Light"/>
        </a:defRPr>
      </a:lvl1pPr>
      <a:lvl2pPr marL="1080000" indent="-532800" defTabSz="584200" eaLnBrk="1" hangingPunct="1">
        <a:spcBef>
          <a:spcPts val="4200"/>
        </a:spcBef>
        <a:buClr>
          <a:srgbClr val="C60C30"/>
        </a:buClr>
        <a:buSzPct val="130000"/>
        <a:buFont typeface="Calibri" panose="020F0502020204030204" pitchFamily="34" charset="0"/>
        <a:buChar char="○"/>
        <a:defRPr sz="3600" b="0">
          <a:solidFill>
            <a:srgbClr val="000000"/>
          </a:solidFill>
          <a:latin typeface="Comenia Sans" panose="02000503080000020004" pitchFamily="50" charset="-18"/>
          <a:ea typeface="+mn-ea"/>
          <a:cs typeface="Calibri" panose="020F0502020204030204" pitchFamily="34" charset="0"/>
          <a:sym typeface="Helvetica Light"/>
        </a:defRPr>
      </a:lvl2pPr>
      <a:lvl3pPr marL="1620000" indent="-532800" defTabSz="584200" eaLnBrk="1" hangingPunct="1">
        <a:spcBef>
          <a:spcPts val="4200"/>
        </a:spcBef>
        <a:buClr>
          <a:srgbClr val="C60C30"/>
        </a:buClr>
        <a:buSzPct val="130000"/>
        <a:buFont typeface="Calibri" panose="020F0502020204030204" pitchFamily="34" charset="0"/>
        <a:buChar char="─"/>
        <a:defRPr sz="3200" b="0">
          <a:solidFill>
            <a:srgbClr val="000000"/>
          </a:solidFill>
          <a:latin typeface="Comenia Sans" panose="02000503080000020004" pitchFamily="50" charset="-18"/>
          <a:ea typeface="+mn-ea"/>
          <a:cs typeface="Calibri" panose="020F0502020204030204" pitchFamily="34" charset="0"/>
          <a:sym typeface="Helvetica Light"/>
        </a:defRPr>
      </a:lvl3pPr>
      <a:lvl4pPr marL="1620000" indent="-571500" defTabSz="584200" eaLnBrk="1" hangingPunct="1">
        <a:spcBef>
          <a:spcPts val="4200"/>
        </a:spcBef>
        <a:buClr>
          <a:srgbClr val="FFECF0"/>
        </a:buClr>
        <a:buSzPct val="100000"/>
        <a:buFont typeface="Calibri" panose="020F0502020204030204" pitchFamily="34" charset="0"/>
        <a:buChar char="◌"/>
        <a:defRPr sz="3200" b="0">
          <a:solidFill>
            <a:srgbClr val="000000"/>
          </a:solidFill>
          <a:latin typeface="Comenia Sans" panose="02000503080000020004" pitchFamily="50" charset="-18"/>
          <a:ea typeface="+mn-ea"/>
          <a:cs typeface="Calibri" panose="020F0502020204030204" pitchFamily="34" charset="0"/>
          <a:sym typeface="Helvetica Light"/>
        </a:defRPr>
      </a:lvl4pPr>
      <a:lvl5pPr marL="1620000" indent="-571500" defTabSz="584200" eaLnBrk="1" hangingPunct="1">
        <a:spcBef>
          <a:spcPts val="4200"/>
        </a:spcBef>
        <a:buClr>
          <a:srgbClr val="FFECF0"/>
        </a:buClr>
        <a:buSzPct val="100000"/>
        <a:buFont typeface="Calibri" panose="020F0502020204030204" pitchFamily="34" charset="0"/>
        <a:buChar char="◌"/>
        <a:defRPr sz="3200" b="0">
          <a:solidFill>
            <a:srgbClr val="000000"/>
          </a:solidFill>
          <a:latin typeface="Comenia Sans" panose="02000503080000020004" pitchFamily="50" charset="-18"/>
          <a:ea typeface="+mn-ea"/>
          <a:cs typeface="Calibri" panose="020F0502020204030204" pitchFamily="34" charset="0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8675AA58-4597-4CC0-BDC4-C89B0042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Abaku </a:t>
            </a:r>
            <a:br>
              <a:rPr lang="cs-CZ" u="sng" dirty="0"/>
            </a:br>
            <a:r>
              <a:rPr lang="cs-CZ" u="sng" dirty="0" smtClean="0"/>
              <a:t>nové </a:t>
            </a:r>
            <a:r>
              <a:rPr lang="cs-CZ" u="sng" dirty="0"/>
              <a:t>prostředí v učebnicích Hejný a </a:t>
            </a:r>
            <a:r>
              <a:rPr lang="cs-CZ" u="sng" dirty="0" smtClean="0"/>
              <a:t>kol.</a:t>
            </a:r>
            <a:endParaRPr lang="ru-RU" dirty="0"/>
          </a:p>
        </p:txBody>
      </p:sp>
      <p:sp>
        <p:nvSpPr>
          <p:cNvPr id="25" name="Zástupný symbol pro text 24">
            <a:extLst>
              <a:ext uri="{FF2B5EF4-FFF2-40B4-BE49-F238E27FC236}">
                <a16:creationId xmlns:a16="http://schemas.microsoft.com/office/drawing/2014/main" xmlns="" id="{8DB4AB8D-AB4D-447D-BF40-FF3CA674B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ru-RU" dirty="0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xmlns="" id="{D79B9838-B1CD-405E-8068-45BDADCE4D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Karolína Mottlová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081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377335FC-81D6-4E65-AA35-2B1C2815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třída, 3. díl, str. 108 – 5. typ</a:t>
            </a:r>
            <a:endParaRPr lang="ru-RU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FB79CA6F-541E-4C6A-AAB3-45B0C9F39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BBB19CC6-82EA-4268-855F-63BEB6BF44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2400" y="5065776"/>
            <a:ext cx="11520000" cy="4114800"/>
          </a:xfrm>
        </p:spPr>
        <p:txBody>
          <a:bodyPr>
            <a:noAutofit/>
          </a:bodyPr>
          <a:lstStyle/>
          <a:p>
            <a:r>
              <a:rPr lang="cs-CZ" b="0" dirty="0" smtClean="0"/>
              <a:t>Proč </a:t>
            </a:r>
            <a:r>
              <a:rPr lang="cs-CZ" b="0" dirty="0"/>
              <a:t>až nyní</a:t>
            </a:r>
            <a:r>
              <a:rPr lang="cs-CZ" b="0" dirty="0" smtClean="0"/>
              <a:t>?</a:t>
            </a:r>
            <a:endParaRPr lang="cs-CZ" b="0" dirty="0"/>
          </a:p>
          <a:p>
            <a:r>
              <a:rPr lang="cs-CZ" b="0" dirty="0"/>
              <a:t>Chybné </a:t>
            </a:r>
            <a:r>
              <a:rPr lang="cs-CZ" b="0" dirty="0" smtClean="0"/>
              <a:t>čtení rovnosti</a:t>
            </a:r>
          </a:p>
          <a:p>
            <a:r>
              <a:rPr lang="cs-CZ" b="0" dirty="0" smtClean="0"/>
              <a:t>Chybná aplikace komutativního zákona</a:t>
            </a:r>
            <a:endParaRPr lang="cs-CZ" b="0" dirty="0"/>
          </a:p>
          <a:p>
            <a:endParaRPr lang="cs-CZ" b="0" dirty="0" smtClean="0"/>
          </a:p>
          <a:p>
            <a:endParaRPr lang="en-US" b="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6" y="2148438"/>
            <a:ext cx="11491664" cy="244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70736" y="145328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108/4 Doplň - a </a:t>
            </a:r>
            <a:r>
              <a:rPr lang="cs-CZ" dirty="0" smtClean="0"/>
              <a:t>=.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16568" y="6212959"/>
            <a:ext cx="32004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3 = 5 - 8</a:t>
            </a:r>
            <a:endParaRPr lang="cs-CZ" sz="4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16568" y="8102719"/>
            <a:ext cx="32004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3 - 8 = 5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394292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377335FC-81D6-4E65-AA35-2B1C2815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 třída, 3. díl, str. 113 – 6. typ</a:t>
            </a:r>
            <a:endParaRPr lang="ru-RU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FB79CA6F-541E-4C6A-AAB3-45B0C9F39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BBB19CC6-82EA-4268-855F-63BEB6BF44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2400" y="7095744"/>
            <a:ext cx="11520000" cy="1945069"/>
          </a:xfrm>
        </p:spPr>
        <p:txBody>
          <a:bodyPr>
            <a:noAutofit/>
          </a:bodyPr>
          <a:lstStyle/>
          <a:p>
            <a:r>
              <a:rPr lang="cs-CZ" b="0" dirty="0"/>
              <a:t>Motivační příběh</a:t>
            </a:r>
          </a:p>
          <a:p>
            <a:r>
              <a:rPr lang="cs-CZ" b="0" dirty="0" smtClean="0"/>
              <a:t>Kombinatorika</a:t>
            </a:r>
            <a:endParaRPr lang="en-US" b="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873760" y="1349158"/>
            <a:ext cx="901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dirty="0"/>
              <a:t>113/4 Jsou vizitky na zvoncích správně?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l="35385" t="64118" r="44938" b="14190"/>
          <a:stretch/>
        </p:blipFill>
        <p:spPr bwMode="auto">
          <a:xfrm>
            <a:off x="2468880" y="2267711"/>
            <a:ext cx="7836704" cy="4571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4292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377335FC-81D6-4E65-AA35-2B1C2815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pro 1. ročník</a:t>
            </a:r>
            <a:endParaRPr lang="ru-RU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FB79CA6F-541E-4C6A-AAB3-45B0C9F39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BBB19CC6-82EA-4268-855F-63BEB6BF441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0" dirty="0"/>
              <a:t>Upevňování spojů – „Majákový spoj“ „</a:t>
            </a:r>
            <a:r>
              <a:rPr lang="cs-CZ" b="0" dirty="0" err="1"/>
              <a:t>Singlton</a:t>
            </a:r>
            <a:r>
              <a:rPr lang="cs-CZ" b="0" dirty="0"/>
              <a:t>“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0" dirty="0"/>
              <a:t>Komutativní zákon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0" dirty="0"/>
              <a:t>Čtení rovnosti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0" dirty="0"/>
              <a:t>Přechod k inverzním operacím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0" dirty="0" smtClean="0"/>
              <a:t>Kombinatorika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0" dirty="0" smtClean="0"/>
              <a:t>????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1549565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377335FC-81D6-4E65-AA35-2B1C2815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Výzva pro vás</a:t>
            </a:r>
            <a:endParaRPr lang="ru-RU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FB79CA6F-541E-4C6A-AAB3-45B0C9F39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BBB19CC6-82EA-4268-855F-63BEB6BF441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b="0" dirty="0"/>
              <a:t>Doplň znaménka (+, – a =) tak, aby byla rovnost správně. Znaménka (+ a –) můžeš doplnit v libovolném počtu.</a:t>
            </a:r>
          </a:p>
          <a:p>
            <a:pPr marL="0" indent="0">
              <a:buNone/>
            </a:pPr>
            <a:r>
              <a:rPr lang="cs-CZ" b="0" dirty="0"/>
              <a:t> </a:t>
            </a:r>
            <a:r>
              <a:rPr lang="cs-CZ" b="0" dirty="0" smtClean="0"/>
              <a:t>	a</a:t>
            </a:r>
            <a:r>
              <a:rPr lang="cs-CZ" b="0" dirty="0"/>
              <a:t>) 	6__8__5__9		c)	5__8__6__9</a:t>
            </a:r>
          </a:p>
          <a:p>
            <a:pPr marL="0" indent="0">
              <a:buNone/>
            </a:pPr>
            <a:r>
              <a:rPr lang="cs-CZ" b="0" dirty="0"/>
              <a:t> </a:t>
            </a:r>
            <a:r>
              <a:rPr lang="cs-CZ" b="0" dirty="0" smtClean="0"/>
              <a:t>	b</a:t>
            </a:r>
            <a:r>
              <a:rPr lang="cs-CZ" b="0" dirty="0"/>
              <a:t>) 	5__6__8__9		d)	5__8__9__6</a:t>
            </a:r>
          </a:p>
          <a:p>
            <a:pPr marL="0" indent="0">
              <a:buNone/>
            </a:pPr>
            <a:r>
              <a:rPr lang="cs-CZ" b="0" dirty="0" smtClean="0"/>
              <a:t>Je </a:t>
            </a:r>
            <a:r>
              <a:rPr lang="cs-CZ" b="0" dirty="0"/>
              <a:t>více řešení? Existuje úloha, kde je jen jedno řešení? Vizitky z </a:t>
            </a:r>
            <a:r>
              <a:rPr lang="cs-CZ" b="0" dirty="0" smtClean="0"/>
              <a:t>Kvarteta </a:t>
            </a:r>
            <a:r>
              <a:rPr lang="cs-CZ" b="0" dirty="0"/>
              <a:t>(5, 6, 8, 9)</a:t>
            </a:r>
          </a:p>
          <a:p>
            <a:pPr marL="0" indent="0">
              <a:buNone/>
            </a:pPr>
            <a:r>
              <a:rPr lang="cs-CZ" b="0" dirty="0" smtClean="0"/>
              <a:t>Jak </a:t>
            </a:r>
            <a:r>
              <a:rPr lang="cs-CZ" b="0" dirty="0"/>
              <a:t>by se pracovalo s </a:t>
            </a:r>
            <a:r>
              <a:rPr lang="cs-CZ" b="0" dirty="0" smtClean="0"/>
              <a:t>kvartetem</a:t>
            </a:r>
            <a:r>
              <a:rPr lang="cs-CZ" b="0" dirty="0"/>
              <a:t>: (1, 2, 3, 6)</a:t>
            </a:r>
          </a:p>
          <a:p>
            <a:endParaRPr lang="cs-CZ" b="0" dirty="0" smtClean="0"/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549565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377335FC-81D6-4E65-AA35-2B1C2815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Výhled do vyšších </a:t>
            </a:r>
            <a:r>
              <a:rPr lang="cs-CZ" dirty="0" smtClean="0"/>
              <a:t>ročníků</a:t>
            </a:r>
            <a:endParaRPr lang="ru-RU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FB79CA6F-541E-4C6A-AAB3-45B0C9F39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BBB19CC6-82EA-4268-855F-63BEB6BF44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2400" y="1584325"/>
            <a:ext cx="11520000" cy="7975600"/>
          </a:xfrm>
        </p:spPr>
        <p:txBody>
          <a:bodyPr>
            <a:no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b="0" dirty="0"/>
              <a:t>Násobilková tria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b="0" dirty="0" smtClean="0"/>
              <a:t>Kvarteta</a:t>
            </a:r>
            <a:endParaRPr lang="cs-CZ" b="0" dirty="0"/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b="0" dirty="0"/>
              <a:t>Rovnice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b="0" dirty="0"/>
              <a:t>Práce se závorkami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b="0" dirty="0"/>
              <a:t>Algebra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b="0" dirty="0"/>
              <a:t>Mocniny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b="0" dirty="0"/>
              <a:t>Jiné obory </a:t>
            </a:r>
            <a:r>
              <a:rPr lang="cs-CZ" b="0" dirty="0" smtClean="0"/>
              <a:t>čísel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b="0" dirty="0" smtClean="0"/>
              <a:t>Rozdíl číslo a číslice/cifra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b="0" dirty="0" smtClean="0"/>
              <a:t>????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549565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C685C7AE-22AA-4061-A2A3-D817E117B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objevy</a:t>
            </a:r>
            <a:endParaRPr lang="ru-RU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58D8F8D-9C11-40E3-B5BA-40E52EF2ED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DF50A658-ED80-42F5-B653-635D680C5E0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/>
              <a:t>Sudost</a:t>
            </a:r>
            <a:r>
              <a:rPr lang="en-US" dirty="0"/>
              <a:t> a </a:t>
            </a:r>
            <a:r>
              <a:rPr lang="en-US" dirty="0" err="1"/>
              <a:t>lichost</a:t>
            </a:r>
            <a:endParaRPr lang="en-US" dirty="0"/>
          </a:p>
          <a:p>
            <a:r>
              <a:rPr lang="en-US" dirty="0" err="1"/>
              <a:t>Kouzla</a:t>
            </a:r>
            <a:r>
              <a:rPr lang="en-US" dirty="0"/>
              <a:t> s „</a:t>
            </a:r>
            <a:r>
              <a:rPr lang="en-US" dirty="0" err="1"/>
              <a:t>pětkou</a:t>
            </a:r>
            <a:r>
              <a:rPr lang="en-US" dirty="0"/>
              <a:t>“</a:t>
            </a:r>
          </a:p>
          <a:p>
            <a:r>
              <a:rPr lang="cs-CZ" dirty="0" smtClean="0"/>
              <a:t>Největší a nejmenší číslo a jeho pozice</a:t>
            </a:r>
          </a:p>
          <a:p>
            <a:r>
              <a:rPr lang="cs-CZ" dirty="0" smtClean="0"/>
              <a:t>????</a:t>
            </a:r>
          </a:p>
          <a:p>
            <a:endParaRPr lang="en-US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xmlns="" id="{37748023-6FD1-4E60-A611-60F5058D879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59" y="3481765"/>
            <a:ext cx="3599695" cy="3599695"/>
          </a:xfrm>
        </p:spPr>
      </p:pic>
    </p:spTree>
    <p:extLst>
      <p:ext uri="{BB962C8B-B14F-4D97-AF65-F5344CB8AC3E}">
        <p14:creationId xmlns:p14="http://schemas.microsoft.com/office/powerpoint/2010/main" val="2434426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FB79CA6F-541E-4C6A-AAB3-45B0C9F39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 žákovských prací</a:t>
            </a:r>
            <a:endParaRPr lang="cs-CZ" dirty="0"/>
          </a:p>
        </p:txBody>
      </p:sp>
      <p:pic>
        <p:nvPicPr>
          <p:cNvPr id="6" name="Obrázek 5" descr="C:\Users\KM\Desktop\UK\DIPLOMKA+PORTFOLIO\DIPLOM\ZŠ\Protokoly prací a videí\CZŠ Cyrilo-metodějská\Rodinka_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" t="13752" r="3944" b="5512"/>
          <a:stretch/>
        </p:blipFill>
        <p:spPr bwMode="auto">
          <a:xfrm rot="5400000">
            <a:off x="749808" y="804677"/>
            <a:ext cx="5321806" cy="682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C:\Users\KM\Desktop\UK\DIPLOMKA+PORTFOLIO\DIPLOM\ZŠ\Protokoly prací a videí\ZŠ Brigádníků\1. abaku\Kombinatorik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2" r="73986"/>
          <a:stretch/>
        </p:blipFill>
        <p:spPr bwMode="auto">
          <a:xfrm rot="5400000">
            <a:off x="5347070" y="4427973"/>
            <a:ext cx="2486032" cy="7777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 descr="F:\DIPLOM\PUZZLE\PČ\ZŠ\Protokoly prací a videí\FZŠ Otakara Chlupa\1. třída_podzim_Abaku\foto\Abaku_8b_d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14354" r="17824" b="57110"/>
          <a:stretch/>
        </p:blipFill>
        <p:spPr bwMode="auto">
          <a:xfrm>
            <a:off x="7210912" y="2633472"/>
            <a:ext cx="5475520" cy="37015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Zástupný symbol pro obsah 9">
            <a:extLst>
              <a:ext uri="{FF2B5EF4-FFF2-40B4-BE49-F238E27FC236}">
                <a16:creationId xmlns:a16="http://schemas.microsoft.com/office/drawing/2014/main" xmlns="" id="{99F930EA-8526-4F49-B794-731B83899C0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2" y="7073894"/>
            <a:ext cx="2545306" cy="2545306"/>
          </a:xfrm>
        </p:spPr>
      </p:pic>
    </p:spTree>
    <p:extLst>
      <p:ext uri="{BB962C8B-B14F-4D97-AF65-F5344CB8AC3E}">
        <p14:creationId xmlns:p14="http://schemas.microsoft.com/office/powerpoint/2010/main" val="1549565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7F030B50-1972-4C1C-9004-A1BF9803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ru-RU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966FCCC4-D8A5-4A5C-B3FA-14D4B2A904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xmlns="" id="{748557F1-9DD2-4223-ADA1-723F09B14AA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46" y="3481765"/>
            <a:ext cx="3599695" cy="3599695"/>
          </a:xfrm>
        </p:spPr>
      </p:pic>
      <p:sp>
        <p:nvSpPr>
          <p:cNvPr id="8" name="Oválný bublinový popisek 2">
            <a:extLst>
              <a:ext uri="{FF2B5EF4-FFF2-40B4-BE49-F238E27FC236}">
                <a16:creationId xmlns:a16="http://schemas.microsoft.com/office/drawing/2014/main" xmlns="" id="{820D1654-E3B1-448B-A2E7-158AF3A5252A}"/>
              </a:ext>
            </a:extLst>
          </p:cNvPr>
          <p:cNvSpPr/>
          <p:nvPr/>
        </p:nvSpPr>
        <p:spPr>
          <a:xfrm>
            <a:off x="5659074" y="2637382"/>
            <a:ext cx="6603326" cy="1714811"/>
          </a:xfrm>
          <a:prstGeom prst="wedgeEllipseCallout">
            <a:avLst>
              <a:gd name="adj1" fmla="val -64739"/>
              <a:gd name="adj2" fmla="val 76353"/>
            </a:avLst>
          </a:prstGeom>
          <a:solidFill>
            <a:srgbClr val="FFFFFF"/>
          </a:solidFill>
          <a:ln w="63500" cap="flat">
            <a:solidFill>
              <a:srgbClr val="19376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360000" rIns="90000" bIns="360000" numCol="1" spcCol="38100" rtlCol="0" anchor="ctr">
            <a:spAutoFit/>
          </a:bodyPr>
          <a:lstStyle/>
          <a:p>
            <a:pPr rtl="0" latinLnBrk="1" hangingPunct="0"/>
            <a:r>
              <a:rPr lang="cs-CZ" sz="3200" b="1" dirty="0" smtClean="0">
                <a:solidFill>
                  <a:srgbClr val="193761"/>
                </a:solidFill>
                <a:latin typeface="Comenia Sans" panose="02000503080000020004" pitchFamily="50" charset="0"/>
                <a:cs typeface="Calibri"/>
              </a:rPr>
              <a:t>Prostor pro vaše otázky</a:t>
            </a:r>
            <a:endParaRPr kumimoji="0" lang="cs-CZ" sz="3200" b="1" i="0" u="none" strike="noStrike" cap="none" spc="0" normalizeH="0" baseline="0" dirty="0">
              <a:ln>
                <a:noFill/>
              </a:ln>
              <a:solidFill>
                <a:srgbClr val="193761"/>
              </a:solidFill>
              <a:effectLst/>
              <a:uFillTx/>
              <a:latin typeface="Comenia Sans" panose="02000503080000020004" pitchFamily="50" charset="0"/>
              <a:cs typeface="Calibri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58760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xmlns="" id="{BF8F8EBB-94D7-4059-9716-7902866FDC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karolina.mottlova@h-mat.cz</a:t>
            </a:r>
            <a:endParaRPr lang="ru-RU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F70E08A6-5854-427D-9E13-F0DF8F143A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29" y="1719073"/>
            <a:ext cx="4334192" cy="433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478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377335FC-81D6-4E65-AA35-2B1C2815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prostředí</a:t>
            </a:r>
            <a:endParaRPr lang="ru-RU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FB79CA6F-541E-4C6A-AAB3-45B0C9F39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BBB19CC6-82EA-4268-855F-63BEB6BF441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cs-CZ" b="0" dirty="0" smtClean="0"/>
              <a:t>Inspirace</a:t>
            </a:r>
          </a:p>
          <a:p>
            <a:pPr lvl="1"/>
            <a:r>
              <a:rPr lang="cs-CZ" dirty="0"/>
              <a:t>Metoda Abaku Mgr. Vladimír Tesař a metodika Mgr. Aleny Vávrové</a:t>
            </a:r>
          </a:p>
          <a:p>
            <a:pPr lvl="1"/>
            <a:r>
              <a:rPr lang="cs-CZ" dirty="0" err="1"/>
              <a:t>Repáš</a:t>
            </a:r>
            <a:r>
              <a:rPr lang="cs-CZ" dirty="0"/>
              <a:t>, V., </a:t>
            </a:r>
            <a:r>
              <a:rPr lang="cs-CZ" dirty="0" err="1"/>
              <a:t>Černek</a:t>
            </a:r>
            <a:r>
              <a:rPr lang="cs-CZ" dirty="0"/>
              <a:t>, P.: 1997 </a:t>
            </a:r>
            <a:r>
              <a:rPr lang="cs-CZ" dirty="0" err="1"/>
              <a:t>Učebnica</a:t>
            </a:r>
            <a:r>
              <a:rPr lang="cs-CZ" dirty="0"/>
              <a:t> matematiky </a:t>
            </a:r>
            <a:r>
              <a:rPr lang="cs-CZ" dirty="0" err="1"/>
              <a:t>pre</a:t>
            </a:r>
            <a:r>
              <a:rPr lang="cs-CZ" dirty="0"/>
              <a:t> 5. ročník ZŠ</a:t>
            </a:r>
          </a:p>
          <a:p>
            <a:r>
              <a:rPr lang="cs-CZ" b="0" dirty="0" smtClean="0"/>
              <a:t>Strukturální prostředí se sémantickým motivačním příběhem</a:t>
            </a:r>
          </a:p>
          <a:p>
            <a:endParaRPr lang="cs-CZ" dirty="0"/>
          </a:p>
          <a:p>
            <a:endParaRPr lang="cs-CZ" b="0" dirty="0" smtClean="0"/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574541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vidíte na </a:t>
            </a:r>
            <a:r>
              <a:rPr lang="cs-CZ" i="1" dirty="0" smtClean="0"/>
              <a:t>úvodním plakátu?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b="694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/>
          <p:nvPr/>
        </p:nvPicPr>
        <p:blipFill rotWithShape="1">
          <a:blip r:embed="rId3"/>
          <a:srcRect l="47621" t="16765" r="44607" b="66470"/>
          <a:stretch/>
        </p:blipFill>
        <p:spPr bwMode="auto">
          <a:xfrm>
            <a:off x="3323393" y="3050856"/>
            <a:ext cx="936000" cy="10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0379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377335FC-81D6-4E65-AA35-2B1C2815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Zavedení prostředí</a:t>
            </a:r>
            <a:endParaRPr lang="ru-RU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FB79CA6F-541E-4C6A-AAB3-45B0C9F39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BBB19CC6-82EA-4268-855F-63BEB6BF441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cs-CZ" b="0" dirty="0"/>
              <a:t>Motivační příběh</a:t>
            </a:r>
          </a:p>
          <a:p>
            <a:pPr lvl="1"/>
            <a:r>
              <a:rPr lang="cs-CZ" dirty="0"/>
              <a:t>Čísla spolu bydlí v bytech</a:t>
            </a:r>
          </a:p>
          <a:p>
            <a:r>
              <a:rPr lang="cs-CZ" b="0" dirty="0" smtClean="0"/>
              <a:t>Terminologie</a:t>
            </a:r>
          </a:p>
          <a:p>
            <a:pPr lvl="1"/>
            <a:r>
              <a:rPr lang="cs-CZ" dirty="0" smtClean="0"/>
              <a:t>Trio – Členové tria</a:t>
            </a:r>
          </a:p>
          <a:p>
            <a:r>
              <a:rPr lang="cs-CZ" dirty="0" smtClean="0"/>
              <a:t>Pravidlo</a:t>
            </a:r>
          </a:p>
          <a:p>
            <a:pPr lvl="1"/>
            <a:r>
              <a:rPr lang="cs-CZ" dirty="0" smtClean="0"/>
              <a:t>První část</a:t>
            </a:r>
          </a:p>
          <a:p>
            <a:pPr lvl="1"/>
            <a:r>
              <a:rPr lang="cs-CZ" dirty="0" smtClean="0"/>
              <a:t>Druhá část</a:t>
            </a:r>
            <a:endParaRPr lang="cs-CZ" dirty="0"/>
          </a:p>
          <a:p>
            <a:endParaRPr lang="cs-CZ" b="0" dirty="0" smtClean="0"/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027989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třída, 3. díl, str. 86 – 1. typ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1" y="1809548"/>
            <a:ext cx="11740519" cy="307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xmlns="" id="{BBB19CC6-82EA-4268-855F-63BEB6BF44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2400" y="4882896"/>
            <a:ext cx="11520000" cy="3902329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0" dirty="0" smtClean="0"/>
              <a:t>Manipulace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0" dirty="0" smtClean="0"/>
              <a:t>Problémy </a:t>
            </a:r>
            <a:r>
              <a:rPr lang="cs-CZ" b="0" dirty="0"/>
              <a:t>s konvencí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0" dirty="0"/>
              <a:t>Řešitelské </a:t>
            </a:r>
            <a:r>
              <a:rPr lang="cs-CZ" b="0" dirty="0" smtClean="0"/>
              <a:t>strategi</a:t>
            </a:r>
            <a:r>
              <a:rPr lang="cs-CZ" b="0" dirty="0"/>
              <a:t>e</a:t>
            </a:r>
            <a:endParaRPr lang="cs-CZ" b="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1371600" y="1473146"/>
            <a:ext cx="5375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86/1 Doplň + a </a:t>
            </a:r>
            <a:r>
              <a:rPr lang="cs-CZ" dirty="0" smtClean="0"/>
              <a:t>=.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0518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377335FC-81D6-4E65-AA35-2B1C2815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manipulace</a:t>
            </a:r>
            <a:endParaRPr lang="ru-RU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FB79CA6F-541E-4C6A-AAB3-45B0C9F39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439011"/>
              </p:ext>
            </p:extLst>
          </p:nvPr>
        </p:nvGraphicFramePr>
        <p:xfrm>
          <a:off x="2923710" y="2133865"/>
          <a:ext cx="7020000" cy="6840000"/>
        </p:xfrm>
        <a:graphic>
          <a:graphicData uri="http://schemas.openxmlformats.org/drawingml/2006/table">
            <a:tbl>
              <a:tblPr firstRow="1" firstCol="1" bandRow="1"/>
              <a:tblGrid>
                <a:gridCol w="1403690"/>
                <a:gridCol w="1403690"/>
                <a:gridCol w="1403690"/>
                <a:gridCol w="1404465"/>
                <a:gridCol w="1404465"/>
              </a:tblGrid>
              <a:tr h="13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cs-CZ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18688" y="1416997"/>
            <a:ext cx="6803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Doplň mezi čísla + a = tak, aby vznikla rovnost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01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377335FC-81D6-4E65-AA35-2B1C2815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třída, 3. díl, str. 89 – 2. typ</a:t>
            </a:r>
            <a:endParaRPr lang="ru-RU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FB79CA6F-541E-4C6A-AAB3-45B0C9F39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BBB19CC6-82EA-4268-855F-63BEB6BF44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2400" y="7278624"/>
            <a:ext cx="11520000" cy="2281301"/>
          </a:xfrm>
        </p:spPr>
        <p:txBody>
          <a:bodyPr>
            <a:noAutofit/>
          </a:bodyPr>
          <a:lstStyle/>
          <a:p>
            <a:r>
              <a:rPr lang="cs-CZ" b="0" dirty="0"/>
              <a:t>NEZÁLEŽÍ NA POŘADÍ</a:t>
            </a:r>
          </a:p>
          <a:p>
            <a:r>
              <a:rPr lang="cs-CZ" b="0" dirty="0" smtClean="0"/>
              <a:t>Další </a:t>
            </a:r>
            <a:r>
              <a:rPr lang="cs-CZ" b="0" dirty="0"/>
              <a:t>úkoly pro „rychlíky“ s touto úlohou</a:t>
            </a:r>
          </a:p>
          <a:p>
            <a:endParaRPr lang="en-US" b="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842949" y="1598425"/>
            <a:ext cx="1175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89/2 Zjisti, zda v každém bytě bydlí TRIO. Zapiš.</a:t>
            </a:r>
          </a:p>
        </p:txBody>
      </p:sp>
      <p:pic>
        <p:nvPicPr>
          <p:cNvPr id="7" name="image19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42948" y="2391664"/>
            <a:ext cx="10276155" cy="441147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94292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377335FC-81D6-4E65-AA35-2B1C2815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třída, 3. díl, str. 96 – 3. typ</a:t>
            </a:r>
            <a:endParaRPr lang="ru-RU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FB79CA6F-541E-4C6A-AAB3-45B0C9F39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BBB19CC6-82EA-4268-855F-63BEB6BF44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2400" y="6408293"/>
            <a:ext cx="11520000" cy="3151632"/>
          </a:xfrm>
        </p:spPr>
        <p:txBody>
          <a:bodyPr>
            <a:noAutofit/>
          </a:bodyPr>
          <a:lstStyle/>
          <a:p>
            <a:r>
              <a:rPr lang="cs-CZ" b="0" dirty="0"/>
              <a:t>NEZÁLEŽÍ NA POŘADÍ</a:t>
            </a:r>
          </a:p>
          <a:p>
            <a:r>
              <a:rPr lang="cs-CZ" b="0" dirty="0"/>
              <a:t>Počet </a:t>
            </a:r>
            <a:r>
              <a:rPr lang="cs-CZ" b="0" dirty="0" smtClean="0"/>
              <a:t>řešení</a:t>
            </a:r>
            <a:endParaRPr lang="cs-CZ" b="0" dirty="0"/>
          </a:p>
          <a:p>
            <a:r>
              <a:rPr lang="cs-CZ" b="0" dirty="0"/>
              <a:t>Práce s „nulou“ a „číselnými </a:t>
            </a:r>
            <a:r>
              <a:rPr lang="cs-CZ" b="0" dirty="0" smtClean="0"/>
              <a:t>dvojčaty“</a:t>
            </a:r>
            <a:endParaRPr lang="en-US" b="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62" y="2139579"/>
            <a:ext cx="11393554" cy="409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88462" y="1440422"/>
            <a:ext cx="974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96/1 Doplň </a:t>
            </a:r>
            <a:r>
              <a:rPr lang="cs-CZ" dirty="0" smtClean="0"/>
              <a:t>TRIO. </a:t>
            </a:r>
            <a:r>
              <a:rPr lang="cs-CZ" dirty="0"/>
              <a:t>Přepiš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292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377335FC-81D6-4E65-AA35-2B1C2815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třída, 3. díl, str. 106 – 4. typ </a:t>
            </a:r>
            <a:endParaRPr lang="ru-RU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FB79CA6F-541E-4C6A-AAB3-45B0C9F39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BFAD-BE42-4074-9AF5-2F6066D743A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BBB19CC6-82EA-4268-855F-63BEB6BF44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2400" y="6846545"/>
            <a:ext cx="11520000" cy="2391029"/>
          </a:xfrm>
        </p:spPr>
        <p:txBody>
          <a:bodyPr>
            <a:noAutofit/>
          </a:bodyPr>
          <a:lstStyle/>
          <a:p>
            <a:r>
              <a:rPr lang="cs-CZ" b="0" dirty="0" smtClean="0"/>
              <a:t>Výzva pro vás: </a:t>
            </a:r>
            <a:r>
              <a:rPr lang="cs-CZ" b="0" dirty="0"/>
              <a:t>Vytvořte vlastní zadání úlohy. </a:t>
            </a:r>
            <a:endParaRPr lang="cs-CZ" b="0" dirty="0" smtClean="0"/>
          </a:p>
          <a:p>
            <a:pPr lvl="1"/>
            <a:r>
              <a:rPr lang="cs-CZ" b="0" dirty="0" smtClean="0"/>
              <a:t>Podmínky</a:t>
            </a:r>
            <a:r>
              <a:rPr lang="cs-CZ" b="0" dirty="0"/>
              <a:t>: Šest různých neposedů, ze kterých může vzniknout více řešení úlohy!</a:t>
            </a:r>
          </a:p>
          <a:p>
            <a:endParaRPr lang="cs-CZ" b="0" dirty="0" smtClean="0"/>
          </a:p>
          <a:p>
            <a:endParaRPr lang="en-US" b="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076588"/>
            <a:ext cx="11362809" cy="471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99591" y="138759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106/1 Vrať neposedy do bytů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292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H-mat-ZŠ 1.st_červená">
  <a:themeElements>
    <a:clrScheme name="Vlastní 9">
      <a:dk1>
        <a:srgbClr val="C60C30"/>
      </a:dk1>
      <a:lt1>
        <a:srgbClr val="FFFFFF"/>
      </a:lt1>
      <a:dk2>
        <a:srgbClr val="C60C30"/>
      </a:dk2>
      <a:lt2>
        <a:srgbClr val="FFBFBF"/>
      </a:lt2>
      <a:accent1>
        <a:srgbClr val="004F9F"/>
      </a:accent1>
      <a:accent2>
        <a:srgbClr val="58AF57"/>
      </a:accent2>
      <a:accent3>
        <a:srgbClr val="F9E300"/>
      </a:accent3>
      <a:accent4>
        <a:srgbClr val="F39200"/>
      </a:accent4>
      <a:accent5>
        <a:srgbClr val="DA291C"/>
      </a:accent5>
      <a:accent6>
        <a:srgbClr val="7566A0"/>
      </a:accent6>
      <a:hlink>
        <a:srgbClr val="C60C30"/>
      </a:hlink>
      <a:folHlink>
        <a:srgbClr val="F2A7A1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Sablona_004_cervena.potx" id="{FF77EE72-6AA0-4535-9429-72D3F1B6DD41}" vid="{445F0E93-BCA5-4F02-8075-1054CA6A11F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H-mat-ZŠ 1.st_červená</Template>
  <TotalTime>128</TotalTime>
  <Words>419</Words>
  <Application>Microsoft Office PowerPoint</Application>
  <PresentationFormat>Vlastní</PresentationFormat>
  <Paragraphs>123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Helvetica Light</vt:lpstr>
      <vt:lpstr>Comenia Sans</vt:lpstr>
      <vt:lpstr>Helvetica Neue</vt:lpstr>
      <vt:lpstr>Times New Roman</vt:lpstr>
      <vt:lpstr>H-mat-ZŠ 1.st_červená</vt:lpstr>
      <vt:lpstr>Abaku  nové prostředí v učebnicích Hejný a kol.</vt:lpstr>
      <vt:lpstr>Nové prostředí</vt:lpstr>
      <vt:lpstr>Co vidíte na úvodním plakátu?</vt:lpstr>
      <vt:lpstr>Zavedení prostředí</vt:lpstr>
      <vt:lpstr>1. třída, 3. díl, str. 86 – 1. typ</vt:lpstr>
      <vt:lpstr>Příklad manipulace</vt:lpstr>
      <vt:lpstr>1. třída, 3. díl, str. 89 – 2. typ</vt:lpstr>
      <vt:lpstr>1. třída, 3. díl, str. 96 – 3. typ</vt:lpstr>
      <vt:lpstr>1. třída, 3. díl, str. 106 – 4. typ </vt:lpstr>
      <vt:lpstr>1. třída, 3. díl, str. 108 – 5. typ</vt:lpstr>
      <vt:lpstr>1.  třída, 3. díl, str. 113 – 6. typ</vt:lpstr>
      <vt:lpstr>Cíle pro 1. ročník</vt:lpstr>
      <vt:lpstr>Výzva pro vás</vt:lpstr>
      <vt:lpstr>Výhled do vyšších ročníků</vt:lpstr>
      <vt:lpstr>Další objevy</vt:lpstr>
      <vt:lpstr>Ukázky žákovských prací</vt:lpstr>
      <vt:lpstr>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Abaku  nové prostředí v učebnicích Hejný a kol.</dc:title>
  <dc:creator>Karolína Mottlová</dc:creator>
  <cp:lastModifiedBy>Karolína Mottlová</cp:lastModifiedBy>
  <cp:revision>15</cp:revision>
  <cp:lastPrinted>2017-05-31T12:47:30Z</cp:lastPrinted>
  <dcterms:created xsi:type="dcterms:W3CDTF">2018-04-06T20:26:54Z</dcterms:created>
  <dcterms:modified xsi:type="dcterms:W3CDTF">2018-05-17T07:42:33Z</dcterms:modified>
</cp:coreProperties>
</file>