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97" r:id="rId5"/>
    <p:sldId id="280" r:id="rId6"/>
    <p:sldId id="281" r:id="rId7"/>
    <p:sldId id="264" r:id="rId8"/>
    <p:sldId id="296" r:id="rId9"/>
    <p:sldId id="268" r:id="rId10"/>
    <p:sldId id="258" r:id="rId11"/>
    <p:sldId id="266" r:id="rId12"/>
    <p:sldId id="267" r:id="rId13"/>
    <p:sldId id="269" r:id="rId14"/>
    <p:sldId id="274" r:id="rId15"/>
    <p:sldId id="270" r:id="rId16"/>
    <p:sldId id="271" r:id="rId17"/>
    <p:sldId id="275" r:id="rId18"/>
    <p:sldId id="276" r:id="rId19"/>
    <p:sldId id="277" r:id="rId20"/>
    <p:sldId id="278" r:id="rId21"/>
    <p:sldId id="282" r:id="rId22"/>
    <p:sldId id="272" r:id="rId23"/>
    <p:sldId id="284" r:id="rId24"/>
    <p:sldId id="285" r:id="rId25"/>
    <p:sldId id="289" r:id="rId26"/>
    <p:sldId id="292" r:id="rId27"/>
    <p:sldId id="293" r:id="rId28"/>
    <p:sldId id="294" r:id="rId29"/>
  </p:sldIdLst>
  <p:sldSz cx="12192000" cy="6858000"/>
  <p:notesSz cx="6858000" cy="9144000"/>
  <p:custDataLst>
    <p:tags r:id="rId30"/>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62" y="2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56299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05847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349367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70740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154161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109476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96847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40701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141292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357938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0FB72FF-D5DB-407E-9B7C-0D722819C246}" type="datetimeFigureOut">
              <a:rPr lang="cs-CZ" smtClean="0"/>
              <a:pPr/>
              <a:t>19.12.2022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183995-FBB4-4761-A4E0-DAC035E13EC0}" type="slidenum">
              <a:rPr lang="cs-CZ" smtClean="0"/>
              <a:pPr/>
              <a:t>‹#›</a:t>
            </a:fld>
            <a:endParaRPr lang="cs-CZ"/>
          </a:p>
        </p:txBody>
      </p:sp>
    </p:spTree>
    <p:extLst>
      <p:ext uri="{BB962C8B-B14F-4D97-AF65-F5344CB8AC3E}">
        <p14:creationId xmlns:p14="http://schemas.microsoft.com/office/powerpoint/2010/main" val="258535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B72FF-D5DB-407E-9B7C-0D722819C246}" type="datetimeFigureOut">
              <a:rPr lang="cs-CZ" smtClean="0"/>
              <a:pPr/>
              <a:t>19.12.2022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83995-FBB4-4761-A4E0-DAC035E13EC0}" type="slidenum">
              <a:rPr lang="cs-CZ" smtClean="0"/>
              <a:pPr/>
              <a:t>‹#›</a:t>
            </a:fld>
            <a:endParaRPr lang="cs-CZ"/>
          </a:p>
        </p:txBody>
      </p:sp>
    </p:spTree>
    <p:extLst>
      <p:ext uri="{BB962C8B-B14F-4D97-AF65-F5344CB8AC3E}">
        <p14:creationId xmlns:p14="http://schemas.microsoft.com/office/powerpoint/2010/main" val="3984648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Osvícenské myšlenky v předvečer revoluce</a:t>
            </a:r>
          </a:p>
        </p:txBody>
      </p:sp>
      <p:sp>
        <p:nvSpPr>
          <p:cNvPr id="3" name="Podnadpis 2"/>
          <p:cNvSpPr>
            <a:spLocks noGrp="1"/>
          </p:cNvSpPr>
          <p:nvPr>
            <p:ph type="subTitle" idx="1"/>
          </p:nvPr>
        </p:nvSpPr>
        <p:spPr/>
        <p:txBody>
          <a:bodyPr/>
          <a:lstStyle/>
          <a:p>
            <a:endParaRPr lang="cs-CZ"/>
          </a:p>
        </p:txBody>
      </p:sp>
    </p:spTree>
    <p:custDataLst>
      <p:tags r:id="rId1"/>
    </p:custDataLst>
    <p:extLst>
      <p:ext uri="{BB962C8B-B14F-4D97-AF65-F5344CB8AC3E}">
        <p14:creationId xmlns:p14="http://schemas.microsoft.com/office/powerpoint/2010/main" val="1126665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John Locke: </a:t>
            </a:r>
            <a:r>
              <a:rPr lang="cs-CZ" i="1" dirty="0"/>
              <a:t>Dvě pojednání o vládě</a:t>
            </a:r>
            <a:endParaRPr lang="cs-CZ" dirty="0"/>
          </a:p>
        </p:txBody>
      </p:sp>
      <p:sp>
        <p:nvSpPr>
          <p:cNvPr id="3" name="Zástupný symbol pro obsah 2"/>
          <p:cNvSpPr>
            <a:spLocks noGrp="1"/>
          </p:cNvSpPr>
          <p:nvPr>
            <p:ph idx="1"/>
          </p:nvPr>
        </p:nvSpPr>
        <p:spPr/>
        <p:txBody>
          <a:bodyPr>
            <a:normAutofit/>
          </a:bodyPr>
          <a:lstStyle/>
          <a:p>
            <a:r>
              <a:rPr lang="cs-CZ" b="1" dirty="0"/>
              <a:t>právo každého člověka na život, svobodu a majetek</a:t>
            </a:r>
            <a:r>
              <a:rPr lang="cs-CZ" dirty="0"/>
              <a:t> </a:t>
            </a:r>
          </a:p>
          <a:p>
            <a:pPr marL="0" indent="0">
              <a:buNone/>
            </a:pPr>
            <a:r>
              <a:rPr lang="cs-CZ" dirty="0"/>
              <a:t>=  věčné a nezcizitelné přirozené právo. </a:t>
            </a:r>
          </a:p>
          <a:p>
            <a:pPr marL="0" indent="0">
              <a:buNone/>
            </a:pPr>
            <a:endParaRPr lang="cs-CZ" dirty="0"/>
          </a:p>
          <a:p>
            <a:pPr marL="0" indent="0">
              <a:buNone/>
            </a:pPr>
            <a:r>
              <a:rPr lang="cs-CZ" b="1" dirty="0"/>
              <a:t>Společenská smlouva</a:t>
            </a:r>
            <a:r>
              <a:rPr lang="cs-CZ" dirty="0"/>
              <a:t> = závazek vytvoření státu k ochraně těchto práv</a:t>
            </a:r>
          </a:p>
          <a:p>
            <a:pPr marL="0" indent="0">
              <a:buNone/>
            </a:pPr>
            <a:endParaRPr lang="cs-CZ" dirty="0"/>
          </a:p>
          <a:p>
            <a:pPr marL="0" indent="0">
              <a:buNone/>
            </a:pPr>
            <a:r>
              <a:rPr lang="cs-CZ" dirty="0"/>
              <a:t>Stát se může odvolávat na tichý souhlas s občanů s touto smlouvou: </a:t>
            </a:r>
            <a:r>
              <a:rPr lang="cs-CZ" b="1" dirty="0"/>
              <a:t>zdroj autority, kterou stát vykonává nad jedincem</a:t>
            </a:r>
            <a:r>
              <a:rPr lang="cs-CZ" dirty="0"/>
              <a:t>.</a:t>
            </a:r>
          </a:p>
        </p:txBody>
      </p:sp>
    </p:spTree>
    <p:custDataLst>
      <p:tags r:id="rId1"/>
    </p:custDataLst>
    <p:extLst>
      <p:ext uri="{BB962C8B-B14F-4D97-AF65-F5344CB8AC3E}">
        <p14:creationId xmlns:p14="http://schemas.microsoft.com/office/powerpoint/2010/main" val="2212425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dirty="0"/>
              <a:t>Myšlenka přirozených práv našla svou konkretizaci: </a:t>
            </a:r>
          </a:p>
        </p:txBody>
      </p:sp>
      <p:sp>
        <p:nvSpPr>
          <p:cNvPr id="3" name="Zástupný symbol pro obsah 2"/>
          <p:cNvSpPr>
            <a:spLocks noGrp="1"/>
          </p:cNvSpPr>
          <p:nvPr>
            <p:ph idx="1"/>
          </p:nvPr>
        </p:nvSpPr>
        <p:spPr/>
        <p:txBody>
          <a:bodyPr/>
          <a:lstStyle/>
          <a:p>
            <a:pPr>
              <a:lnSpc>
                <a:spcPct val="100000"/>
              </a:lnSpc>
              <a:spcAft>
                <a:spcPts val="1200"/>
              </a:spcAft>
            </a:pPr>
            <a:r>
              <a:rPr lang="cs-CZ" dirty="0"/>
              <a:t>v </a:t>
            </a:r>
            <a:r>
              <a:rPr lang="cs-CZ" i="1" dirty="0"/>
              <a:t>Deklaraci nezávislosti USA</a:t>
            </a:r>
            <a:r>
              <a:rPr lang="cs-CZ" dirty="0"/>
              <a:t> (1776)</a:t>
            </a:r>
          </a:p>
          <a:p>
            <a:pPr>
              <a:lnSpc>
                <a:spcPct val="100000"/>
              </a:lnSpc>
              <a:spcAft>
                <a:spcPts val="1200"/>
              </a:spcAft>
            </a:pPr>
            <a:r>
              <a:rPr lang="cs-CZ" dirty="0"/>
              <a:t>v </a:t>
            </a:r>
            <a:r>
              <a:rPr lang="cs-CZ" i="1" dirty="0"/>
              <a:t>Prohlášení práv člověka a občana</a:t>
            </a:r>
            <a:r>
              <a:rPr lang="cs-CZ" dirty="0"/>
              <a:t>, vydaném 26. srpna 1789 francouzským Ústavodárným národním shromážděním</a:t>
            </a:r>
          </a:p>
          <a:p>
            <a:pPr>
              <a:lnSpc>
                <a:spcPct val="100000"/>
              </a:lnSpc>
              <a:spcAft>
                <a:spcPts val="1200"/>
              </a:spcAft>
            </a:pPr>
            <a:r>
              <a:rPr lang="cs-CZ" dirty="0"/>
              <a:t>ve </a:t>
            </a:r>
            <a:r>
              <a:rPr lang="cs-CZ" i="1" dirty="0"/>
              <a:t>Všeobecné deklaraci lidských práv</a:t>
            </a:r>
            <a:r>
              <a:rPr lang="cs-CZ" dirty="0"/>
              <a:t> Organizace spojených národů, 10. prosince 1948</a:t>
            </a:r>
          </a:p>
          <a:p>
            <a:pPr>
              <a:lnSpc>
                <a:spcPct val="100000"/>
              </a:lnSpc>
              <a:spcAft>
                <a:spcPts val="1200"/>
              </a:spcAft>
            </a:pPr>
            <a:r>
              <a:rPr lang="cs-CZ" dirty="0"/>
              <a:t>v </a:t>
            </a:r>
            <a:r>
              <a:rPr lang="cs-CZ" i="1" dirty="0"/>
              <a:t>Základní listině práv a svobod</a:t>
            </a:r>
            <a:r>
              <a:rPr lang="cs-CZ" dirty="0"/>
              <a:t> (součást Ústavy ČR)</a:t>
            </a:r>
          </a:p>
          <a:p>
            <a:endParaRPr lang="cs-CZ" dirty="0"/>
          </a:p>
        </p:txBody>
      </p:sp>
    </p:spTree>
    <p:custDataLst>
      <p:tags r:id="rId1"/>
    </p:custDataLst>
    <p:extLst>
      <p:ext uri="{BB962C8B-B14F-4D97-AF65-F5344CB8AC3E}">
        <p14:creationId xmlns:p14="http://schemas.microsoft.com/office/powerpoint/2010/main" val="123457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39584"/>
          </a:xfrm>
        </p:spPr>
        <p:txBody>
          <a:bodyPr>
            <a:normAutofit/>
          </a:bodyPr>
          <a:lstStyle/>
          <a:p>
            <a:pPr algn="ctr"/>
            <a:r>
              <a:rPr lang="cs-CZ" sz="3200" dirty="0"/>
              <a:t>Nezpochybnitelnost lidských práv v </a:t>
            </a:r>
            <a:r>
              <a:rPr lang="cs-CZ" sz="3200" i="1" dirty="0"/>
              <a:t>Deklaraci o nezávislosti</a:t>
            </a:r>
            <a:r>
              <a:rPr lang="cs-CZ" sz="3200" dirty="0"/>
              <a:t> </a:t>
            </a:r>
            <a:br>
              <a:rPr lang="cs-CZ" sz="3200" dirty="0"/>
            </a:br>
            <a:r>
              <a:rPr lang="cs-CZ" sz="3200" dirty="0"/>
              <a:t>1776</a:t>
            </a:r>
          </a:p>
        </p:txBody>
      </p:sp>
      <p:sp>
        <p:nvSpPr>
          <p:cNvPr id="3" name="Zástupný symbol pro obsah 2"/>
          <p:cNvSpPr>
            <a:spLocks noGrp="1"/>
          </p:cNvSpPr>
          <p:nvPr>
            <p:ph idx="1"/>
          </p:nvPr>
        </p:nvSpPr>
        <p:spPr>
          <a:xfrm>
            <a:off x="838200" y="1504709"/>
            <a:ext cx="10515600" cy="5197034"/>
          </a:xfrm>
        </p:spPr>
        <p:txBody>
          <a:bodyPr>
            <a:normAutofit fontScale="92500" lnSpcReduction="10000"/>
          </a:bodyPr>
          <a:lstStyle/>
          <a:p>
            <a:pPr marL="0" indent="0" algn="just">
              <a:lnSpc>
                <a:spcPct val="110000"/>
              </a:lnSpc>
              <a:buNone/>
            </a:pPr>
            <a:r>
              <a:rPr lang="cs-CZ" dirty="0"/>
              <a:t>„Pokládáme za samozřejmé, že všichni lidé jsou stvořeni jako sobě rovni, že je Stvořitel obdařil určitými </a:t>
            </a:r>
            <a:r>
              <a:rPr lang="cs-CZ" i="1" u="sng" dirty="0"/>
              <a:t>nezcizitelnými právy, že mezi tato práva náleží život, svoboda a sledování osobního štěstí</a:t>
            </a:r>
            <a:r>
              <a:rPr lang="cs-CZ" dirty="0"/>
              <a:t>. Že k zabezpečení těchto práv se ustavují mezi lidmi </a:t>
            </a:r>
            <a:r>
              <a:rPr lang="cs-CZ" i="1" u="sng" dirty="0"/>
              <a:t>vlády, odvozující svou oprávněnou moc ze souhlasu těch, jimž vládnou</a:t>
            </a:r>
            <a:r>
              <a:rPr lang="cs-CZ" dirty="0"/>
              <a:t>. Že </a:t>
            </a:r>
            <a:r>
              <a:rPr lang="cs-CZ" i="1" u="sng" dirty="0"/>
              <a:t>kdykoli počne být nějaká vláda těmto cílům na překážku, má lid právo ji změnit nebo zrušit </a:t>
            </a:r>
            <a:r>
              <a:rPr lang="cs-CZ" dirty="0"/>
              <a:t>a ustavit vládu takovou, který by byla založena na takových zásadách a měla svoji pravomoc upravenou takovým způsobem, jak lid uzná za nejvhodnější pro zajištění své bezpečnosti a svého štěstí... Avšak jestliže dlouhá řada bezpráví a útisků, sledující stále týž cíl, dosvědčuje úmysl uvrhnout lid do područí naprostého despotismu, pak lid má právo ba povinnost svrhnout takovou vládu a ustanovit nové strážce své osobní bezpečnosti“. </a:t>
            </a:r>
          </a:p>
        </p:txBody>
      </p:sp>
    </p:spTree>
    <p:custDataLst>
      <p:tags r:id="rId1"/>
    </p:custDataLst>
    <p:extLst>
      <p:ext uri="{BB962C8B-B14F-4D97-AF65-F5344CB8AC3E}">
        <p14:creationId xmlns:p14="http://schemas.microsoft.com/office/powerpoint/2010/main" val="1211014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u="sng" dirty="0"/>
              <a:t>Osvícenské myšlenky v předvečer francouzské revoluce</a:t>
            </a:r>
            <a:endParaRPr lang="cs-CZ" sz="3200" dirty="0"/>
          </a:p>
        </p:txBody>
      </p:sp>
      <p:sp>
        <p:nvSpPr>
          <p:cNvPr id="3" name="Zástupný symbol pro obsah 2"/>
          <p:cNvSpPr>
            <a:spLocks noGrp="1"/>
          </p:cNvSpPr>
          <p:nvPr>
            <p:ph idx="1"/>
          </p:nvPr>
        </p:nvSpPr>
        <p:spPr/>
        <p:txBody>
          <a:bodyPr>
            <a:normAutofit lnSpcReduction="10000"/>
          </a:bodyPr>
          <a:lstStyle/>
          <a:p>
            <a:pPr marL="0" indent="0">
              <a:buNone/>
            </a:pPr>
            <a:r>
              <a:rPr lang="cs-CZ" b="1" dirty="0"/>
              <a:t>Charles </a:t>
            </a:r>
            <a:r>
              <a:rPr lang="cs-CZ" b="1" dirty="0" err="1"/>
              <a:t>Montesquieu</a:t>
            </a:r>
            <a:r>
              <a:rPr lang="cs-CZ" b="1" dirty="0"/>
              <a:t> </a:t>
            </a:r>
            <a:r>
              <a:rPr lang="cs-CZ" dirty="0"/>
              <a:t>– </a:t>
            </a:r>
            <a:r>
              <a:rPr lang="cs-CZ" i="1" dirty="0" err="1"/>
              <a:t>Lettres</a:t>
            </a:r>
            <a:r>
              <a:rPr lang="cs-CZ" i="1" dirty="0"/>
              <a:t> </a:t>
            </a:r>
            <a:r>
              <a:rPr lang="cs-CZ" i="1" dirty="0" err="1"/>
              <a:t>persanes</a:t>
            </a:r>
            <a:r>
              <a:rPr lang="cs-CZ" i="1" dirty="0"/>
              <a:t> (Perské listy)</a:t>
            </a:r>
          </a:p>
          <a:p>
            <a:pPr marL="0" indent="0">
              <a:buNone/>
            </a:pPr>
            <a:endParaRPr lang="cs-CZ" dirty="0"/>
          </a:p>
          <a:p>
            <a:pPr marL="0" indent="0">
              <a:buNone/>
            </a:pPr>
            <a:r>
              <a:rPr lang="cs-CZ" dirty="0"/>
              <a:t>// Montaigne: „…každý nazývá barbarstvím vše, nač není sám zvyklý: jakož se vůbec zdá, že nemáme jiné  měřítko  pravdy  a  rozumnosti  než  příklad  a  představu  názorů  a  obyčejů země, v níž žijeme. V té je vždycky domovem to dokonalé náboženství, dokonalá správa, dokonalý a dovršený způsob čehokoli“ (Eseje, Odeon, Praha, s. 239)</a:t>
            </a:r>
          </a:p>
          <a:p>
            <a:pPr marL="0" indent="0">
              <a:buNone/>
            </a:pPr>
            <a:endParaRPr lang="cs-CZ" dirty="0"/>
          </a:p>
          <a:p>
            <a:pPr marL="0" indent="0">
              <a:buNone/>
            </a:pPr>
            <a:r>
              <a:rPr lang="cs-CZ" dirty="0"/>
              <a:t>-&gt; překonání etnocentrismu pohledem odjinud. </a:t>
            </a:r>
          </a:p>
          <a:p>
            <a:pPr marL="0" indent="0">
              <a:buNone/>
            </a:pPr>
            <a:r>
              <a:rPr lang="cs-CZ" dirty="0"/>
              <a:t>-&gt; pohled Peršanů ukazuje absurditu našeho společenského uspořádání</a:t>
            </a:r>
          </a:p>
        </p:txBody>
      </p:sp>
    </p:spTree>
    <p:custDataLst>
      <p:tags r:id="rId1"/>
    </p:custDataLst>
    <p:extLst>
      <p:ext uri="{BB962C8B-B14F-4D97-AF65-F5344CB8AC3E}">
        <p14:creationId xmlns:p14="http://schemas.microsoft.com/office/powerpoint/2010/main" val="311507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u="sng" dirty="0"/>
              <a:t>Osvícenské myšlenky v předvečer francouzské revoluce</a:t>
            </a:r>
            <a:endParaRPr lang="cs-CZ" sz="3200"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Charles </a:t>
            </a:r>
            <a:r>
              <a:rPr lang="cs-CZ" b="1" dirty="0" err="1"/>
              <a:t>Montesquieu</a:t>
            </a:r>
            <a:r>
              <a:rPr lang="cs-CZ" b="1" dirty="0"/>
              <a:t> </a:t>
            </a:r>
            <a:r>
              <a:rPr lang="cs-CZ" dirty="0"/>
              <a:t>– </a:t>
            </a:r>
            <a:r>
              <a:rPr lang="fr-FR" i="1" dirty="0"/>
              <a:t>De l’esprit des lois – O d</a:t>
            </a:r>
            <a:r>
              <a:rPr lang="cs-CZ" i="1" dirty="0"/>
              <a:t>uch</a:t>
            </a:r>
            <a:r>
              <a:rPr lang="fr-FR" i="1" dirty="0"/>
              <a:t>u</a:t>
            </a:r>
            <a:r>
              <a:rPr lang="cs-CZ" i="1" dirty="0"/>
              <a:t> zákonů </a:t>
            </a:r>
          </a:p>
          <a:p>
            <a:pPr marL="0" indent="0">
              <a:buNone/>
            </a:pPr>
            <a:r>
              <a:rPr lang="cs-CZ" dirty="0"/>
              <a:t>Dva problémy každého politického zřízení:</a:t>
            </a:r>
          </a:p>
          <a:p>
            <a:r>
              <a:rPr lang="cs-CZ" dirty="0"/>
              <a:t>1) jedinci disponující mocí mají sklon ji zneužívat, případně udělat vše proto, aby si ji udrželi</a:t>
            </a:r>
          </a:p>
          <a:p>
            <a:r>
              <a:rPr lang="cs-CZ" dirty="0"/>
              <a:t>2) otázka, jak usmířit politickou moc a občanskou svobodu. </a:t>
            </a:r>
          </a:p>
          <a:p>
            <a:endParaRPr lang="cs-CZ" dirty="0"/>
          </a:p>
          <a:p>
            <a:pPr marL="0" indent="0">
              <a:buNone/>
            </a:pPr>
            <a:r>
              <a:rPr lang="cs-CZ" u="sng" dirty="0"/>
              <a:t>Legitimní vláda je pak ta, která: </a:t>
            </a:r>
          </a:p>
          <a:p>
            <a:pPr marL="514350" indent="-514350">
              <a:buAutoNum type="arabicParenR"/>
            </a:pPr>
            <a:r>
              <a:rPr lang="cs-CZ" dirty="0"/>
              <a:t>nezneužívá svou moc </a:t>
            </a:r>
          </a:p>
          <a:p>
            <a:pPr marL="514350" indent="-514350">
              <a:buAutoNum type="arabicParenR"/>
            </a:pPr>
            <a:r>
              <a:rPr lang="cs-CZ" dirty="0"/>
              <a:t>dokáže usmířit vykonávání moci s dodržováním principů občanské svobody. </a:t>
            </a:r>
          </a:p>
        </p:txBody>
      </p:sp>
    </p:spTree>
    <p:custDataLst>
      <p:tags r:id="rId1"/>
    </p:custDataLst>
    <p:extLst>
      <p:ext uri="{BB962C8B-B14F-4D97-AF65-F5344CB8AC3E}">
        <p14:creationId xmlns:p14="http://schemas.microsoft.com/office/powerpoint/2010/main" val="3557457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u="sng" dirty="0"/>
              <a:t>Rozdělení moci na tři složky</a:t>
            </a:r>
            <a:endParaRPr lang="cs-CZ" dirty="0"/>
          </a:p>
        </p:txBody>
      </p:sp>
      <p:sp>
        <p:nvSpPr>
          <p:cNvPr id="3" name="Zástupný symbol pro obsah 2"/>
          <p:cNvSpPr>
            <a:spLocks noGrp="1"/>
          </p:cNvSpPr>
          <p:nvPr>
            <p:ph idx="1"/>
          </p:nvPr>
        </p:nvSpPr>
        <p:spPr/>
        <p:txBody>
          <a:bodyPr/>
          <a:lstStyle/>
          <a:p>
            <a:pPr marL="0" indent="0">
              <a:buNone/>
            </a:pPr>
            <a:r>
              <a:rPr lang="cs-CZ" dirty="0"/>
              <a:t>Jak zabránit zneužití moci a docílit umíření politické moci s občanskými svobodami? </a:t>
            </a:r>
          </a:p>
          <a:p>
            <a:pPr marL="0" indent="0">
              <a:buNone/>
            </a:pPr>
            <a:r>
              <a:rPr lang="cs-CZ" dirty="0"/>
              <a:t>-&gt; oddělení mocí zákonodárné, výkonné a soudní </a:t>
            </a:r>
          </a:p>
          <a:p>
            <a:pPr marL="0" indent="0">
              <a:buNone/>
            </a:pPr>
            <a:r>
              <a:rPr lang="cs-CZ" dirty="0"/>
              <a:t>(viz XI. kapitola knihy </a:t>
            </a:r>
            <a:r>
              <a:rPr lang="cs-CZ" i="1" dirty="0"/>
              <a:t>O duchu zákonů</a:t>
            </a:r>
            <a:r>
              <a:rPr lang="cs-CZ" dirty="0"/>
              <a:t>).</a:t>
            </a:r>
          </a:p>
          <a:p>
            <a:pPr marL="0" indent="0">
              <a:buNone/>
            </a:pPr>
            <a:endParaRPr lang="cs-CZ" dirty="0"/>
          </a:p>
          <a:p>
            <a:pPr marL="0" indent="0">
              <a:buNone/>
            </a:pPr>
            <a:r>
              <a:rPr lang="cs-CZ" dirty="0"/>
              <a:t>Rozdělení moci výkonné od moci zákonodárné a nezávislost soudcovská jsou podmínkami legitimní vlády. </a:t>
            </a:r>
          </a:p>
        </p:txBody>
      </p:sp>
    </p:spTree>
    <p:custDataLst>
      <p:tags r:id="rId1"/>
    </p:custDataLst>
    <p:extLst>
      <p:ext uri="{BB962C8B-B14F-4D97-AF65-F5344CB8AC3E}">
        <p14:creationId xmlns:p14="http://schemas.microsoft.com/office/powerpoint/2010/main" val="1212807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Občanská kontrola zneužití státní moci</a:t>
            </a:r>
          </a:p>
        </p:txBody>
      </p:sp>
      <p:sp>
        <p:nvSpPr>
          <p:cNvPr id="3" name="Zástupný symbol pro obsah 2"/>
          <p:cNvSpPr>
            <a:spLocks noGrp="1"/>
          </p:cNvSpPr>
          <p:nvPr>
            <p:ph idx="1"/>
          </p:nvPr>
        </p:nvSpPr>
        <p:spPr/>
        <p:txBody>
          <a:bodyPr/>
          <a:lstStyle/>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292330891"/>
              </p:ext>
            </p:extLst>
          </p:nvPr>
        </p:nvGraphicFramePr>
        <p:xfrm>
          <a:off x="838200" y="1351129"/>
          <a:ext cx="10515600" cy="4825836"/>
        </p:xfrm>
        <a:graphic>
          <a:graphicData uri="http://schemas.openxmlformats.org/drawingml/2006/table">
            <a:tbl>
              <a:tblPr firstRow="1" bandRow="1">
                <a:tableStyleId>{5C22544A-7EE6-4342-B048-85BDC9FD1C3A}</a:tableStyleId>
              </a:tblPr>
              <a:tblGrid>
                <a:gridCol w="5750177">
                  <a:extLst>
                    <a:ext uri="{9D8B030D-6E8A-4147-A177-3AD203B41FA5}">
                      <a16:colId xmlns:a16="http://schemas.microsoft.com/office/drawing/2014/main" val="20000"/>
                    </a:ext>
                  </a:extLst>
                </a:gridCol>
                <a:gridCol w="4765423">
                  <a:extLst>
                    <a:ext uri="{9D8B030D-6E8A-4147-A177-3AD203B41FA5}">
                      <a16:colId xmlns:a16="http://schemas.microsoft.com/office/drawing/2014/main" val="20001"/>
                    </a:ext>
                  </a:extLst>
                </a:gridCol>
              </a:tblGrid>
              <a:tr h="1206459">
                <a:tc>
                  <a:txBody>
                    <a:bodyPr/>
                    <a:lstStyle/>
                    <a:p>
                      <a:r>
                        <a:rPr lang="cs-CZ" sz="3000" dirty="0"/>
                        <a:t>Podle: </a:t>
                      </a:r>
                    </a:p>
                  </a:txBody>
                  <a:tcPr/>
                </a:tc>
                <a:tc>
                  <a:txBody>
                    <a:bodyPr/>
                    <a:lstStyle/>
                    <a:p>
                      <a:r>
                        <a:rPr lang="cs-CZ" sz="3000" dirty="0"/>
                        <a:t>Občanskou kontrolu vykonává:</a:t>
                      </a:r>
                      <a:r>
                        <a:rPr lang="cs-CZ" sz="3000" baseline="0" dirty="0"/>
                        <a:t> </a:t>
                      </a:r>
                      <a:endParaRPr lang="cs-CZ" sz="3000" dirty="0"/>
                    </a:p>
                  </a:txBody>
                  <a:tcPr/>
                </a:tc>
                <a:extLst>
                  <a:ext uri="{0D108BD9-81ED-4DB2-BD59-A6C34878D82A}">
                    <a16:rowId xmlns:a16="http://schemas.microsoft.com/office/drawing/2014/main" val="10000"/>
                  </a:ext>
                </a:extLst>
              </a:tr>
              <a:tr h="1206459">
                <a:tc>
                  <a:txBody>
                    <a:bodyPr/>
                    <a:lstStyle/>
                    <a:p>
                      <a:r>
                        <a:rPr lang="cs-CZ" sz="3000" dirty="0" err="1"/>
                        <a:t>Montesquieu</a:t>
                      </a:r>
                      <a:endParaRPr lang="cs-CZ" sz="3000" dirty="0"/>
                    </a:p>
                  </a:txBody>
                  <a:tcPr/>
                </a:tc>
                <a:tc>
                  <a:txBody>
                    <a:bodyPr/>
                    <a:lstStyle/>
                    <a:p>
                      <a:r>
                        <a:rPr lang="cs-CZ" sz="3000" dirty="0"/>
                        <a:t>Šlechta</a:t>
                      </a:r>
                    </a:p>
                  </a:txBody>
                  <a:tcPr/>
                </a:tc>
                <a:extLst>
                  <a:ext uri="{0D108BD9-81ED-4DB2-BD59-A6C34878D82A}">
                    <a16:rowId xmlns:a16="http://schemas.microsoft.com/office/drawing/2014/main" val="10001"/>
                  </a:ext>
                </a:extLst>
              </a:tr>
              <a:tr h="1206459">
                <a:tc>
                  <a:txBody>
                    <a:bodyPr/>
                    <a:lstStyle/>
                    <a:p>
                      <a:r>
                        <a:rPr lang="cs-CZ" sz="3000" dirty="0" err="1"/>
                        <a:t>Voltaire</a:t>
                      </a:r>
                      <a:endParaRPr lang="cs-CZ" sz="3000" dirty="0"/>
                    </a:p>
                  </a:txBody>
                  <a:tcPr/>
                </a:tc>
                <a:tc>
                  <a:txBody>
                    <a:bodyPr/>
                    <a:lstStyle/>
                    <a:p>
                      <a:r>
                        <a:rPr lang="cs-CZ" sz="3000" dirty="0"/>
                        <a:t>Osvícenské měšťanstvo</a:t>
                      </a:r>
                    </a:p>
                  </a:txBody>
                  <a:tcPr/>
                </a:tc>
                <a:extLst>
                  <a:ext uri="{0D108BD9-81ED-4DB2-BD59-A6C34878D82A}">
                    <a16:rowId xmlns:a16="http://schemas.microsoft.com/office/drawing/2014/main" val="10002"/>
                  </a:ext>
                </a:extLst>
              </a:tr>
              <a:tr h="1206459">
                <a:tc>
                  <a:txBody>
                    <a:bodyPr/>
                    <a:lstStyle/>
                    <a:p>
                      <a:r>
                        <a:rPr lang="cs-CZ" sz="3000" dirty="0"/>
                        <a:t>Rousseau</a:t>
                      </a:r>
                    </a:p>
                  </a:txBody>
                  <a:tcPr/>
                </a:tc>
                <a:tc>
                  <a:txBody>
                    <a:bodyPr/>
                    <a:lstStyle/>
                    <a:p>
                      <a:r>
                        <a:rPr lang="cs-CZ" sz="3000" dirty="0"/>
                        <a:t>Lid /</a:t>
                      </a:r>
                      <a:r>
                        <a:rPr lang="cs-CZ" sz="3000" baseline="0" dirty="0"/>
                        <a:t> obecná vůle</a:t>
                      </a:r>
                      <a:endParaRPr lang="cs-CZ" sz="3000" dirty="0"/>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993083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fr-FR" dirty="0"/>
              <a:t>Voltaire</a:t>
            </a:r>
            <a:r>
              <a:rPr lang="cs-CZ" dirty="0"/>
              <a:t> – první angažovaný intelektuál</a:t>
            </a:r>
          </a:p>
        </p:txBody>
      </p:sp>
      <p:sp>
        <p:nvSpPr>
          <p:cNvPr id="3" name="Zástupný symbol pro obsah 2"/>
          <p:cNvSpPr>
            <a:spLocks noGrp="1"/>
          </p:cNvSpPr>
          <p:nvPr>
            <p:ph idx="1"/>
          </p:nvPr>
        </p:nvSpPr>
        <p:spPr/>
        <p:txBody>
          <a:bodyPr>
            <a:normAutofit lnSpcReduction="10000"/>
          </a:bodyPr>
          <a:lstStyle/>
          <a:p>
            <a:pPr marL="0" indent="0">
              <a:buNone/>
            </a:pPr>
            <a:r>
              <a:rPr lang="cs-CZ" dirty="0"/>
              <a:t>Jízlivé výpady proti:</a:t>
            </a:r>
          </a:p>
          <a:p>
            <a:r>
              <a:rPr lang="cs-CZ" i="1" dirty="0"/>
              <a:t>metafyzické spekulaci</a:t>
            </a:r>
            <a:r>
              <a:rPr lang="cs-CZ" dirty="0"/>
              <a:t>: karikatura Leibnizových myšlenek o tom, že žijeme v nejlepším z možných světů</a:t>
            </a:r>
          </a:p>
          <a:p>
            <a:r>
              <a:rPr lang="cs-CZ" i="1" dirty="0"/>
              <a:t>náboženskému dogmatismu</a:t>
            </a:r>
            <a:r>
              <a:rPr lang="cs-CZ" dirty="0"/>
              <a:t>: hlásí se k deismu jako záruce světového řádu a morálních zákonů. </a:t>
            </a:r>
          </a:p>
          <a:p>
            <a:r>
              <a:rPr lang="cs-CZ" i="1" dirty="0"/>
              <a:t>politické netoleranci</a:t>
            </a:r>
            <a:r>
              <a:rPr lang="cs-CZ" dirty="0"/>
              <a:t>: „Nesouhlasím s vaším jediným slovem, nicméně budu do krve hájit vaše právo, abyste je směl pronést.“ </a:t>
            </a:r>
          </a:p>
          <a:p>
            <a:endParaRPr lang="cs-CZ" dirty="0"/>
          </a:p>
          <a:p>
            <a:r>
              <a:rPr lang="cs-CZ" dirty="0"/>
              <a:t>Aféra </a:t>
            </a:r>
            <a:r>
              <a:rPr lang="cs-CZ" dirty="0" err="1"/>
              <a:t>Calas</a:t>
            </a:r>
            <a:r>
              <a:rPr lang="cs-CZ" dirty="0"/>
              <a:t> – </a:t>
            </a:r>
            <a:r>
              <a:rPr lang="cs-CZ" dirty="0" err="1"/>
              <a:t>Voltairův</a:t>
            </a:r>
            <a:r>
              <a:rPr lang="cs-CZ" dirty="0"/>
              <a:t> boj za rehabilitaci nespravedlivě odsouzeného Jana </a:t>
            </a:r>
            <a:r>
              <a:rPr lang="cs-CZ" dirty="0" err="1"/>
              <a:t>Calase</a:t>
            </a:r>
            <a:r>
              <a:rPr lang="cs-CZ" dirty="0"/>
              <a:t> </a:t>
            </a:r>
          </a:p>
        </p:txBody>
      </p:sp>
    </p:spTree>
    <p:custDataLst>
      <p:tags r:id="rId1"/>
    </p:custDataLst>
    <p:extLst>
      <p:ext uri="{BB962C8B-B14F-4D97-AF65-F5344CB8AC3E}">
        <p14:creationId xmlns:p14="http://schemas.microsoft.com/office/powerpoint/2010/main" val="3579729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Osvícenství a </a:t>
            </a:r>
            <a:r>
              <a:rPr lang="cs-CZ" b="1" dirty="0" err="1"/>
              <a:t>atheismus</a:t>
            </a:r>
            <a:endParaRPr lang="cs-CZ" dirty="0"/>
          </a:p>
        </p:txBody>
      </p:sp>
      <p:sp>
        <p:nvSpPr>
          <p:cNvPr id="3" name="Zástupný symbol pro obsah 2"/>
          <p:cNvSpPr>
            <a:spLocks noGrp="1"/>
          </p:cNvSpPr>
          <p:nvPr>
            <p:ph idx="1"/>
          </p:nvPr>
        </p:nvSpPr>
        <p:spPr/>
        <p:txBody>
          <a:bodyPr/>
          <a:lstStyle/>
          <a:p>
            <a:r>
              <a:rPr lang="cs-CZ" dirty="0"/>
              <a:t>Může dát sama věda morální základ našemu jednání? </a:t>
            </a:r>
          </a:p>
          <a:p>
            <a:pPr marL="0" indent="0">
              <a:buNone/>
            </a:pPr>
            <a:r>
              <a:rPr lang="cs-CZ" dirty="0" err="1"/>
              <a:t>Pierre</a:t>
            </a:r>
            <a:r>
              <a:rPr lang="cs-CZ" dirty="0"/>
              <a:t> </a:t>
            </a:r>
            <a:r>
              <a:rPr lang="cs-CZ" dirty="0" err="1"/>
              <a:t>Bayle</a:t>
            </a:r>
            <a:r>
              <a:rPr lang="cs-CZ" dirty="0"/>
              <a:t> : </a:t>
            </a:r>
            <a:r>
              <a:rPr lang="cs-CZ" i="1" dirty="0" err="1"/>
              <a:t>Dictionnaire</a:t>
            </a:r>
            <a:r>
              <a:rPr lang="cs-CZ" i="1" dirty="0"/>
              <a:t> </a:t>
            </a:r>
            <a:r>
              <a:rPr lang="cs-CZ" i="1" dirty="0" err="1"/>
              <a:t>historique</a:t>
            </a:r>
            <a:r>
              <a:rPr lang="cs-CZ" i="1" dirty="0"/>
              <a:t> et </a:t>
            </a:r>
            <a:r>
              <a:rPr lang="cs-CZ" i="1" dirty="0" err="1"/>
              <a:t>critique</a:t>
            </a:r>
            <a:r>
              <a:rPr lang="cs-CZ" i="1" dirty="0"/>
              <a:t> </a:t>
            </a:r>
            <a:r>
              <a:rPr lang="cs-CZ" dirty="0"/>
              <a:t>(1697)</a:t>
            </a:r>
          </a:p>
          <a:p>
            <a:r>
              <a:rPr lang="cs-CZ" dirty="0"/>
              <a:t>Víra v nesmrtelnost není pro morálku nutná. </a:t>
            </a:r>
          </a:p>
          <a:p>
            <a:r>
              <a:rPr lang="cs-CZ" dirty="0"/>
              <a:t>Morální učení může být nezávislé na náboženství: ctnostné společenství může existovat i mezi ateisty. </a:t>
            </a:r>
          </a:p>
          <a:p>
            <a:pPr marL="0" indent="0">
              <a:buNone/>
            </a:pPr>
            <a:r>
              <a:rPr lang="cs-CZ" dirty="0">
                <a:solidFill>
                  <a:srgbClr val="FF0000"/>
                </a:solidFill>
              </a:rPr>
              <a:t>vs. </a:t>
            </a:r>
          </a:p>
          <a:p>
            <a:pPr marL="0" indent="0">
              <a:buNone/>
            </a:pPr>
            <a:r>
              <a:rPr lang="cs-CZ" dirty="0" err="1"/>
              <a:t>Voltaire</a:t>
            </a:r>
            <a:r>
              <a:rPr lang="cs-CZ" dirty="0"/>
              <a:t>: „Chci, aby můj správce, můj krejčí, lokaj a má žena věřili v Boha; myslím si, že budu méně okrádán a méně podváděn.“ </a:t>
            </a:r>
          </a:p>
          <a:p>
            <a:pPr marL="0" indent="0">
              <a:buNone/>
            </a:pPr>
            <a:endParaRPr lang="cs-CZ" dirty="0"/>
          </a:p>
          <a:p>
            <a:pPr marL="0" indent="0">
              <a:buNone/>
            </a:pPr>
            <a:endParaRPr lang="cs-CZ" dirty="0"/>
          </a:p>
        </p:txBody>
      </p:sp>
    </p:spTree>
    <p:custDataLst>
      <p:tags r:id="rId1"/>
    </p:custDataLst>
    <p:extLst>
      <p:ext uri="{BB962C8B-B14F-4D97-AF65-F5344CB8AC3E}">
        <p14:creationId xmlns:p14="http://schemas.microsoft.com/office/powerpoint/2010/main" val="66789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Rousseau: osvícenský disident</a:t>
            </a:r>
          </a:p>
        </p:txBody>
      </p:sp>
      <p:sp>
        <p:nvSpPr>
          <p:cNvPr id="3" name="Zástupný symbol pro obsah 2"/>
          <p:cNvSpPr>
            <a:spLocks noGrp="1"/>
          </p:cNvSpPr>
          <p:nvPr>
            <p:ph idx="1"/>
          </p:nvPr>
        </p:nvSpPr>
        <p:spPr/>
        <p:txBody>
          <a:bodyPr>
            <a:normAutofit lnSpcReduction="10000"/>
          </a:bodyPr>
          <a:lstStyle/>
          <a:p>
            <a:r>
              <a:rPr lang="cs-CZ" dirty="0"/>
              <a:t>proti všeobecné nadvládě rozumu  x  primát citu</a:t>
            </a:r>
          </a:p>
          <a:p>
            <a:r>
              <a:rPr lang="cs-CZ" dirty="0"/>
              <a:t>proti adoraci postupu civilizace, vědy a techniky  x přirozenost člověka</a:t>
            </a:r>
          </a:p>
          <a:p>
            <a:r>
              <a:rPr lang="cs-CZ" dirty="0"/>
              <a:t>proti víře v pokrok lidstva   x  analýza úpadku a pokrytectví soudobé společnosti</a:t>
            </a:r>
          </a:p>
          <a:p>
            <a:endParaRPr lang="cs-CZ" dirty="0"/>
          </a:p>
          <a:p>
            <a:r>
              <a:rPr lang="cs-CZ" i="1" dirty="0"/>
              <a:t>Rozprava o vědách a umění </a:t>
            </a:r>
            <a:r>
              <a:rPr lang="cs-CZ" dirty="0"/>
              <a:t>(1750)</a:t>
            </a:r>
          </a:p>
          <a:p>
            <a:r>
              <a:rPr lang="cs-CZ" i="1" dirty="0"/>
              <a:t>Rozprava o původu a základech nerovnosti mezi lidmi</a:t>
            </a:r>
            <a:r>
              <a:rPr lang="cs-CZ" dirty="0"/>
              <a:t> (1755)</a:t>
            </a:r>
          </a:p>
          <a:p>
            <a:pPr marL="0" indent="0">
              <a:buNone/>
            </a:pPr>
            <a:r>
              <a:rPr lang="cs-CZ" dirty="0"/>
              <a:t>„Být a jevit se se staly dvěma zcela odlišnými pojmy“ </a:t>
            </a:r>
          </a:p>
          <a:p>
            <a:r>
              <a:rPr lang="cs-CZ" i="1" dirty="0"/>
              <a:t>O společenské smlouvě </a:t>
            </a:r>
            <a:r>
              <a:rPr lang="cs-CZ" dirty="0"/>
              <a:t>(1762)</a:t>
            </a:r>
          </a:p>
          <a:p>
            <a:endParaRPr lang="cs-CZ" dirty="0"/>
          </a:p>
        </p:txBody>
      </p:sp>
    </p:spTree>
    <p:custDataLst>
      <p:tags r:id="rId1"/>
    </p:custDataLst>
    <p:extLst>
      <p:ext uri="{BB962C8B-B14F-4D97-AF65-F5344CB8AC3E}">
        <p14:creationId xmlns:p14="http://schemas.microsoft.com/office/powerpoint/2010/main" val="4149018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5209"/>
            <a:ext cx="5846685" cy="1415480"/>
          </a:xfrm>
        </p:spPr>
        <p:txBody>
          <a:bodyPr>
            <a:normAutofit/>
          </a:bodyPr>
          <a:lstStyle/>
          <a:p>
            <a:pPr algn="ctr"/>
            <a:r>
              <a:rPr lang="cs-CZ" dirty="0"/>
              <a:t>Osvícenství – idea pokroku a racionalizace</a:t>
            </a:r>
          </a:p>
        </p:txBody>
      </p:sp>
      <p:sp>
        <p:nvSpPr>
          <p:cNvPr id="3" name="Zástupný symbol pro obsah 2"/>
          <p:cNvSpPr>
            <a:spLocks noGrp="1"/>
          </p:cNvSpPr>
          <p:nvPr>
            <p:ph idx="1"/>
          </p:nvPr>
        </p:nvSpPr>
        <p:spPr>
          <a:xfrm>
            <a:off x="749424" y="2171854"/>
            <a:ext cx="6690064" cy="4237824"/>
          </a:xfrm>
        </p:spPr>
        <p:txBody>
          <a:bodyPr/>
          <a:lstStyle/>
          <a:p>
            <a:pPr marL="0" indent="0">
              <a:buNone/>
            </a:pPr>
            <a:r>
              <a:rPr lang="cs-CZ" i="1" dirty="0"/>
              <a:t>Úvod</a:t>
            </a:r>
            <a:r>
              <a:rPr lang="cs-CZ" dirty="0"/>
              <a:t> k dílu </a:t>
            </a:r>
            <a:r>
              <a:rPr lang="cs-CZ" i="1" dirty="0"/>
              <a:t>Encyklopedie aneb Racionální slovník věd, umění a řemesel: </a:t>
            </a:r>
          </a:p>
          <a:p>
            <a:pPr marL="0" indent="0">
              <a:buNone/>
            </a:pPr>
            <a:r>
              <a:rPr lang="cs-CZ" dirty="0"/>
              <a:t>„Je pravda, že toto naše osmnácté století se může pochlubit několika velkými přednostmi nade všemi dřívějšími stoletími; je také pravda, že tyto přednosti pocházejí jediné ze svobody myšlení a mluvení, prosazování ducha vědeckého a filosofického a z popularizace těch pravd, na kterých závisí blahobyt společnosti.“ </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259" y="0"/>
            <a:ext cx="4400521" cy="6858000"/>
          </a:xfrm>
          <a:prstGeom prst="rect">
            <a:avLst/>
          </a:prstGeom>
        </p:spPr>
      </p:pic>
    </p:spTree>
    <p:custDataLst>
      <p:tags r:id="rId1"/>
    </p:custDataLst>
    <p:extLst>
      <p:ext uri="{BB962C8B-B14F-4D97-AF65-F5344CB8AC3E}">
        <p14:creationId xmlns:p14="http://schemas.microsoft.com/office/powerpoint/2010/main" val="3809841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Rousseauova myšlenka přímé demokracie</a:t>
            </a:r>
          </a:p>
        </p:txBody>
      </p:sp>
      <p:sp>
        <p:nvSpPr>
          <p:cNvPr id="3" name="Zástupný symbol pro obsah 2"/>
          <p:cNvSpPr>
            <a:spLocks noGrp="1"/>
          </p:cNvSpPr>
          <p:nvPr>
            <p:ph idx="1"/>
          </p:nvPr>
        </p:nvSpPr>
        <p:spPr/>
        <p:txBody>
          <a:bodyPr/>
          <a:lstStyle/>
          <a:p>
            <a:r>
              <a:rPr lang="cs-CZ" dirty="0"/>
              <a:t>lid má právo na přímou svrchovanost</a:t>
            </a:r>
          </a:p>
          <a:p>
            <a:pPr marL="0" indent="0">
              <a:buNone/>
            </a:pPr>
            <a:r>
              <a:rPr lang="cs-CZ" dirty="0"/>
              <a:t>„Každý zákon, který osobně lid neschválil, je neplatný: není to zákon.“</a:t>
            </a:r>
          </a:p>
          <a:p>
            <a:pPr marL="0" indent="0">
              <a:buNone/>
            </a:pPr>
            <a:r>
              <a:rPr lang="cs-CZ" dirty="0"/>
              <a:t>-&gt; politické zřízení je legitimní tehdy, je-li založeno na souhlasu lidu.</a:t>
            </a:r>
          </a:p>
          <a:p>
            <a:pPr marL="0" indent="0">
              <a:buNone/>
            </a:pPr>
            <a:endParaRPr lang="cs-CZ" dirty="0"/>
          </a:p>
          <a:p>
            <a:pPr marL="0" indent="0">
              <a:buNone/>
            </a:pPr>
            <a:r>
              <a:rPr lang="cs-CZ" dirty="0"/>
              <a:t>Myšlenka svrchovanosti lidu se realizovala zejména ve francouzské ústavě z r. 1793 nebo v lidových shromážděních ve Švýcarsku. </a:t>
            </a:r>
          </a:p>
        </p:txBody>
      </p:sp>
    </p:spTree>
    <p:custDataLst>
      <p:tags r:id="rId1"/>
    </p:custDataLst>
    <p:extLst>
      <p:ext uri="{BB962C8B-B14F-4D97-AF65-F5344CB8AC3E}">
        <p14:creationId xmlns:p14="http://schemas.microsoft.com/office/powerpoint/2010/main" val="4043227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9598" y="6446838"/>
            <a:ext cx="4163626" cy="411162"/>
          </a:xfrm>
        </p:spPr>
        <p:txBody>
          <a:bodyPr>
            <a:normAutofit/>
          </a:bodyPr>
          <a:lstStyle/>
          <a:p>
            <a:r>
              <a:rPr lang="it-IT" sz="1800" dirty="0"/>
              <a:t>Jean-Jacques-François Le </a:t>
            </a:r>
            <a:r>
              <a:rPr lang="it-IT" sz="1800" dirty="0" err="1"/>
              <a:t>Barbier</a:t>
            </a:r>
            <a:r>
              <a:rPr lang="it-IT" sz="1800" dirty="0"/>
              <a:t> </a:t>
            </a:r>
          </a:p>
        </p:txBody>
      </p:sp>
      <p:pic>
        <p:nvPicPr>
          <p:cNvPr id="4" name="Segnaposto contenuto 3" descr="640px-Le_Barbier_Dichiarazione_dei_diritti_dell'uomo.jpg"/>
          <p:cNvPicPr>
            <a:picLocks noGrp="1" noChangeAspect="1"/>
          </p:cNvPicPr>
          <p:nvPr>
            <p:ph idx="1"/>
          </p:nvPr>
        </p:nvPicPr>
        <p:blipFill>
          <a:blip r:embed="rId3"/>
          <a:stretch>
            <a:fillRect/>
          </a:stretch>
        </p:blipFill>
        <p:spPr>
          <a:xfrm>
            <a:off x="319597" y="338554"/>
            <a:ext cx="4826614" cy="5972344"/>
          </a:xfrm>
        </p:spPr>
      </p:pic>
      <p:sp>
        <p:nvSpPr>
          <p:cNvPr id="6" name="CasellaDiTesto 5"/>
          <p:cNvSpPr txBox="1"/>
          <p:nvPr/>
        </p:nvSpPr>
        <p:spPr>
          <a:xfrm>
            <a:off x="6271334" y="629808"/>
            <a:ext cx="4038600" cy="3462486"/>
          </a:xfrm>
          <a:prstGeom prst="rect">
            <a:avLst/>
          </a:prstGeom>
          <a:noFill/>
        </p:spPr>
        <p:txBody>
          <a:bodyPr wrap="square" rtlCol="0">
            <a:spAutoFit/>
          </a:bodyPr>
          <a:lstStyle/>
          <a:p>
            <a:r>
              <a:rPr lang="it-IT" sz="2500" b="1" dirty="0"/>
              <a:t>26</a:t>
            </a:r>
            <a:r>
              <a:rPr lang="cs-CZ" sz="2500" b="1" dirty="0"/>
              <a:t>. srpna </a:t>
            </a:r>
            <a:r>
              <a:rPr lang="it-IT" sz="2500" b="1" dirty="0"/>
              <a:t>1789 : </a:t>
            </a:r>
            <a:endParaRPr lang="cs-CZ" sz="2500" b="1" dirty="0"/>
          </a:p>
          <a:p>
            <a:r>
              <a:rPr lang="cs-CZ" sz="2500" b="1" dirty="0"/>
              <a:t>Deklarace práv člověka a občana</a:t>
            </a:r>
            <a:endParaRPr lang="it-IT" sz="2500" b="1" dirty="0"/>
          </a:p>
          <a:p>
            <a:endParaRPr lang="it-IT" dirty="0"/>
          </a:p>
          <a:p>
            <a:pPr marL="285750" indent="-285750">
              <a:buFontTx/>
              <a:buChar char="-"/>
            </a:pPr>
            <a:r>
              <a:rPr lang="cs-CZ" dirty="0"/>
              <a:t>Základ evropského pojetí lidských práv</a:t>
            </a:r>
          </a:p>
          <a:p>
            <a:pPr marL="285750" indent="-285750">
              <a:buFontTx/>
              <a:buChar char="-"/>
            </a:pPr>
            <a:r>
              <a:rPr lang="cs-CZ" dirty="0"/>
              <a:t>Základ pro pozdější Ústavu (preambule Ústavy z r. 1789 a 1791)</a:t>
            </a:r>
            <a:endParaRPr lang="fr-FR" dirty="0"/>
          </a:p>
          <a:p>
            <a:endParaRPr lang="fr-FR" dirty="0"/>
          </a:p>
          <a:p>
            <a:r>
              <a:rPr lang="cs-CZ" dirty="0"/>
              <a:t>Odsuzuje absolutní monarchii a privilegia aristokracie, vyhlašuje suverénní moc lidu a základní práva člověka a občana. </a:t>
            </a:r>
          </a:p>
        </p:txBody>
      </p:sp>
    </p:spTree>
    <p:custDataLst>
      <p:tags r:id="rId1"/>
    </p:custDataLst>
    <p:extLst>
      <p:ext uri="{BB962C8B-B14F-4D97-AF65-F5344CB8AC3E}">
        <p14:creationId xmlns:p14="http://schemas.microsoft.com/office/powerpoint/2010/main" val="1050216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800" b="1" dirty="0"/>
              <a:t>Francie : Prohlášení práv člověka a občana (1789)</a:t>
            </a:r>
            <a:endParaRPr lang="cs-CZ" sz="3800" dirty="0"/>
          </a:p>
        </p:txBody>
      </p:sp>
      <p:sp>
        <p:nvSpPr>
          <p:cNvPr id="3" name="Zástupný symbol pro obsah 2"/>
          <p:cNvSpPr>
            <a:spLocks noGrp="1"/>
          </p:cNvSpPr>
          <p:nvPr>
            <p:ph idx="1"/>
          </p:nvPr>
        </p:nvSpPr>
        <p:spPr>
          <a:xfrm>
            <a:off x="300941" y="1446835"/>
            <a:ext cx="11736729" cy="5411165"/>
          </a:xfrm>
        </p:spPr>
        <p:txBody>
          <a:bodyPr>
            <a:normAutofit fontScale="70000" lnSpcReduction="20000"/>
          </a:bodyPr>
          <a:lstStyle/>
          <a:p>
            <a:pPr marL="0" indent="0" algn="just">
              <a:lnSpc>
                <a:spcPct val="120000"/>
              </a:lnSpc>
              <a:buNone/>
            </a:pPr>
            <a:r>
              <a:rPr lang="cs-CZ" dirty="0"/>
              <a:t>1. Lidé se rodí a zůstávají svobodnými a rovnými ve svých právech. Společenské rozdíly se mohou zakládat pouze na prospěšnosti pro celek. </a:t>
            </a:r>
          </a:p>
          <a:p>
            <a:pPr marL="0" indent="0" algn="just">
              <a:lnSpc>
                <a:spcPct val="120000"/>
              </a:lnSpc>
              <a:buNone/>
            </a:pPr>
            <a:r>
              <a:rPr lang="cs-CZ" dirty="0"/>
              <a:t>2. Účelem každého politického společenství je zachování přirozených a nezadatelných práv člověka. Tato práva jsou: svoboda, vlastnictví, bezpečnost a právo na odpor proti útlaku. </a:t>
            </a:r>
          </a:p>
          <a:p>
            <a:pPr marL="0" indent="0" algn="just">
              <a:lnSpc>
                <a:spcPct val="120000"/>
              </a:lnSpc>
              <a:buNone/>
            </a:pPr>
            <a:r>
              <a:rPr lang="cs-CZ" dirty="0"/>
              <a:t>3. Princip veškeré svrchovanosti spočívá v podstatě v národě. Žádný sbor, žádný jednotlivec nemůže vykonávat moc, která by z něj nebyla výslovně odvozena. </a:t>
            </a:r>
          </a:p>
          <a:p>
            <a:pPr marL="0" indent="0" algn="just">
              <a:lnSpc>
                <a:spcPct val="120000"/>
              </a:lnSpc>
              <a:buNone/>
            </a:pPr>
            <a:r>
              <a:rPr lang="cs-CZ" dirty="0"/>
              <a:t>4. Svoboda spočívá v tom, že každý může činit vše, co neškodí druhému. Proto výkon přirozených práv každého člověka nemá jiných mezí než ty, které zajišťují ostatním členům společnosti užívání týchž práv. Tyto meze mohou být ustanoveny pouze zákonem. </a:t>
            </a:r>
          </a:p>
          <a:p>
            <a:pPr marL="0" indent="0" algn="just">
              <a:lnSpc>
                <a:spcPct val="120000"/>
              </a:lnSpc>
              <a:buNone/>
            </a:pPr>
            <a:r>
              <a:rPr lang="cs-CZ" dirty="0"/>
              <a:t>5. Zákon má právo zakazovat pouze činy škodlivé společnosti. Nikomu nemůže být bráněno v tom, co není zakázáno zákonem, a nikdo nemůže být nucen činit něco, co zákon nenařizuje. </a:t>
            </a:r>
          </a:p>
          <a:p>
            <a:pPr marL="0" indent="0" algn="just">
              <a:lnSpc>
                <a:spcPct val="120000"/>
              </a:lnSpc>
              <a:buNone/>
            </a:pPr>
            <a:r>
              <a:rPr lang="cs-CZ" dirty="0"/>
              <a:t>6. Zákon je vyjádřením všeobecné vůle. Všichni občané mají právo účastnit se osobně nebo prostřednictvím svých zástupců při jeho vytváření. Zákon má být stejný pro všechny, ať už poskytuje ochranu či trestá. Všichni občané, jsouce si před zákonem rovni, mají stejný přístup ke všem hodnostem, veřejným úřadům a zaměstnáním, podle svých schopností a jen na základě rozlišení, která vyplývají z jejich ctností a z jejich nadání.</a:t>
            </a:r>
          </a:p>
        </p:txBody>
      </p:sp>
    </p:spTree>
    <p:custDataLst>
      <p:tags r:id="rId1"/>
    </p:custDataLst>
    <p:extLst>
      <p:ext uri="{BB962C8B-B14F-4D97-AF65-F5344CB8AC3E}">
        <p14:creationId xmlns:p14="http://schemas.microsoft.com/office/powerpoint/2010/main" val="3128790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23833" y="395785"/>
            <a:ext cx="8886967" cy="5730379"/>
          </a:xfrm>
        </p:spPr>
        <p:txBody>
          <a:bodyPr>
            <a:normAutofit/>
          </a:bodyPr>
          <a:lstStyle/>
          <a:p>
            <a:pPr marL="0" indent="0">
              <a:buNone/>
            </a:pPr>
            <a:r>
              <a:rPr lang="cs-CZ" sz="3500" b="1" dirty="0"/>
              <a:t>Silné stránky Deklarace</a:t>
            </a:r>
            <a:r>
              <a:rPr lang="fr-FR" sz="3500" b="1" dirty="0"/>
              <a:t> :</a:t>
            </a:r>
            <a:endParaRPr lang="cs-CZ" sz="3500" b="1" dirty="0"/>
          </a:p>
          <a:p>
            <a:pPr marL="0" indent="0">
              <a:buNone/>
            </a:pPr>
            <a:endParaRPr lang="it-IT" sz="3500" dirty="0"/>
          </a:p>
          <a:p>
            <a:pPr>
              <a:buFont typeface="Wingdings" charset="2"/>
              <a:buChar char="§"/>
            </a:pPr>
            <a:r>
              <a:rPr lang="cs-CZ" dirty="0"/>
              <a:t>Deklarace se obrací k občanům a ne k poddaným</a:t>
            </a:r>
            <a:endParaRPr lang="it-IT" dirty="0"/>
          </a:p>
          <a:p>
            <a:pPr>
              <a:buFont typeface="Wingdings" charset="2"/>
              <a:buChar char="§"/>
            </a:pPr>
            <a:r>
              <a:rPr lang="cs-CZ" dirty="0"/>
              <a:t>Pojednává o člověku a ne jen o Francouzích</a:t>
            </a:r>
            <a:endParaRPr lang="fr-FR" dirty="0"/>
          </a:p>
          <a:p>
            <a:pPr>
              <a:buNone/>
            </a:pPr>
            <a:r>
              <a:rPr lang="fr-FR" dirty="0"/>
              <a:t>	-&gt; </a:t>
            </a:r>
            <a:r>
              <a:rPr lang="cs-CZ" dirty="0"/>
              <a:t>její ambicí je universální dosah</a:t>
            </a:r>
            <a:endParaRPr lang="it-IT" dirty="0"/>
          </a:p>
          <a:p>
            <a:pPr>
              <a:buFont typeface="Wingdings" charset="2"/>
              <a:buChar char="§"/>
            </a:pPr>
            <a:r>
              <a:rPr lang="cs-CZ" dirty="0"/>
              <a:t>Pojednává spíše o právech než o povinnostech</a:t>
            </a:r>
            <a:endParaRPr lang="it-IT" dirty="0"/>
          </a:p>
          <a:p>
            <a:pPr>
              <a:buFont typeface="Wingdings" charset="2"/>
              <a:buChar char="§"/>
            </a:pPr>
            <a:r>
              <a:rPr lang="cs-CZ" dirty="0"/>
              <a:t>Klíčová slova jsou svoboda (svědomí, tisku, práce, slova) a rovnosti (občanů před zákonem)</a:t>
            </a:r>
            <a:endParaRPr lang="it-IT" dirty="0"/>
          </a:p>
        </p:txBody>
      </p:sp>
    </p:spTree>
    <p:custDataLst>
      <p:tags r:id="rId1"/>
    </p:custDataLst>
    <p:extLst>
      <p:ext uri="{BB962C8B-B14F-4D97-AF65-F5344CB8AC3E}">
        <p14:creationId xmlns:p14="http://schemas.microsoft.com/office/powerpoint/2010/main" val="2822566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78424" y="380999"/>
            <a:ext cx="8832376" cy="6477001"/>
          </a:xfrm>
        </p:spPr>
        <p:txBody>
          <a:bodyPr>
            <a:normAutofit fontScale="62500" lnSpcReduction="20000"/>
          </a:bodyPr>
          <a:lstStyle/>
          <a:p>
            <a:pPr marL="0" indent="0">
              <a:buNone/>
            </a:pPr>
            <a:r>
              <a:rPr lang="cs-CZ" sz="5800" b="1" dirty="0"/>
              <a:t>Nedostatky Deklarace</a:t>
            </a:r>
            <a:endParaRPr lang="it-IT" sz="5800" b="1" dirty="0"/>
          </a:p>
          <a:p>
            <a:pPr>
              <a:lnSpc>
                <a:spcPct val="120000"/>
              </a:lnSpc>
              <a:buFont typeface="Wingdings" charset="2"/>
              <a:buChar char="§"/>
            </a:pPr>
            <a:endParaRPr lang="cs-CZ" sz="3500" dirty="0"/>
          </a:p>
          <a:p>
            <a:pPr>
              <a:lnSpc>
                <a:spcPct val="120000"/>
              </a:lnSpc>
              <a:buFont typeface="Wingdings" charset="2"/>
              <a:buChar char="§"/>
            </a:pPr>
            <a:r>
              <a:rPr lang="cs-CZ" sz="3500" dirty="0"/>
              <a:t>Je výrazem požadavků </a:t>
            </a:r>
            <a:r>
              <a:rPr lang="cs-CZ" sz="3500" b="1" dirty="0"/>
              <a:t>jedné společenské vrstvy</a:t>
            </a:r>
            <a:r>
              <a:rPr lang="cs-CZ" sz="3500" dirty="0"/>
              <a:t>: buržoazie</a:t>
            </a:r>
            <a:endParaRPr lang="it-IT" sz="3500" dirty="0"/>
          </a:p>
          <a:p>
            <a:pPr>
              <a:lnSpc>
                <a:spcPct val="120000"/>
              </a:lnSpc>
              <a:buFont typeface="Wingdings" charset="2"/>
              <a:buChar char="§"/>
            </a:pPr>
            <a:r>
              <a:rPr lang="cs-CZ" sz="3500" b="1" dirty="0"/>
              <a:t>Rovnost mezi lidmi je abstraktní, formální: </a:t>
            </a:r>
            <a:r>
              <a:rPr lang="cs-CZ" sz="3500" dirty="0"/>
              <a:t>zaručuje sice rovnost před zákonem, to však neodstraňuje společenskou nerovnost. </a:t>
            </a:r>
            <a:endParaRPr lang="it-IT" sz="3500" dirty="0"/>
          </a:p>
          <a:p>
            <a:pPr>
              <a:lnSpc>
                <a:spcPct val="120000"/>
              </a:lnSpc>
              <a:buFont typeface="Wingdings" charset="2"/>
              <a:buChar char="§"/>
            </a:pPr>
            <a:r>
              <a:rPr lang="cs-CZ" sz="3500" dirty="0"/>
              <a:t>Tento dokument stanovuje, že „lidé se rodí a zůstávají svobodnými a rovnými ve svých právech“. Avšak o několik měsíců později se stejné konstituční shromáždění rozhodne rozčlenit občany na aktivní, aktivní volitelné a pasivní (</a:t>
            </a:r>
            <a:r>
              <a:rPr lang="fr-FR" sz="3500" b="1" dirty="0"/>
              <a:t>des citoyens actifs, actifs éligibles et passifs</a:t>
            </a:r>
            <a:r>
              <a:rPr lang="cs-CZ" sz="3500" b="1" dirty="0"/>
              <a:t>)</a:t>
            </a:r>
            <a:r>
              <a:rPr lang="fr-FR" sz="3500" dirty="0"/>
              <a:t>.</a:t>
            </a:r>
            <a:endParaRPr lang="cs-CZ" sz="3500" dirty="0"/>
          </a:p>
          <a:p>
            <a:pPr>
              <a:lnSpc>
                <a:spcPct val="120000"/>
              </a:lnSpc>
              <a:buFont typeface="Wingdings" charset="2"/>
              <a:buChar char="§"/>
            </a:pPr>
            <a:r>
              <a:rPr lang="cs-CZ" sz="3500" dirty="0"/>
              <a:t>40 % mužů (des </a:t>
            </a:r>
            <a:r>
              <a:rPr lang="cs-CZ" sz="3500" dirty="0" err="1"/>
              <a:t>hommes</a:t>
            </a:r>
            <a:r>
              <a:rPr lang="cs-CZ" sz="3500" dirty="0"/>
              <a:t>) nemají volební právo, 75% nemají právo stát se zastupiteli. Být „aktivním občanem“ předpokládá být bohatým občanem. </a:t>
            </a:r>
            <a:br>
              <a:rPr lang="cs-CZ" sz="3500" dirty="0"/>
            </a:br>
            <a:endParaRPr lang="cs-CZ" sz="1300" dirty="0"/>
          </a:p>
          <a:p>
            <a:pPr>
              <a:lnSpc>
                <a:spcPct val="120000"/>
              </a:lnSpc>
              <a:buFont typeface="Wingdings" panose="05000000000000000000" pitchFamily="2" charset="2"/>
              <a:buChar char="§"/>
            </a:pPr>
            <a:r>
              <a:rPr lang="cs-CZ" sz="3500" dirty="0"/>
              <a:t>A co ženy?</a:t>
            </a:r>
          </a:p>
          <a:p>
            <a:pPr>
              <a:lnSpc>
                <a:spcPct val="120000"/>
              </a:lnSpc>
              <a:buFont typeface="Wingdings" panose="05000000000000000000" pitchFamily="2" charset="2"/>
              <a:buChar char="§"/>
            </a:pPr>
            <a:r>
              <a:rPr lang="cs-CZ" sz="3500" dirty="0"/>
              <a:t>A co otroci v koloniích? </a:t>
            </a:r>
            <a:endParaRPr lang="it-IT" sz="3500" dirty="0"/>
          </a:p>
        </p:txBody>
      </p:sp>
    </p:spTree>
    <p:custDataLst>
      <p:tags r:id="rId1"/>
    </p:custDataLst>
    <p:extLst>
      <p:ext uri="{BB962C8B-B14F-4D97-AF65-F5344CB8AC3E}">
        <p14:creationId xmlns:p14="http://schemas.microsoft.com/office/powerpoint/2010/main" val="37565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cs-CZ" dirty="0"/>
              <a:t>Ženy…</a:t>
            </a:r>
            <a:endParaRPr lang="it-IT" dirty="0"/>
          </a:p>
        </p:txBody>
      </p:sp>
      <p:sp>
        <p:nvSpPr>
          <p:cNvPr id="3" name="Segnaposto contenuto 2"/>
          <p:cNvSpPr>
            <a:spLocks noGrp="1"/>
          </p:cNvSpPr>
          <p:nvPr>
            <p:ph idx="1"/>
          </p:nvPr>
        </p:nvSpPr>
        <p:spPr/>
        <p:txBody>
          <a:bodyPr>
            <a:normAutofit fontScale="92500" lnSpcReduction="10000"/>
          </a:bodyPr>
          <a:lstStyle/>
          <a:p>
            <a:r>
              <a:rPr lang="cs-CZ" dirty="0"/>
              <a:t>Otázka žen není Národním Shromážděním pojednána, je zachován </a:t>
            </a:r>
            <a:r>
              <a:rPr lang="cs-CZ" i="1" dirty="0"/>
              <a:t>status quo</a:t>
            </a:r>
            <a:r>
              <a:rPr lang="cs-CZ" dirty="0"/>
              <a:t>, kdy jsou ženy vyloučeny z politického života. </a:t>
            </a:r>
            <a:endParaRPr lang="it-IT" dirty="0"/>
          </a:p>
          <a:p>
            <a:r>
              <a:rPr lang="cs-CZ" dirty="0"/>
              <a:t>Filosofové, lékaři a fyziologové, spisovatelé se podíleli na vyloučení žen z veřejného života. </a:t>
            </a:r>
          </a:p>
          <a:p>
            <a:r>
              <a:rPr lang="cs-CZ" dirty="0"/>
              <a:t>Ženy jsou popisovány následujícími rysy: </a:t>
            </a:r>
            <a:endParaRPr lang="fr-FR" dirty="0"/>
          </a:p>
          <a:p>
            <a:pPr marL="0" indent="0">
              <a:buNone/>
            </a:pPr>
            <a:r>
              <a:rPr lang="fr-FR" dirty="0"/>
              <a:t>« constitution délicate »</a:t>
            </a:r>
            <a:r>
              <a:rPr lang="cs-CZ" dirty="0"/>
              <a:t> (choulostivá tělesná konstituce)</a:t>
            </a:r>
            <a:endParaRPr lang="fr-FR" dirty="0"/>
          </a:p>
          <a:p>
            <a:pPr marL="0" indent="0">
              <a:buNone/>
            </a:pPr>
            <a:r>
              <a:rPr lang="fr-FR" dirty="0"/>
              <a:t>« tendresse excessive »</a:t>
            </a:r>
            <a:r>
              <a:rPr lang="cs-CZ" dirty="0"/>
              <a:t> (přemrštěná něha/křehkost)</a:t>
            </a:r>
            <a:endParaRPr lang="fr-FR" dirty="0"/>
          </a:p>
          <a:p>
            <a:pPr marL="0" indent="0">
              <a:buNone/>
            </a:pPr>
            <a:r>
              <a:rPr lang="fr-FR" dirty="0"/>
              <a:t>« raison limitée »</a:t>
            </a:r>
            <a:r>
              <a:rPr lang="cs-CZ" dirty="0"/>
              <a:t> (omezená racionalita)</a:t>
            </a:r>
            <a:endParaRPr lang="fr-FR" dirty="0"/>
          </a:p>
          <a:p>
            <a:pPr marL="0" indent="0">
              <a:buNone/>
            </a:pPr>
            <a:r>
              <a:rPr lang="fr-FR" dirty="0"/>
              <a:t>«</a:t>
            </a:r>
            <a:r>
              <a:rPr lang="cs-CZ" dirty="0"/>
              <a:t> </a:t>
            </a:r>
            <a:r>
              <a:rPr lang="fr-FR" dirty="0"/>
              <a:t>conditionnées par l’utérus »</a:t>
            </a:r>
            <a:r>
              <a:rPr lang="cs-CZ" dirty="0"/>
              <a:t> (podmíněnost dělohou v jednání a myšlení)</a:t>
            </a:r>
            <a:r>
              <a:rPr lang="fr-FR" dirty="0"/>
              <a:t>.  </a:t>
            </a:r>
          </a:p>
          <a:p>
            <a:pPr marL="0" indent="0">
              <a:buNone/>
            </a:pPr>
            <a:r>
              <a:rPr lang="fr-FR" dirty="0"/>
              <a:t>(viz</a:t>
            </a:r>
            <a:r>
              <a:rPr lang="cs-CZ" dirty="0"/>
              <a:t>.</a:t>
            </a:r>
            <a:r>
              <a:rPr lang="fr-FR" dirty="0"/>
              <a:t>  </a:t>
            </a:r>
            <a:r>
              <a:rPr lang="fr-FR" i="1" dirty="0"/>
              <a:t>Dictionnaires des sciences médicales</a:t>
            </a:r>
            <a:r>
              <a:rPr lang="fr-FR" dirty="0"/>
              <a:t>, 1818)</a:t>
            </a:r>
          </a:p>
        </p:txBody>
      </p:sp>
    </p:spTree>
    <p:custDataLst>
      <p:tags r:id="rId1"/>
    </p:custDataLst>
    <p:extLst>
      <p:ext uri="{BB962C8B-B14F-4D97-AF65-F5344CB8AC3E}">
        <p14:creationId xmlns:p14="http://schemas.microsoft.com/office/powerpoint/2010/main" val="1367718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62123" y="172016"/>
            <a:ext cx="6962115" cy="860079"/>
          </a:xfrm>
          <a:solidFill>
            <a:schemeClr val="bg1"/>
          </a:solidFill>
        </p:spPr>
        <p:style>
          <a:lnRef idx="1">
            <a:schemeClr val="accent4"/>
          </a:lnRef>
          <a:fillRef idx="2">
            <a:schemeClr val="accent4"/>
          </a:fillRef>
          <a:effectRef idx="1">
            <a:schemeClr val="accent4"/>
          </a:effectRef>
          <a:fontRef idx="minor">
            <a:schemeClr val="dk1"/>
          </a:fontRef>
        </p:style>
        <p:txBody>
          <a:bodyPr>
            <a:noAutofit/>
          </a:bodyPr>
          <a:lstStyle/>
          <a:p>
            <a:pPr algn="ctr"/>
            <a:r>
              <a:rPr lang="fr-FR" sz="2400" i="1" dirty="0"/>
              <a:t>Déclaration des droits de la femme et de la citoyenne</a:t>
            </a:r>
            <a:r>
              <a:rPr lang="cs-CZ" sz="2400" i="1" dirty="0"/>
              <a:t/>
            </a:r>
            <a:br>
              <a:rPr lang="cs-CZ" sz="2400" i="1" dirty="0"/>
            </a:br>
            <a:r>
              <a:rPr lang="cs-CZ" sz="2400" i="1" dirty="0"/>
              <a:t>	Deklarace práv ženy a občanky </a:t>
            </a:r>
            <a:r>
              <a:rPr lang="cs-CZ" sz="2400" dirty="0"/>
              <a:t>(</a:t>
            </a:r>
            <a:r>
              <a:rPr lang="it-IT" sz="2400" dirty="0"/>
              <a:t>1791</a:t>
            </a:r>
            <a:r>
              <a:rPr lang="cs-CZ" sz="2400" dirty="0"/>
              <a:t>)</a:t>
            </a:r>
            <a:endParaRPr lang="it-IT" sz="2400"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875" y="1222218"/>
            <a:ext cx="3943660" cy="5570140"/>
          </a:xfrm>
          <a:prstGeom prst="rect">
            <a:avLst/>
          </a:prstGeom>
        </p:spPr>
      </p:pic>
      <p:pic>
        <p:nvPicPr>
          <p:cNvPr id="6" name="Zástupný symbol pro obsah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349" y="213991"/>
            <a:ext cx="3969101" cy="4874056"/>
          </a:xfrm>
        </p:spPr>
      </p:pic>
      <p:sp>
        <p:nvSpPr>
          <p:cNvPr id="7" name="TextovéPole 6"/>
          <p:cNvSpPr txBox="1"/>
          <p:nvPr/>
        </p:nvSpPr>
        <p:spPr>
          <a:xfrm>
            <a:off x="226337" y="5620886"/>
            <a:ext cx="5703683" cy="600164"/>
          </a:xfrm>
          <a:prstGeom prst="rect">
            <a:avLst/>
          </a:prstGeom>
          <a:noFill/>
        </p:spPr>
        <p:txBody>
          <a:bodyPr wrap="square" rtlCol="0">
            <a:spAutoFit/>
          </a:bodyPr>
          <a:lstStyle/>
          <a:p>
            <a:pPr algn="ctr"/>
            <a:r>
              <a:rPr lang="cs-CZ" sz="3300" dirty="0"/>
              <a:t>Olympe de </a:t>
            </a:r>
            <a:r>
              <a:rPr lang="cs-CZ" sz="3300" dirty="0" err="1"/>
              <a:t>Gouges</a:t>
            </a:r>
            <a:r>
              <a:rPr lang="cs-CZ" sz="3300" dirty="0"/>
              <a:t> (1748-1793)</a:t>
            </a:r>
          </a:p>
        </p:txBody>
      </p:sp>
    </p:spTree>
    <p:custDataLst>
      <p:tags r:id="rId1"/>
    </p:custDataLst>
    <p:extLst>
      <p:ext uri="{BB962C8B-B14F-4D97-AF65-F5344CB8AC3E}">
        <p14:creationId xmlns:p14="http://schemas.microsoft.com/office/powerpoint/2010/main" val="3807417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14651" y="228600"/>
            <a:ext cx="9801367" cy="6629400"/>
          </a:xfrm>
        </p:spPr>
        <p:txBody>
          <a:bodyPr>
            <a:normAutofit fontScale="92500" lnSpcReduction="20000"/>
          </a:bodyPr>
          <a:lstStyle/>
          <a:p>
            <a:r>
              <a:rPr lang="fr-FR" i="1" dirty="0"/>
              <a:t>La Déclaration des droits de la femme et de la citoyenne </a:t>
            </a:r>
            <a:r>
              <a:rPr lang="cs-CZ" dirty="0"/>
              <a:t>je pastišem Deklarace z r. 1789</a:t>
            </a:r>
            <a:r>
              <a:rPr lang="fr-FR" dirty="0"/>
              <a:t>.  </a:t>
            </a:r>
          </a:p>
          <a:p>
            <a:r>
              <a:rPr lang="cs-CZ" dirty="0"/>
              <a:t>Kritizuje uplatnění článků deklarace výhradně na muže (</a:t>
            </a:r>
            <a:r>
              <a:rPr lang="cs-CZ" i="1" dirty="0"/>
              <a:t>les </a:t>
            </a:r>
            <a:r>
              <a:rPr lang="cs-CZ" i="1" dirty="0" err="1"/>
              <a:t>hommes</a:t>
            </a:r>
            <a:r>
              <a:rPr lang="cs-CZ" dirty="0"/>
              <a:t>). </a:t>
            </a:r>
          </a:p>
          <a:p>
            <a:r>
              <a:rPr lang="cs-CZ" dirty="0"/>
              <a:t>Pokouší se jej bezúspěšně předložit ke schválení Národnímu shromáždění. </a:t>
            </a:r>
            <a:r>
              <a:rPr lang="fr-FR" dirty="0"/>
              <a:t> </a:t>
            </a:r>
          </a:p>
          <a:p>
            <a:r>
              <a:rPr lang="fr-FR" dirty="0"/>
              <a:t>Olympe de Gouges </a:t>
            </a:r>
            <a:r>
              <a:rPr lang="cs-CZ" dirty="0"/>
              <a:t>se snaží o radikální uplatnění principu universality lidských práv (na ženy, otroky a lidi odlišné pleti)</a:t>
            </a:r>
            <a:endParaRPr lang="fr-FR" dirty="0"/>
          </a:p>
          <a:p>
            <a:r>
              <a:rPr lang="cs-CZ" dirty="0"/>
              <a:t>1774: divadelní hra </a:t>
            </a:r>
            <a:r>
              <a:rPr lang="fr-FR" i="1" dirty="0"/>
              <a:t>L’esclavage des noirs, ou l’heureux naufrage</a:t>
            </a:r>
            <a:r>
              <a:rPr lang="cs-CZ" i="1" dirty="0"/>
              <a:t> </a:t>
            </a:r>
            <a:r>
              <a:rPr lang="cs-CZ" dirty="0"/>
              <a:t>(</a:t>
            </a:r>
            <a:r>
              <a:rPr lang="cs-CZ" i="1" dirty="0"/>
              <a:t>Černošské otroctví aneb šťastné ztroskotání</a:t>
            </a:r>
            <a:r>
              <a:rPr lang="cs-CZ" dirty="0"/>
              <a:t>) odsuzuje </a:t>
            </a:r>
            <a:r>
              <a:rPr lang="it-IT" dirty="0"/>
              <a:t>otroctví a </a:t>
            </a:r>
            <a:r>
              <a:rPr lang="cs-CZ" dirty="0"/>
              <a:t>vyzývá k </a:t>
            </a:r>
            <a:r>
              <a:rPr lang="it-IT" dirty="0"/>
              <a:t>osvobození otroků ve francouzských koloniích</a:t>
            </a:r>
            <a:endParaRPr lang="cs-CZ" dirty="0"/>
          </a:p>
          <a:p>
            <a:r>
              <a:rPr lang="fr-FR" dirty="0"/>
              <a:t>3</a:t>
            </a:r>
            <a:r>
              <a:rPr lang="cs-CZ" dirty="0"/>
              <a:t>. 11. </a:t>
            </a:r>
            <a:r>
              <a:rPr lang="fr-FR" dirty="0"/>
              <a:t>1793: Olympes de Gouges </a:t>
            </a:r>
            <a:r>
              <a:rPr lang="cs-CZ" dirty="0"/>
              <a:t>byla sťata gilotinou za návrh referenda ohledně politického zřízení pro Francii (republika či monarchie, centralistický či federativní stát) </a:t>
            </a:r>
            <a:endParaRPr lang="fr-FR" dirty="0"/>
          </a:p>
          <a:p>
            <a:r>
              <a:rPr lang="cs-CZ" dirty="0"/>
              <a:t>Revolucionáři jí neodpustili, že se opovážila zpochybňovat Republiku (mimo jiné aktivně bojovala proti trestu smrti a popravě krále). </a:t>
            </a:r>
            <a:endParaRPr lang="fr-FR" dirty="0"/>
          </a:p>
          <a:p>
            <a:r>
              <a:rPr lang="fr-FR" dirty="0"/>
              <a:t>19</a:t>
            </a:r>
            <a:r>
              <a:rPr lang="cs-CZ" dirty="0"/>
              <a:t>. 11.</a:t>
            </a:r>
            <a:r>
              <a:rPr lang="fr-FR" dirty="0"/>
              <a:t> 1793</a:t>
            </a:r>
            <a:r>
              <a:rPr lang="cs-CZ" dirty="0"/>
              <a:t> o ní revoluční deník </a:t>
            </a:r>
            <a:r>
              <a:rPr lang="fr-FR" i="1" dirty="0"/>
              <a:t>Le Moniteur</a:t>
            </a:r>
            <a:r>
              <a:rPr lang="cs-CZ" i="1" dirty="0"/>
              <a:t> </a:t>
            </a:r>
            <a:r>
              <a:rPr lang="cs-CZ" dirty="0"/>
              <a:t>napsal</a:t>
            </a:r>
            <a:r>
              <a:rPr lang="fr-FR" dirty="0"/>
              <a:t>:</a:t>
            </a:r>
            <a:endParaRPr lang="cs-CZ" dirty="0"/>
          </a:p>
          <a:p>
            <a:pPr marL="0" indent="0">
              <a:buNone/>
            </a:pPr>
            <a:r>
              <a:rPr lang="cs-CZ" dirty="0"/>
              <a:t>	</a:t>
            </a:r>
            <a:r>
              <a:rPr lang="fr-FR" dirty="0"/>
              <a:t> „</a:t>
            </a:r>
            <a:r>
              <a:rPr lang="cs-CZ" dirty="0"/>
              <a:t>Chtěla býti státníkem (</a:t>
            </a:r>
            <a:r>
              <a:rPr lang="fr-FR" dirty="0"/>
              <a:t>homme d'État</a:t>
            </a:r>
            <a:r>
              <a:rPr lang="cs-CZ" dirty="0"/>
              <a:t>) a jak se zdá, zákon 	ztrestal  tuto konspirátorku za to, že zapomněla na ctnosti 	příslušící jejímu pohlaví.“</a:t>
            </a:r>
            <a:endParaRPr lang="fr-FR" dirty="0"/>
          </a:p>
        </p:txBody>
      </p:sp>
    </p:spTree>
    <p:custDataLst>
      <p:tags r:id="rId1"/>
    </p:custDataLst>
    <p:extLst>
      <p:ext uri="{BB962C8B-B14F-4D97-AF65-F5344CB8AC3E}">
        <p14:creationId xmlns:p14="http://schemas.microsoft.com/office/powerpoint/2010/main" val="3871285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Úskalí osvícenského projektu</a:t>
            </a:r>
            <a:endParaRPr lang="cs-CZ" dirty="0"/>
          </a:p>
        </p:txBody>
      </p:sp>
      <p:sp>
        <p:nvSpPr>
          <p:cNvPr id="3" name="Zástupný symbol pro obsah 2"/>
          <p:cNvSpPr>
            <a:spLocks noGrp="1"/>
          </p:cNvSpPr>
          <p:nvPr>
            <p:ph idx="1"/>
          </p:nvPr>
        </p:nvSpPr>
        <p:spPr/>
        <p:txBody>
          <a:bodyPr>
            <a:normAutofit/>
          </a:bodyPr>
          <a:lstStyle/>
          <a:p>
            <a:r>
              <a:rPr lang="cs-CZ" dirty="0"/>
              <a:t>Skepse při pohledu na francouzskou revoluci, na dobu jakobínství, její teror, na krutovládu Marata, na tu spoustu negace, plenění klášterů. </a:t>
            </a:r>
          </a:p>
          <a:p>
            <a:r>
              <a:rPr lang="cs-CZ" dirty="0"/>
              <a:t>Pokrok ve vědě a technologiích, jistě!  // avšak racionalizace </a:t>
            </a:r>
            <a:r>
              <a:rPr lang="cs-CZ" i="1" dirty="0"/>
              <a:t>všech</a:t>
            </a:r>
            <a:r>
              <a:rPr lang="cs-CZ" dirty="0"/>
              <a:t> procesů a společenských vztahů? </a:t>
            </a:r>
          </a:p>
          <a:p>
            <a:pPr indent="487363">
              <a:buFont typeface="Wingdings" panose="05000000000000000000" pitchFamily="2" charset="2"/>
              <a:buChar char="Ø"/>
            </a:pPr>
            <a:r>
              <a:rPr lang="cs-CZ" dirty="0"/>
              <a:t>Racionalizace -&gt; </a:t>
            </a:r>
            <a:r>
              <a:rPr lang="cs-CZ" dirty="0" err="1"/>
              <a:t>disciplinace</a:t>
            </a:r>
            <a:r>
              <a:rPr lang="cs-CZ" dirty="0"/>
              <a:t>: roste míra kontroly nad lidmi</a:t>
            </a:r>
          </a:p>
          <a:p>
            <a:pPr indent="487363">
              <a:buFont typeface="Wingdings" panose="05000000000000000000" pitchFamily="2" charset="2"/>
              <a:buChar char="Ø"/>
            </a:pPr>
            <a:r>
              <a:rPr lang="cs-CZ" dirty="0"/>
              <a:t>Rozvoj vědeckého poznání a experimentování v oblastech, které to bezpodmínečně nevyžadují apod.</a:t>
            </a:r>
          </a:p>
          <a:p>
            <a:pPr indent="487363">
              <a:buFont typeface="Wingdings" panose="05000000000000000000" pitchFamily="2" charset="2"/>
              <a:buChar char="Ø"/>
            </a:pPr>
            <a:r>
              <a:rPr lang="cs-CZ" dirty="0"/>
              <a:t>Unifikace lidských projevů, státní sféra dohlíží nad dříve intimními oblastmi lidské existence. </a:t>
            </a:r>
          </a:p>
          <a:p>
            <a:endParaRPr lang="cs-CZ" dirty="0"/>
          </a:p>
        </p:txBody>
      </p:sp>
    </p:spTree>
    <p:custDataLst>
      <p:tags r:id="rId1"/>
    </p:custDataLst>
    <p:extLst>
      <p:ext uri="{BB962C8B-B14F-4D97-AF65-F5344CB8AC3E}">
        <p14:creationId xmlns:p14="http://schemas.microsoft.com/office/powerpoint/2010/main" val="404537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825" y="0"/>
            <a:ext cx="5776175" cy="6858000"/>
          </a:xfrm>
          <a:prstGeom prst="rect">
            <a:avLst/>
          </a:prstGeom>
        </p:spPr>
      </p:pic>
      <p:sp>
        <p:nvSpPr>
          <p:cNvPr id="2" name="TextovéPole 1"/>
          <p:cNvSpPr txBox="1"/>
          <p:nvPr/>
        </p:nvSpPr>
        <p:spPr>
          <a:xfrm>
            <a:off x="537430" y="151583"/>
            <a:ext cx="5246703" cy="4247317"/>
          </a:xfrm>
          <a:prstGeom prst="rect">
            <a:avLst/>
          </a:prstGeom>
          <a:noFill/>
        </p:spPr>
        <p:txBody>
          <a:bodyPr wrap="square" rtlCol="0">
            <a:spAutoFit/>
          </a:bodyPr>
          <a:lstStyle/>
          <a:p>
            <a:pPr algn="ctr"/>
            <a:r>
              <a:rPr lang="cs-CZ" sz="3200" dirty="0"/>
              <a:t>Frontispis </a:t>
            </a:r>
            <a:r>
              <a:rPr lang="cs-CZ" sz="3200" i="1" dirty="0"/>
              <a:t>Encyklopedie</a:t>
            </a:r>
            <a:endParaRPr lang="fr-FR" sz="3200" i="1" dirty="0"/>
          </a:p>
          <a:p>
            <a:pPr algn="ctr"/>
            <a:r>
              <a:rPr lang="cs-CZ" sz="3200" dirty="0"/>
              <a:t>(výřez)</a:t>
            </a:r>
          </a:p>
          <a:p>
            <a:pPr algn="ctr"/>
            <a:endParaRPr lang="fr-FR" sz="2600" dirty="0"/>
          </a:p>
          <a:p>
            <a:pPr algn="ctr"/>
            <a:endParaRPr lang="fr-FR" sz="2000" dirty="0"/>
          </a:p>
          <a:p>
            <a:pPr algn="just"/>
            <a:r>
              <a:rPr lang="cs-CZ" sz="2000" i="1" dirty="0"/>
              <a:t>Encyklopedie aneb Výkladový slovník věd, umění a řemesel</a:t>
            </a:r>
            <a:r>
              <a:rPr lang="cs-CZ" sz="2000" dirty="0"/>
              <a:t> vycházela  v letech  1751‐1772  pod redakčním vedením Diderota a </a:t>
            </a:r>
            <a:r>
              <a:rPr lang="cs-CZ" sz="2000" dirty="0" err="1"/>
              <a:t>d’Alemberta</a:t>
            </a:r>
            <a:r>
              <a:rPr lang="cs-CZ" sz="2000" dirty="0"/>
              <a:t>.</a:t>
            </a:r>
          </a:p>
          <a:p>
            <a:pPr algn="just"/>
            <a:endParaRPr lang="cs-CZ" sz="2000" dirty="0"/>
          </a:p>
          <a:p>
            <a:pPr algn="just"/>
            <a:r>
              <a:rPr lang="cs-CZ" sz="2000" dirty="0"/>
              <a:t>dle malby Charles Nicolas </a:t>
            </a:r>
            <a:r>
              <a:rPr lang="cs-CZ" sz="2000" dirty="0" err="1"/>
              <a:t>Cochina</a:t>
            </a:r>
            <a:r>
              <a:rPr lang="cs-CZ" sz="2000" dirty="0"/>
              <a:t> zhotovil rytinu Beno</a:t>
            </a:r>
            <a:r>
              <a:rPr lang="fr-FR" sz="2000" dirty="0" err="1"/>
              <a:t>ît</a:t>
            </a:r>
            <a:r>
              <a:rPr lang="fr-FR" sz="2000" dirty="0"/>
              <a:t>-Louis Prévost v r. 1772</a:t>
            </a:r>
          </a:p>
          <a:p>
            <a:pPr algn="just"/>
            <a:r>
              <a:rPr lang="cs-CZ" sz="2000" dirty="0"/>
              <a:t> </a:t>
            </a:r>
          </a:p>
          <a:p>
            <a:pPr algn="just"/>
            <a:endParaRPr lang="cs-CZ" sz="2000" dirty="0"/>
          </a:p>
        </p:txBody>
      </p:sp>
    </p:spTree>
    <p:custDataLst>
      <p:tags r:id="rId1"/>
    </p:custDataLst>
    <p:extLst>
      <p:ext uri="{BB962C8B-B14F-4D97-AF65-F5344CB8AC3E}">
        <p14:creationId xmlns:p14="http://schemas.microsoft.com/office/powerpoint/2010/main" val="302051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F4BB62-FA0A-461F-8430-BB11D844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520" y="853440"/>
            <a:ext cx="9255641" cy="6004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84DB2DD3-954A-45A2-A98E-443788569917}"/>
              </a:ext>
            </a:extLst>
          </p:cNvPr>
          <p:cNvSpPr txBox="1"/>
          <p:nvPr/>
        </p:nvSpPr>
        <p:spPr>
          <a:xfrm>
            <a:off x="1432560" y="233680"/>
            <a:ext cx="9682480" cy="369332"/>
          </a:xfrm>
          <a:prstGeom prst="rect">
            <a:avLst/>
          </a:prstGeom>
          <a:noFill/>
        </p:spPr>
        <p:txBody>
          <a:bodyPr wrap="square" rtlCol="0">
            <a:spAutoFit/>
          </a:bodyPr>
          <a:lstStyle/>
          <a:p>
            <a:pPr algn="ctr"/>
            <a:r>
              <a:rPr lang="cs-CZ" dirty="0"/>
              <a:t>Kult rozumu v Notre-Dame (1793)</a:t>
            </a:r>
          </a:p>
        </p:txBody>
      </p:sp>
    </p:spTree>
    <p:custDataLst>
      <p:tags r:id="rId1"/>
    </p:custDataLst>
    <p:extLst>
      <p:ext uri="{BB962C8B-B14F-4D97-AF65-F5344CB8AC3E}">
        <p14:creationId xmlns:p14="http://schemas.microsoft.com/office/powerpoint/2010/main" val="192512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581400" y="304800"/>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3200" dirty="0"/>
              <a:t>Osvícenský absolutismus</a:t>
            </a:r>
            <a:endParaRPr lang="en-US" altLang="cs-CZ" sz="3200" dirty="0"/>
          </a:p>
        </p:txBody>
      </p:sp>
      <p:sp>
        <p:nvSpPr>
          <p:cNvPr id="5123" name="Text Box 3"/>
          <p:cNvSpPr txBox="1">
            <a:spLocks noChangeArrowheads="1"/>
          </p:cNvSpPr>
          <p:nvPr/>
        </p:nvSpPr>
        <p:spPr bwMode="auto">
          <a:xfrm>
            <a:off x="852256" y="1066800"/>
            <a:ext cx="73011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u="sng" dirty="0"/>
              <a:t>Rakousko</a:t>
            </a:r>
            <a:r>
              <a:rPr lang="en-US" altLang="cs-CZ" u="sng" dirty="0"/>
              <a:t>: </a:t>
            </a:r>
            <a:r>
              <a:rPr lang="cs-CZ" altLang="cs-CZ" u="sng" dirty="0"/>
              <a:t>Marie-Terezie a Josef II. </a:t>
            </a:r>
            <a:endParaRPr lang="en-US" altLang="cs-CZ" u="sng" dirty="0"/>
          </a:p>
        </p:txBody>
      </p:sp>
      <p:sp>
        <p:nvSpPr>
          <p:cNvPr id="5124" name="Text Box 4"/>
          <p:cNvSpPr txBox="1">
            <a:spLocks noChangeArrowheads="1"/>
          </p:cNvSpPr>
          <p:nvPr/>
        </p:nvSpPr>
        <p:spPr bwMode="auto">
          <a:xfrm>
            <a:off x="1074198" y="1600200"/>
            <a:ext cx="525040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Ø"/>
            </a:pPr>
            <a:r>
              <a:rPr lang="cs-CZ" altLang="cs-CZ" dirty="0"/>
              <a:t> Marie Terezie (vládne 1740 – 1780)</a:t>
            </a:r>
          </a:p>
          <a:p>
            <a:pPr>
              <a:spcBef>
                <a:spcPct val="50000"/>
              </a:spcBef>
              <a:buFont typeface="Wingdings" panose="05000000000000000000" pitchFamily="2" charset="2"/>
              <a:buChar char="Ø"/>
            </a:pPr>
            <a:r>
              <a:rPr lang="en-US" altLang="cs-CZ" dirty="0"/>
              <a:t> </a:t>
            </a:r>
            <a:r>
              <a:rPr lang="cs-CZ" altLang="cs-CZ" dirty="0"/>
              <a:t>Josef II. </a:t>
            </a:r>
            <a:r>
              <a:rPr lang="en-US" altLang="cs-CZ" dirty="0"/>
              <a:t>(</a:t>
            </a:r>
            <a:r>
              <a:rPr lang="cs-CZ" altLang="cs-CZ" dirty="0"/>
              <a:t>vládne</a:t>
            </a:r>
            <a:r>
              <a:rPr lang="en-US" altLang="cs-CZ" dirty="0"/>
              <a:t> 1765</a:t>
            </a:r>
            <a:r>
              <a:rPr lang="cs-CZ" altLang="cs-CZ" dirty="0"/>
              <a:t>/1780 </a:t>
            </a:r>
            <a:r>
              <a:rPr lang="en-US" altLang="cs-CZ" dirty="0"/>
              <a:t>-</a:t>
            </a:r>
            <a:r>
              <a:rPr lang="cs-CZ" altLang="cs-CZ" dirty="0"/>
              <a:t> </a:t>
            </a:r>
            <a:r>
              <a:rPr lang="en-US" altLang="cs-CZ" dirty="0"/>
              <a:t>1790)</a:t>
            </a:r>
          </a:p>
        </p:txBody>
      </p:sp>
      <p:pic>
        <p:nvPicPr>
          <p:cNvPr id="5130" name="Picture 10" descr="Joseph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4" y="1524000"/>
            <a:ext cx="4098925"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781235" y="2237173"/>
            <a:ext cx="4722920" cy="4252404"/>
          </a:xfrm>
          <a:prstGeom prst="rect">
            <a:avLst/>
          </a:prstGeom>
          <a:noFill/>
        </p:spPr>
        <p:txBody>
          <a:bodyPr wrap="square" rtlCol="0">
            <a:spAutoFit/>
          </a:bodyPr>
          <a:lstStyle/>
          <a:p>
            <a:endParaRPr lang="cs-CZ" dirty="0"/>
          </a:p>
        </p:txBody>
      </p:sp>
      <p:sp>
        <p:nvSpPr>
          <p:cNvPr id="14" name="TextovéPole 13"/>
          <p:cNvSpPr txBox="1"/>
          <p:nvPr/>
        </p:nvSpPr>
        <p:spPr>
          <a:xfrm>
            <a:off x="653359" y="2583325"/>
            <a:ext cx="4978672"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cs-CZ" sz="2000" dirty="0"/>
              <a:t>Všeobecná vzdělávací povinnost - 1774</a:t>
            </a:r>
          </a:p>
          <a:p>
            <a:pPr marL="342900" indent="-342900">
              <a:lnSpc>
                <a:spcPct val="150000"/>
              </a:lnSpc>
              <a:buFont typeface="Arial" panose="020B0604020202020204" pitchFamily="34" charset="0"/>
              <a:buChar char="•"/>
            </a:pPr>
            <a:r>
              <a:rPr lang="cs-CZ" sz="2000" dirty="0"/>
              <a:t>Církevní snášenlivost  - „toleranční patent“ 1781</a:t>
            </a:r>
          </a:p>
          <a:p>
            <a:pPr marL="342900" indent="-342900">
              <a:lnSpc>
                <a:spcPct val="150000"/>
              </a:lnSpc>
              <a:buFont typeface="Arial" panose="020B0604020202020204" pitchFamily="34" charset="0"/>
              <a:buChar char="•"/>
            </a:pPr>
            <a:r>
              <a:rPr lang="cs-CZ" sz="2000" dirty="0"/>
              <a:t>Patent o zrušení nevolnictví - 1781</a:t>
            </a:r>
          </a:p>
          <a:p>
            <a:pPr marL="342900" indent="-342900">
              <a:lnSpc>
                <a:spcPct val="150000"/>
              </a:lnSpc>
              <a:buFont typeface="Arial" panose="020B0604020202020204" pitchFamily="34" charset="0"/>
              <a:buChar char="•"/>
            </a:pPr>
            <a:r>
              <a:rPr lang="cs-CZ" sz="2000" dirty="0"/>
              <a:t>Reforma justice - 1787 - omezilo se užití trestu smrti; zákaz mučení</a:t>
            </a:r>
          </a:p>
          <a:p>
            <a:pPr marL="342900" indent="-342900">
              <a:lnSpc>
                <a:spcPct val="150000"/>
              </a:lnSpc>
              <a:buFont typeface="Arial" panose="020B0604020202020204" pitchFamily="34" charset="0"/>
              <a:buChar char="•"/>
            </a:pPr>
            <a:r>
              <a:rPr lang="cs-CZ" sz="2000" dirty="0"/>
              <a:t>Útoky na privilegia aristokratů (daně)</a:t>
            </a:r>
          </a:p>
          <a:p>
            <a:pPr marL="342900" indent="-342900">
              <a:lnSpc>
                <a:spcPct val="150000"/>
              </a:lnSpc>
              <a:buFont typeface="Arial" panose="020B0604020202020204" pitchFamily="34" charset="0"/>
              <a:buChar char="•"/>
            </a:pPr>
            <a:r>
              <a:rPr lang="cs-CZ" sz="2000" dirty="0"/>
              <a:t>Omezení vlivu katolické církve ve školství </a:t>
            </a:r>
          </a:p>
          <a:p>
            <a:pPr marL="342900" indent="-342900">
              <a:lnSpc>
                <a:spcPct val="150000"/>
              </a:lnSpc>
              <a:buFont typeface="Arial" panose="020B0604020202020204" pitchFamily="34" charset="0"/>
              <a:buChar char="•"/>
            </a:pPr>
            <a:r>
              <a:rPr lang="cs-CZ" sz="2000" dirty="0"/>
              <a:t>Doktrína josefinismu</a:t>
            </a:r>
          </a:p>
        </p:txBody>
      </p:sp>
    </p:spTree>
    <p:custDataLst>
      <p:tags r:id="rId1"/>
    </p:custDataLst>
    <p:extLst>
      <p:ext uri="{BB962C8B-B14F-4D97-AF65-F5344CB8AC3E}">
        <p14:creationId xmlns:p14="http://schemas.microsoft.com/office/powerpoint/2010/main" val="2851421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10"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animEffect transition="in" filter="fade">
                                      <p:cBhvr>
                                        <p:cTn id="10" dur="1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81400" y="304800"/>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3200" dirty="0"/>
              <a:t>Osvícenský absolutismus</a:t>
            </a:r>
            <a:endParaRPr lang="en-US" altLang="cs-CZ" sz="3200" dirty="0"/>
          </a:p>
        </p:txBody>
      </p:sp>
      <p:sp>
        <p:nvSpPr>
          <p:cNvPr id="6147" name="Text Box 3"/>
          <p:cNvSpPr txBox="1">
            <a:spLocks noChangeArrowheads="1"/>
          </p:cNvSpPr>
          <p:nvPr/>
        </p:nvSpPr>
        <p:spPr bwMode="auto">
          <a:xfrm>
            <a:off x="710214" y="1143000"/>
            <a:ext cx="85861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u="sng" dirty="0"/>
              <a:t>Prusko : </a:t>
            </a:r>
            <a:r>
              <a:rPr lang="cs-CZ" sz="2000" u="sng" dirty="0"/>
              <a:t>Fridrich II. Veliký </a:t>
            </a:r>
            <a:r>
              <a:rPr lang="en-US" altLang="cs-CZ" sz="2000" u="sng" dirty="0"/>
              <a:t>(</a:t>
            </a:r>
            <a:r>
              <a:rPr lang="cs-CZ" altLang="cs-CZ" sz="2000" u="sng" dirty="0"/>
              <a:t>vládne</a:t>
            </a:r>
            <a:r>
              <a:rPr lang="en-US" altLang="cs-CZ" sz="2000" u="sng" dirty="0"/>
              <a:t> 1740-1786)</a:t>
            </a:r>
          </a:p>
        </p:txBody>
      </p:sp>
      <p:sp>
        <p:nvSpPr>
          <p:cNvPr id="6148" name="Text Box 4"/>
          <p:cNvSpPr txBox="1">
            <a:spLocks noChangeArrowheads="1"/>
          </p:cNvSpPr>
          <p:nvPr/>
        </p:nvSpPr>
        <p:spPr bwMode="auto">
          <a:xfrm>
            <a:off x="577050" y="2519040"/>
            <a:ext cx="4534354"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24000" indent="-285750">
              <a:spcBef>
                <a:spcPts val="600"/>
              </a:spcBef>
              <a:buFont typeface="Arial" panose="020B0604020202020204" pitchFamily="34" charset="0"/>
              <a:buChar char="•"/>
            </a:pPr>
            <a:r>
              <a:rPr lang="cs-CZ" altLang="cs-CZ" sz="2000" dirty="0"/>
              <a:t>Obdivovatel filosofů a </a:t>
            </a:r>
            <a:r>
              <a:rPr lang="cs-CZ" sz="2000" dirty="0"/>
              <a:t>příznivce krásných umění</a:t>
            </a:r>
          </a:p>
          <a:p>
            <a:pPr marL="324000" indent="-285750">
              <a:spcBef>
                <a:spcPts val="600"/>
              </a:spcBef>
              <a:buFont typeface="Arial" panose="020B0604020202020204" pitchFamily="34" charset="0"/>
              <a:buChar char="•"/>
            </a:pPr>
            <a:r>
              <a:rPr lang="cs-CZ" sz="2000" dirty="0"/>
              <a:t>Podpora Akademie věd v Berlíně</a:t>
            </a:r>
          </a:p>
          <a:p>
            <a:pPr marL="324000" indent="-285750">
              <a:spcBef>
                <a:spcPts val="600"/>
              </a:spcBef>
              <a:buFont typeface="Arial" panose="020B0604020202020204" pitchFamily="34" charset="0"/>
              <a:buChar char="•"/>
            </a:pPr>
            <a:r>
              <a:rPr lang="cs-CZ" sz="2000" dirty="0"/>
              <a:t>Reformy v oblasti soudnictví, vzdělání a vojenství</a:t>
            </a:r>
          </a:p>
          <a:p>
            <a:pPr marL="324000" indent="-285750">
              <a:spcBef>
                <a:spcPts val="600"/>
              </a:spcBef>
              <a:buFont typeface="Arial" panose="020B0604020202020204" pitchFamily="34" charset="0"/>
              <a:buChar char="•"/>
            </a:pPr>
            <a:r>
              <a:rPr lang="cs-CZ" sz="2000" dirty="0"/>
              <a:t>Opatření za zlepšení zemědělství : zmírnění závislosti sedláků </a:t>
            </a:r>
          </a:p>
          <a:p>
            <a:pPr marL="324000" indent="-285750">
              <a:spcBef>
                <a:spcPts val="600"/>
              </a:spcBef>
              <a:buFont typeface="Arial" panose="020B0604020202020204" pitchFamily="34" charset="0"/>
              <a:buChar char="•"/>
            </a:pPr>
            <a:r>
              <a:rPr lang="cs-CZ" sz="2000" dirty="0"/>
              <a:t>„Jsem prvním služebníkem pruského státu“.</a:t>
            </a:r>
          </a:p>
        </p:txBody>
      </p:sp>
      <p:pic>
        <p:nvPicPr>
          <p:cNvPr id="6156" name="Picture 12" descr="Frederick&amp;Volta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1"/>
            <a:ext cx="4800600" cy="4308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8838090" y="1718847"/>
            <a:ext cx="3050219" cy="338554"/>
          </a:xfrm>
          <a:prstGeom prst="rect">
            <a:avLst/>
          </a:prstGeom>
          <a:noFill/>
        </p:spPr>
        <p:txBody>
          <a:bodyPr wrap="square" rtlCol="0">
            <a:spAutoFit/>
          </a:bodyPr>
          <a:lstStyle/>
          <a:p>
            <a:r>
              <a:rPr lang="cs-CZ" sz="1600" dirty="0"/>
              <a:t>Filosof a král (</a:t>
            </a:r>
            <a:r>
              <a:rPr lang="cs-CZ" sz="1600" dirty="0" err="1"/>
              <a:t>Voltaire</a:t>
            </a:r>
            <a:r>
              <a:rPr lang="cs-CZ" sz="1600" dirty="0"/>
              <a:t> a Fridrich II.)</a:t>
            </a:r>
          </a:p>
        </p:txBody>
      </p:sp>
    </p:spTree>
    <p:custDataLst>
      <p:tags r:id="rId1"/>
    </p:custDataLst>
    <p:extLst>
      <p:ext uri="{BB962C8B-B14F-4D97-AF65-F5344CB8AC3E}">
        <p14:creationId xmlns:p14="http://schemas.microsoft.com/office/powerpoint/2010/main" val="888918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fade">
                                      <p:cBhvr>
                                        <p:cTn id="7" dur="1000"/>
                                        <p:tgtEl>
                                          <p:spTgt spid="6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2435" y="304800"/>
            <a:ext cx="108454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cs-CZ" altLang="cs-CZ" sz="2800" dirty="0"/>
              <a:t>Rozpory v uplatnění osvícenských myšlenek v praxi </a:t>
            </a:r>
            <a:r>
              <a:rPr lang="cs-CZ" sz="2800" dirty="0"/>
              <a:t>Fridricha II. Velikého</a:t>
            </a:r>
            <a:endParaRPr lang="en-US" altLang="cs-CZ" sz="2800" dirty="0"/>
          </a:p>
        </p:txBody>
      </p:sp>
      <p:pic>
        <p:nvPicPr>
          <p:cNvPr id="6" name="Picture 11" descr="Prussiamilit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4825" y="1212861"/>
            <a:ext cx="4425950" cy="510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656722" y="1111389"/>
            <a:ext cx="597253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dirty="0"/>
              <a:t>Péče o blaho svého národa </a:t>
            </a:r>
            <a:r>
              <a:rPr lang="cs-CZ" b="1" i="1" dirty="0"/>
              <a:t>x</a:t>
            </a:r>
            <a:r>
              <a:rPr lang="cs-CZ" dirty="0"/>
              <a:t> Vyžadoval od poddaných mimořádné obětí </a:t>
            </a:r>
          </a:p>
          <a:p>
            <a:endParaRPr lang="cs-CZ" dirty="0"/>
          </a:p>
          <a:p>
            <a:r>
              <a:rPr lang="cs-CZ" dirty="0"/>
              <a:t>Dobročinný stát : nic prostřednictvím lidu, ale vše pro lid </a:t>
            </a:r>
          </a:p>
          <a:p>
            <a:r>
              <a:rPr lang="cs-CZ" b="1" i="1" dirty="0"/>
              <a:t>x</a:t>
            </a:r>
            <a:r>
              <a:rPr lang="cs-CZ" dirty="0"/>
              <a:t> blaho jednotlivce se podřídilo státu.</a:t>
            </a:r>
          </a:p>
          <a:p>
            <a:endParaRPr lang="cs-CZ" dirty="0"/>
          </a:p>
          <a:p>
            <a:r>
              <a:rPr lang="cs-CZ" dirty="0"/>
              <a:t>Rovnost všech před zákonem </a:t>
            </a:r>
            <a:r>
              <a:rPr lang="cs-CZ" b="1" i="1" dirty="0"/>
              <a:t>x</a:t>
            </a:r>
            <a:r>
              <a:rPr lang="cs-CZ" dirty="0"/>
              <a:t> protežování šlechty a vojáků</a:t>
            </a:r>
          </a:p>
          <a:p>
            <a:endParaRPr lang="cs-CZ" dirty="0"/>
          </a:p>
          <a:p>
            <a:r>
              <a:rPr lang="cs-CZ" dirty="0"/>
              <a:t>„Každý může vyznávat víru po svém vlastním způsobu“ </a:t>
            </a:r>
          </a:p>
          <a:p>
            <a:r>
              <a:rPr lang="cs-CZ" b="1" i="1" dirty="0"/>
              <a:t>x</a:t>
            </a:r>
            <a:r>
              <a:rPr lang="cs-CZ" dirty="0"/>
              <a:t> nestrpěl od svých poddaných žádný odpor</a:t>
            </a:r>
          </a:p>
          <a:p>
            <a:endParaRPr lang="cs-CZ" dirty="0"/>
          </a:p>
          <a:p>
            <a:r>
              <a:rPr lang="cs-CZ" dirty="0"/>
              <a:t>Příznivce francouzské osvícenské filosofie, která hlásala právo jednotlivce na sebeurčení</a:t>
            </a:r>
          </a:p>
          <a:p>
            <a:r>
              <a:rPr lang="cs-CZ" b="1" i="1" dirty="0"/>
              <a:t>x</a:t>
            </a:r>
            <a:r>
              <a:rPr lang="cs-CZ" dirty="0"/>
              <a:t> vyžadoval kázeň a slepou poslušnost</a:t>
            </a:r>
          </a:p>
          <a:p>
            <a:endParaRPr lang="cs-CZ" dirty="0"/>
          </a:p>
          <a:p>
            <a:r>
              <a:rPr lang="cs-CZ" dirty="0"/>
              <a:t>Mimořádná péče o armádu, kterou však hnal na jatka při každé příležitosti: </a:t>
            </a:r>
            <a:r>
              <a:rPr lang="cs-CZ" dirty="0">
                <a:effectLst/>
              </a:rPr>
              <a:t>„Prasata! Chcete snad žít věčně?“ </a:t>
            </a:r>
            <a:endParaRPr lang="cs-CZ" dirty="0"/>
          </a:p>
        </p:txBody>
      </p:sp>
    </p:spTree>
    <p:custDataLst>
      <p:tags r:id="rId1"/>
    </p:custDataLst>
    <p:extLst>
      <p:ext uri="{BB962C8B-B14F-4D97-AF65-F5344CB8AC3E}">
        <p14:creationId xmlns:p14="http://schemas.microsoft.com/office/powerpoint/2010/main" val="865038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Sebe-proklamovaná „osvícenská“ panovnice</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7480663" y="1493688"/>
            <a:ext cx="3263873" cy="4918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940526" y="1808208"/>
            <a:ext cx="5852160" cy="4801314"/>
          </a:xfrm>
          <a:prstGeom prst="rect">
            <a:avLst/>
          </a:prstGeom>
          <a:noFill/>
        </p:spPr>
        <p:txBody>
          <a:bodyPr wrap="square" rtlCol="0">
            <a:spAutoFit/>
          </a:bodyPr>
          <a:lstStyle/>
          <a:p>
            <a:r>
              <a:rPr lang="cs-CZ" u="sng" dirty="0"/>
              <a:t>Kateřina Veliká: </a:t>
            </a:r>
            <a:endParaRPr lang="cs-CZ" dirty="0"/>
          </a:p>
          <a:p>
            <a:pPr marL="285750" indent="-285750">
              <a:buFont typeface="Arial" panose="020B0604020202020204" pitchFamily="34" charset="0"/>
              <a:buChar char="•"/>
            </a:pPr>
            <a:r>
              <a:rPr lang="cs-CZ" dirty="0"/>
              <a:t>inspirovala se při právních reformách </a:t>
            </a:r>
            <a:r>
              <a:rPr lang="cs-CZ" dirty="0" err="1"/>
              <a:t>Montesquieho</a:t>
            </a:r>
            <a:r>
              <a:rPr lang="cs-CZ" dirty="0"/>
              <a:t> </a:t>
            </a:r>
            <a:r>
              <a:rPr lang="cs-CZ" i="1" dirty="0"/>
              <a:t>Duchem zákonů </a:t>
            </a:r>
            <a:endParaRPr lang="cs-CZ" dirty="0"/>
          </a:p>
          <a:p>
            <a:pPr marL="285750" indent="-285750">
              <a:buFont typeface="Arial" panose="020B0604020202020204" pitchFamily="34" charset="0"/>
              <a:buChar char="•"/>
            </a:pPr>
            <a:r>
              <a:rPr lang="cs-CZ" dirty="0"/>
              <a:t>Povolila uměřenou společenskou kritiku</a:t>
            </a:r>
          </a:p>
          <a:p>
            <a:pPr marL="285750" indent="-285750">
              <a:buFont typeface="Arial" panose="020B0604020202020204" pitchFamily="34" charset="0"/>
              <a:buChar char="•"/>
            </a:pPr>
            <a:r>
              <a:rPr lang="cs-CZ" dirty="0"/>
              <a:t>Mínila (alespoň na papíře) rozšířit vzdělanost na široké vrstvy</a:t>
            </a:r>
          </a:p>
          <a:p>
            <a:endParaRPr lang="cs-CZ" dirty="0"/>
          </a:p>
          <a:p>
            <a:r>
              <a:rPr lang="cs-CZ" u="sng" dirty="0"/>
              <a:t>Reálný dopad jejích „reforem“</a:t>
            </a:r>
          </a:p>
          <a:p>
            <a:endParaRPr lang="cs-CZ" dirty="0"/>
          </a:p>
          <a:p>
            <a:pPr marL="285750" indent="-285750">
              <a:buFont typeface="Arial" panose="020B0604020202020204" pitchFamily="34" charset="0"/>
              <a:buChar char="•"/>
            </a:pPr>
            <a:r>
              <a:rPr lang="cs-CZ" dirty="0"/>
              <a:t>Zejména hospodářská a vojenská expanze Ruska</a:t>
            </a:r>
          </a:p>
          <a:p>
            <a:pPr marL="285750" indent="-285750">
              <a:buFont typeface="Arial" panose="020B0604020202020204" pitchFamily="34" charset="0"/>
              <a:buChar char="•"/>
            </a:pPr>
            <a:r>
              <a:rPr lang="cs-CZ" dirty="0"/>
              <a:t>Negramotnost zůstala na 97% populace</a:t>
            </a:r>
          </a:p>
          <a:p>
            <a:pPr marL="285750" indent="-285750">
              <a:buFont typeface="Arial" panose="020B0604020202020204" pitchFamily="34" charset="0"/>
              <a:buChar char="•"/>
            </a:pPr>
            <a:r>
              <a:rPr lang="cs-CZ" dirty="0"/>
              <a:t>Navzdory proklamacím zachování nevolnictví</a:t>
            </a:r>
          </a:p>
          <a:p>
            <a:pPr marL="285750" indent="-285750">
              <a:buFont typeface="Arial" panose="020B0604020202020204" pitchFamily="34" charset="0"/>
              <a:buChar char="•"/>
            </a:pPr>
            <a:r>
              <a:rPr lang="cs-CZ" dirty="0"/>
              <a:t>Odsouzení francouzské revoluce</a:t>
            </a:r>
          </a:p>
          <a:p>
            <a:pPr marL="285750" indent="-285750">
              <a:buFont typeface="Arial" panose="020B0604020202020204" pitchFamily="34" charset="0"/>
              <a:buChar char="•"/>
            </a:pPr>
            <a:endParaRPr lang="cs-CZ" dirty="0"/>
          </a:p>
          <a:p>
            <a:endParaRPr lang="cs-CZ" dirty="0"/>
          </a:p>
          <a:p>
            <a:endParaRPr lang="cs-CZ" dirty="0"/>
          </a:p>
          <a:p>
            <a:endParaRPr lang="cs-CZ" dirty="0"/>
          </a:p>
        </p:txBody>
      </p:sp>
    </p:spTree>
    <p:custDataLst>
      <p:tags r:id="rId1"/>
    </p:custDataLst>
    <p:extLst>
      <p:ext uri="{BB962C8B-B14F-4D97-AF65-F5344CB8AC3E}">
        <p14:creationId xmlns:p14="http://schemas.microsoft.com/office/powerpoint/2010/main" val="32106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96771"/>
            <a:ext cx="7314009" cy="1493918"/>
          </a:xfrm>
        </p:spPr>
        <p:txBody>
          <a:bodyPr>
            <a:normAutofit/>
          </a:bodyPr>
          <a:lstStyle/>
          <a:p>
            <a:pPr algn="ctr"/>
            <a:r>
              <a:rPr lang="cs-CZ" dirty="0"/>
              <a:t>Thomas Hobbes: </a:t>
            </a:r>
            <a:r>
              <a:rPr lang="cs-CZ" i="1" dirty="0" err="1"/>
              <a:t>Leviathan</a:t>
            </a:r>
            <a:r>
              <a:rPr lang="cs-CZ" i="1" dirty="0"/>
              <a:t/>
            </a:r>
            <a:br>
              <a:rPr lang="cs-CZ" i="1" dirty="0"/>
            </a:br>
            <a:endParaRPr lang="cs-CZ" dirty="0"/>
          </a:p>
        </p:txBody>
      </p:sp>
      <p:sp>
        <p:nvSpPr>
          <p:cNvPr id="3" name="Zástupný symbol pro obsah 2"/>
          <p:cNvSpPr>
            <a:spLocks noGrp="1"/>
          </p:cNvSpPr>
          <p:nvPr>
            <p:ph idx="1"/>
          </p:nvPr>
        </p:nvSpPr>
        <p:spPr>
          <a:xfrm>
            <a:off x="838200" y="1319514"/>
            <a:ext cx="6187633" cy="5538486"/>
          </a:xfrm>
        </p:spPr>
        <p:txBody>
          <a:bodyPr>
            <a:normAutofit fontScale="92500"/>
          </a:bodyPr>
          <a:lstStyle/>
          <a:p>
            <a:pPr lvl="0"/>
            <a:r>
              <a:rPr lang="cs-CZ" dirty="0"/>
              <a:t>Lidská společnost vzniká na základě smlouvy, v níž se jednotlivci dohodnou na tom, že se v zájmu míru vzdávají svých přirozených práv. </a:t>
            </a:r>
          </a:p>
          <a:p>
            <a:pPr lvl="0"/>
            <a:r>
              <a:rPr lang="cs-CZ" dirty="0"/>
              <a:t>Je-li tato smlouva jednou ustanovena, nelze už ji změnit ani zrušit: bylo by k tomu třeba všeobecného souhlasu, což je neuskutečnitelné. </a:t>
            </a:r>
          </a:p>
          <a:p>
            <a:r>
              <a:rPr lang="cs-CZ" dirty="0"/>
              <a:t>Jelikož nelze počítat s dobrou vůlí všech, zdá se, že respektování smlouvy a sociální soudržnost budou zaručeny jedině osobou svrchovaného vládce.</a:t>
            </a:r>
          </a:p>
          <a:p>
            <a:r>
              <a:rPr lang="cs-CZ" dirty="0"/>
              <a:t>Abychom unikli tyranii individuálních vášní, vydáváme se jednotné politické moci</a:t>
            </a:r>
            <a:endParaRPr lang="cs-CZ" i="1"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009" y="0"/>
            <a:ext cx="4462491" cy="6858000"/>
          </a:xfrm>
          <a:prstGeom prst="rect">
            <a:avLst/>
          </a:prstGeom>
        </p:spPr>
      </p:pic>
    </p:spTree>
    <p:custDataLst>
      <p:tags r:id="rId1"/>
    </p:custDataLst>
    <p:extLst>
      <p:ext uri="{BB962C8B-B14F-4D97-AF65-F5344CB8AC3E}">
        <p14:creationId xmlns:p14="http://schemas.microsoft.com/office/powerpoint/2010/main" val="272124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12 - Osvícenství - filosofie v předvečer revoluce[20221219170603182].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2209</Words>
  <Application>Microsoft Office PowerPoint</Application>
  <PresentationFormat>Širokoúhlá obrazovka</PresentationFormat>
  <Paragraphs>196</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Wingdings</vt:lpstr>
      <vt:lpstr>Motiv Office</vt:lpstr>
      <vt:lpstr>Osvícenské myšlenky v předvečer revoluce</vt:lpstr>
      <vt:lpstr>Osvícenství – idea pokroku a racionalizace</vt:lpstr>
      <vt:lpstr>Prezentace aplikace PowerPoint</vt:lpstr>
      <vt:lpstr>Prezentace aplikace PowerPoint</vt:lpstr>
      <vt:lpstr>Prezentace aplikace PowerPoint</vt:lpstr>
      <vt:lpstr>Prezentace aplikace PowerPoint</vt:lpstr>
      <vt:lpstr>Prezentace aplikace PowerPoint</vt:lpstr>
      <vt:lpstr>Sebe-proklamovaná „osvícenská“ panovnice</vt:lpstr>
      <vt:lpstr>Thomas Hobbes: Leviathan </vt:lpstr>
      <vt:lpstr>John Locke: Dvě pojednání o vládě</vt:lpstr>
      <vt:lpstr>Myšlenka přirozených práv našla svou konkretizaci: </vt:lpstr>
      <vt:lpstr>Nezpochybnitelnost lidských práv v Deklaraci o nezávislosti  1776</vt:lpstr>
      <vt:lpstr>Osvícenské myšlenky v předvečer francouzské revoluce</vt:lpstr>
      <vt:lpstr>Osvícenské myšlenky v předvečer francouzské revoluce</vt:lpstr>
      <vt:lpstr>Rozdělení moci na tři složky</vt:lpstr>
      <vt:lpstr>Občanská kontrola zneužití státní moci</vt:lpstr>
      <vt:lpstr>Voltaire – první angažovaný intelektuál</vt:lpstr>
      <vt:lpstr>Osvícenství a atheismus</vt:lpstr>
      <vt:lpstr>Rousseau: osvícenský disident</vt:lpstr>
      <vt:lpstr>Rousseauova myšlenka přímé demokracie</vt:lpstr>
      <vt:lpstr>Jean-Jacques-François Le Barbier </vt:lpstr>
      <vt:lpstr>Francie : Prohlášení práv člověka a občana (1789)</vt:lpstr>
      <vt:lpstr>Prezentace aplikace PowerPoint</vt:lpstr>
      <vt:lpstr>Prezentace aplikace PowerPoint</vt:lpstr>
      <vt:lpstr>Ženy…</vt:lpstr>
      <vt:lpstr>Déclaration des droits de la femme et de la citoyenne  Deklarace práv ženy a občanky (1791)</vt:lpstr>
      <vt:lpstr>Prezentace aplikace PowerPoint</vt:lpstr>
      <vt:lpstr>Úskalí osvícenského projektu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Ondrej Svec</dc:creator>
  <cp:lastModifiedBy>Ondrej Svec</cp:lastModifiedBy>
  <cp:revision>56</cp:revision>
  <dcterms:created xsi:type="dcterms:W3CDTF">2014-04-14T13:38:50Z</dcterms:created>
  <dcterms:modified xsi:type="dcterms:W3CDTF">2022-12-19T18:37:52Z</dcterms:modified>
</cp:coreProperties>
</file>