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7" r:id="rId3"/>
    <p:sldId id="282" r:id="rId4"/>
    <p:sldId id="276" r:id="rId5"/>
    <p:sldId id="258" r:id="rId6"/>
    <p:sldId id="278" r:id="rId7"/>
    <p:sldId id="277" r:id="rId8"/>
    <p:sldId id="279" r:id="rId9"/>
    <p:sldId id="259" r:id="rId10"/>
    <p:sldId id="262" r:id="rId11"/>
    <p:sldId id="261" r:id="rId12"/>
    <p:sldId id="284" r:id="rId13"/>
    <p:sldId id="286" r:id="rId14"/>
    <p:sldId id="285" r:id="rId15"/>
    <p:sldId id="263" r:id="rId16"/>
    <p:sldId id="283" r:id="rId17"/>
    <p:sldId id="280" r:id="rId18"/>
    <p:sldId id="281" r:id="rId19"/>
    <p:sldId id="266" r:id="rId20"/>
    <p:sldId id="269" r:id="rId21"/>
    <p:sldId id="267" r:id="rId22"/>
    <p:sldId id="274" r:id="rId23"/>
    <p:sldId id="273" r:id="rId24"/>
    <p:sldId id="268" r:id="rId2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1122" autoAdjust="0"/>
  </p:normalViewPr>
  <p:slideViewPr>
    <p:cSldViewPr>
      <p:cViewPr varScale="1">
        <p:scale>
          <a:sx n="78" d="100"/>
          <a:sy n="78" d="100"/>
        </p:scale>
        <p:origin x="8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DA4AE9D-997C-4505-8493-6D1D44B442B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72550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DA4AE9D-997C-4505-8493-6D1D44B442B5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971E6A-7F2B-4877-A9E7-F751FF53CC4F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CF4CD-C125-4B2F-A5E7-D71B9CE0B518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B25F2-E948-4C0A-90A6-3C0214426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E0CE4C-9029-4763-8B98-F52DE95D0987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2BE4F3-2CEB-4122-AD9F-C41B3C1D564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BC67A0-0F4B-422E-BB8A-EC009DD928D0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42927-A1CB-4EC2-8A92-9BF666DF7E4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B04F6-ACF4-4C60-AA53-95CEE00BC3ED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FBA96A-ED94-4037-B481-F88307D5C96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BE1AB0-57EF-4BE1-B55C-1EAF80CE79C2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250008-34A7-47CC-8423-E3DCB0F14C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8E3CBC-8F39-4DAE-9577-C4FA2F5DCBA1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A67AB-1BBF-4D02-85EB-C67CFDC0F03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298D58-28CE-48A2-BE33-7370F126B973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27785-FABB-4DEA-80F7-FD88955ED33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098435-0ECD-4E7C-B56F-00DC82F26712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8F9A8E-E7C5-418B-B760-538278B7901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EAA997-549B-4DED-B16A-8FE2438B51D0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D1128C-387D-4942-A414-CA0AF7E079A0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88E542-2AF8-445F-8CF0-CCB529ADEE67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889D1-1853-4AA6-A650-AA5DB5EE414D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631BA3-8787-4FB1-9A56-EA2B7BB7D4B0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328AF9-05DF-4CC2-AF11-F6CA33ED6AA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970946-7134-40E6-88E0-0F7412559F73}" type="datetime1">
              <a:rPr lang="cs-CZ" smtClean="0"/>
              <a:pPr>
                <a:defRPr/>
              </a:pPr>
              <a:t>01.10.2019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/>
              <a:t>Bakalářský seminář, ZS 2012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20E720C-C0F1-4BF6-B1F5-E4BBB934431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l1.cuni.cz/course/view.php?id=8068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intranet.fsv.cuni.cz/FSVINT-637.html" TargetMode="External"/><Relationship Id="rId2" Type="http://schemas.openxmlformats.org/officeDocument/2006/relationships/hyperlink" Target="http://intranet.fsv.cuni.cz/FSVINT-1118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ntranet.fsv.cuni.cz/FSVINT-1578.html" TargetMode="External"/><Relationship Id="rId4" Type="http://schemas.openxmlformats.org/officeDocument/2006/relationships/hyperlink" Target="http://iss.fsv.cuni.cz/ISS-96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konzultace.fsv.cuni.cz/" TargetMode="External"/><Relationship Id="rId2" Type="http://schemas.openxmlformats.org/officeDocument/2006/relationships/hyperlink" Target="mailto:magdalena.mouralova@fsv.cuni.cz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 dirty="0"/>
              <a:t>Bakalářský seminář </a:t>
            </a:r>
            <a:br>
              <a:rPr lang="cs-CZ" sz="4000" dirty="0"/>
            </a:br>
            <a:r>
              <a:rPr lang="cs-CZ" sz="4000" dirty="0"/>
              <a:t>pro práce z veřejné a sociální politiky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076700"/>
            <a:ext cx="7775575" cy="1512888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cs-CZ" sz="2800" dirty="0"/>
              <a:t>Magdalena Mouralová, Olga </a:t>
            </a:r>
            <a:r>
              <a:rPr lang="cs-CZ" sz="2800" dirty="0" err="1"/>
              <a:t>Angelovská</a:t>
            </a:r>
            <a:r>
              <a:rPr lang="cs-CZ" sz="2800" dirty="0"/>
              <a:t>, Vladimír </a:t>
            </a:r>
            <a:r>
              <a:rPr lang="cs-CZ" sz="2800" dirty="0" err="1"/>
              <a:t>Kváča</a:t>
            </a:r>
            <a:endParaRPr lang="cs-CZ" sz="2800" dirty="0"/>
          </a:p>
          <a:p>
            <a:pPr eaLnBrk="1" hangingPunct="1">
              <a:lnSpc>
                <a:spcPct val="90000"/>
              </a:lnSpc>
            </a:pPr>
            <a:r>
              <a:rPr lang="cs-CZ" sz="2800" dirty="0"/>
              <a:t>ISS FSV UK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dirty="0"/>
              <a:t>ZS 2019/2020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Práce v kurzu, filosofie kurzu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cs-CZ" dirty="0"/>
              <a:t>Seminář jako podpůrná služba studujícím i pedagogům</a:t>
            </a:r>
          </a:p>
          <a:p>
            <a:pPr lvl="1"/>
            <a:r>
              <a:rPr lang="cs-CZ" dirty="0"/>
              <a:t>Kombinace povinných a nepovinných aktivit</a:t>
            </a:r>
          </a:p>
          <a:p>
            <a:r>
              <a:rPr lang="cs-CZ" dirty="0"/>
              <a:t>Pravidelné setkávání každý týden, bezpečné prostředí, sdílení</a:t>
            </a:r>
          </a:p>
          <a:p>
            <a:r>
              <a:rPr lang="cs-CZ" dirty="0"/>
              <a:t>Vzájemná pomoc mezi studujícími</a:t>
            </a:r>
          </a:p>
          <a:p>
            <a:r>
              <a:rPr lang="cs-CZ" dirty="0" err="1"/>
              <a:t>Moodle</a:t>
            </a:r>
            <a:r>
              <a:rPr lang="cs-CZ" dirty="0"/>
              <a:t> (</a:t>
            </a:r>
            <a:r>
              <a:rPr lang="cs-CZ" dirty="0">
                <a:hlinkClick r:id="rId2"/>
              </a:rPr>
              <a:t>https://dl1.cuni.cz/</a:t>
            </a:r>
            <a:r>
              <a:rPr lang="cs-CZ" dirty="0" err="1">
                <a:hlinkClick r:id="rId2"/>
              </a:rPr>
              <a:t>course</a:t>
            </a:r>
            <a:r>
              <a:rPr lang="cs-CZ" dirty="0">
                <a:hlinkClick r:id="rId2"/>
              </a:rPr>
              <a:t>/</a:t>
            </a:r>
            <a:r>
              <a:rPr lang="cs-CZ" dirty="0" err="1">
                <a:hlinkClick r:id="rId2"/>
              </a:rPr>
              <a:t>view.php?id</a:t>
            </a:r>
            <a:r>
              <a:rPr lang="cs-CZ" dirty="0">
                <a:hlinkClick r:id="rId2"/>
              </a:rPr>
              <a:t>=8068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Komunikace</a:t>
            </a:r>
          </a:p>
          <a:p>
            <a:pPr lvl="1"/>
            <a:r>
              <a:rPr lang="cs-CZ" dirty="0"/>
              <a:t>Materiály</a:t>
            </a:r>
          </a:p>
          <a:p>
            <a:pPr lvl="1"/>
            <a:r>
              <a:rPr lang="cs-CZ" dirty="0"/>
              <a:t>Odevzdávání úkolů, zpětná vazba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Studijní povinnosti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cs-CZ" dirty="0"/>
              <a:t>Účast na třech povinných seminářích a příprava na ně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23./30. 10. (prezentace 1)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13. 11. </a:t>
            </a:r>
          </a:p>
          <a:p>
            <a:pPr lvl="1">
              <a:lnSpc>
                <a:spcPct val="90000"/>
              </a:lnSpc>
            </a:pPr>
            <a:r>
              <a:rPr lang="cs-CZ" dirty="0"/>
              <a:t>27. 11./4. 12. (prezentace 2)</a:t>
            </a:r>
          </a:p>
          <a:p>
            <a:pPr>
              <a:lnSpc>
                <a:spcPct val="90000"/>
              </a:lnSpc>
            </a:pPr>
            <a:r>
              <a:rPr lang="cs-CZ" dirty="0"/>
              <a:t>Odevzdání základů BP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/>
              <a:t>12/16 NS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/>
              <a:t>Představení výzkumného problému, obhajoba jeho relevance, přehled předchozího zjištění, formulace cílů a výzkumných otázek, teoretické uchopení práce, popis metodologie</a:t>
            </a:r>
          </a:p>
          <a:p>
            <a:pPr lvl="1" eaLnBrk="1" hangingPunct="1">
              <a:lnSpc>
                <a:spcPct val="90000"/>
              </a:lnSpc>
            </a:pPr>
            <a:r>
              <a:rPr lang="cs-CZ" sz="2400" dirty="0"/>
              <a:t>Dvoukolové, v prvním kole (</a:t>
            </a:r>
            <a:r>
              <a:rPr lang="cs-CZ" sz="2400" dirty="0">
                <a:solidFill>
                  <a:srgbClr val="FF0000"/>
                </a:solidFill>
              </a:rPr>
              <a:t>7. prosince</a:t>
            </a:r>
            <a:r>
              <a:rPr lang="cs-CZ" sz="2400" dirty="0"/>
              <a:t>) zpětná vazba od spolužáků, v druhém (</a:t>
            </a:r>
            <a:r>
              <a:rPr lang="cs-CZ" sz="2400" dirty="0">
                <a:solidFill>
                  <a:srgbClr val="FF0000"/>
                </a:solidFill>
              </a:rPr>
              <a:t>3. ledna</a:t>
            </a:r>
            <a:r>
              <a:rPr lang="cs-CZ" sz="2400" dirty="0"/>
              <a:t>) od nás a konzultantů</a:t>
            </a:r>
          </a:p>
          <a:p>
            <a:pPr>
              <a:lnSpc>
                <a:spcPct val="90000"/>
              </a:lnSpc>
            </a:pPr>
            <a:r>
              <a:rPr lang="cs-CZ" dirty="0"/>
              <a:t>Zpětná vazba k textům dvou spolužáků </a:t>
            </a:r>
            <a:r>
              <a:rPr lang="cs-CZ" sz="2200" dirty="0"/>
              <a:t>(</a:t>
            </a:r>
            <a:r>
              <a:rPr lang="cs-CZ" sz="2200" dirty="0">
                <a:solidFill>
                  <a:srgbClr val="FF0000"/>
                </a:solidFill>
              </a:rPr>
              <a:t>15. prosince</a:t>
            </a:r>
            <a:r>
              <a:rPr lang="cs-CZ" sz="2200" dirty="0"/>
              <a:t>)</a:t>
            </a:r>
          </a:p>
          <a:p>
            <a:pPr>
              <a:lnSpc>
                <a:spcPct val="90000"/>
              </a:lnSpc>
            </a:pPr>
            <a:r>
              <a:rPr lang="cs-CZ" dirty="0"/>
              <a:t>Zpráva o „namočení rukou“ </a:t>
            </a:r>
          </a:p>
          <a:p>
            <a:pPr lvl="1">
              <a:lnSpc>
                <a:spcPct val="90000"/>
              </a:lnSpc>
            </a:pPr>
            <a:r>
              <a:rPr lang="cs-CZ" sz="2400" dirty="0"/>
              <a:t>Např. pilotní rozhovor, průzkum dat, zkušební </a:t>
            </a:r>
            <a:r>
              <a:rPr lang="cs-CZ" sz="2400" dirty="0" err="1"/>
              <a:t>okódování</a:t>
            </a:r>
            <a:r>
              <a:rPr lang="cs-CZ" sz="2400" dirty="0"/>
              <a:t> dokumentu… (</a:t>
            </a:r>
            <a:r>
              <a:rPr lang="cs-CZ" sz="2400" dirty="0">
                <a:solidFill>
                  <a:srgbClr val="FF0000"/>
                </a:solidFill>
              </a:rPr>
              <a:t>31. ledna</a:t>
            </a:r>
            <a:r>
              <a:rPr lang="cs-CZ" sz="2400" dirty="0"/>
              <a:t>)</a:t>
            </a:r>
          </a:p>
          <a:p>
            <a:pPr>
              <a:lnSpc>
                <a:spcPct val="90000"/>
              </a:lnSpc>
            </a:pPr>
            <a:endParaRPr lang="cs-CZ" dirty="0"/>
          </a:p>
          <a:p>
            <a:pPr lvl="1" eaLnBrk="1" hangingPunct="1">
              <a:lnSpc>
                <a:spcPct val="90000"/>
              </a:lnSpc>
            </a:pPr>
            <a:endParaRPr lang="cs-CZ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E56FB4-A236-4702-915F-345F6669F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Studijní možnosti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4A84C1-F38C-4E13-9377-AAFD9DEFC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Účast na všech dalších seminářích, kde se budou probírat jednotliví části BP a očekávání od nich</a:t>
            </a:r>
          </a:p>
          <a:p>
            <a:r>
              <a:rPr lang="cs-CZ" dirty="0"/>
              <a:t>Získání zpětné vazby k draftům kapitol při jejich odevzdání ve stanoveném termínu</a:t>
            </a:r>
          </a:p>
          <a:p>
            <a:r>
              <a:rPr lang="cs-CZ" dirty="0"/>
              <a:t>Sdílení radostí a strastí, možnost konzultovat</a:t>
            </a:r>
          </a:p>
          <a:p>
            <a:r>
              <a:rPr lang="cs-CZ" dirty="0"/>
              <a:t>Možnost opravit si nedostatečné výstupy při průběžné práci v semestru</a:t>
            </a:r>
          </a:p>
        </p:txBody>
      </p:sp>
    </p:spTree>
    <p:extLst>
      <p:ext uri="{BB962C8B-B14F-4D97-AF65-F5344CB8AC3E}">
        <p14:creationId xmlns:p14="http://schemas.microsoft.com/office/powerpoint/2010/main" val="2188563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12ED03-CC3D-4490-8CDB-A736D668F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Jak vidíme studenty/</a:t>
            </a:r>
            <a:r>
              <a:rPr lang="cs-CZ" dirty="0" err="1"/>
              <a:t>ky</a:t>
            </a:r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20B42BF9-C46F-454F-9F48-BD585CD157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75150"/>
              </p:ext>
            </p:extLst>
          </p:nvPr>
        </p:nvGraphicFramePr>
        <p:xfrm>
          <a:off x="539552" y="1844824"/>
          <a:ext cx="8229600" cy="410482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1799900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89566441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098841584"/>
                    </a:ext>
                  </a:extLst>
                </a:gridCol>
              </a:tblGrid>
              <a:tr h="136827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Potřebují vedení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Nepotřebují vedení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5008988"/>
                  </a:ext>
                </a:extLst>
              </a:tr>
              <a:tr h="1368274">
                <a:tc>
                  <a:txBody>
                    <a:bodyPr/>
                    <a:lstStyle/>
                    <a:p>
                      <a:r>
                        <a:rPr lang="cs-CZ" sz="2800" b="1" dirty="0"/>
                        <a:t>Využívají možnosti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4086451"/>
                  </a:ext>
                </a:extLst>
              </a:tr>
              <a:tr h="1368274">
                <a:tc>
                  <a:txBody>
                    <a:bodyPr/>
                    <a:lstStyle/>
                    <a:p>
                      <a:r>
                        <a:rPr lang="cs-CZ" sz="2800" b="1" dirty="0"/>
                        <a:t>Nevyužívají možnosti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4249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5140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12ED03-CC3D-4490-8CDB-A736D668F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Jak vidíme studenty/</a:t>
            </a:r>
            <a:r>
              <a:rPr lang="cs-CZ" dirty="0" err="1"/>
              <a:t>ky</a:t>
            </a:r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20B42BF9-C46F-454F-9F48-BD585CD157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879325"/>
              </p:ext>
            </p:extLst>
          </p:nvPr>
        </p:nvGraphicFramePr>
        <p:xfrm>
          <a:off x="539552" y="1844824"/>
          <a:ext cx="8229600" cy="410482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1799900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89566441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098841584"/>
                    </a:ext>
                  </a:extLst>
                </a:gridCol>
              </a:tblGrid>
              <a:tr h="1368274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Potřebují vedení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/>
                        <a:t>Nepotřebují vedení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5008988"/>
                  </a:ext>
                </a:extLst>
              </a:tr>
              <a:tr h="1368274">
                <a:tc>
                  <a:txBody>
                    <a:bodyPr/>
                    <a:lstStyle/>
                    <a:p>
                      <a:r>
                        <a:rPr lang="cs-CZ" sz="2800" b="1" dirty="0"/>
                        <a:t>Využívají možnosti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Jsme tu pro vás a rádi pomůžeme (a vaši spolužáci též)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Je skvělé, že jste tu pro ostatní i pro nás (a my tu jsme pro vás, kdyby něco)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4086451"/>
                  </a:ext>
                </a:extLst>
              </a:tr>
              <a:tr h="1368274">
                <a:tc>
                  <a:txBody>
                    <a:bodyPr/>
                    <a:lstStyle/>
                    <a:p>
                      <a:r>
                        <a:rPr lang="cs-CZ" sz="2800" b="1" dirty="0"/>
                        <a:t>Nevyužívají možnosti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Je to vaše volba, ale nečekejte od nás extra péči v extra čas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Nechceme vám bránit v sebeřízení (splňte jen základ a zbytek dělejte podle sebe)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4249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476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353861" y="0"/>
            <a:ext cx="8229600" cy="1143000"/>
          </a:xfrm>
        </p:spPr>
        <p:txBody>
          <a:bodyPr/>
          <a:lstStyle/>
          <a:p>
            <a:pPr eaLnBrk="1" hangingPunct="1"/>
            <a:r>
              <a:rPr lang="cs-CZ" dirty="0"/>
              <a:t>Plán seminářů I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8930E63E-1742-4B2F-B0D8-DE725389C1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989621"/>
              </p:ext>
            </p:extLst>
          </p:nvPr>
        </p:nvGraphicFramePr>
        <p:xfrm>
          <a:off x="539552" y="1052736"/>
          <a:ext cx="8260432" cy="5554077"/>
        </p:xfrm>
        <a:graphic>
          <a:graphicData uri="http://schemas.openxmlformats.org/drawingml/2006/table">
            <a:tbl>
              <a:tblPr firstRow="1">
                <a:tableStyleId>{BDBED569-4797-4DF1-A0F4-6AAB3CD982D8}</a:tableStyleId>
              </a:tblPr>
              <a:tblGrid>
                <a:gridCol w="887561">
                  <a:extLst>
                    <a:ext uri="{9D8B030D-6E8A-4147-A177-3AD203B41FA5}">
                      <a16:colId xmlns:a16="http://schemas.microsoft.com/office/drawing/2014/main" val="241281764"/>
                    </a:ext>
                  </a:extLst>
                </a:gridCol>
                <a:gridCol w="3798552">
                  <a:extLst>
                    <a:ext uri="{9D8B030D-6E8A-4147-A177-3AD203B41FA5}">
                      <a16:colId xmlns:a16="http://schemas.microsoft.com/office/drawing/2014/main" val="353352879"/>
                    </a:ext>
                  </a:extLst>
                </a:gridCol>
                <a:gridCol w="3574319">
                  <a:extLst>
                    <a:ext uri="{9D8B030D-6E8A-4147-A177-3AD203B41FA5}">
                      <a16:colId xmlns:a16="http://schemas.microsoft.com/office/drawing/2014/main" val="1009914176"/>
                    </a:ext>
                  </a:extLst>
                </a:gridCol>
              </a:tblGrid>
              <a:tr h="192333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Datum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Obsah hodiny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Domácí příprava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4226627853"/>
                  </a:ext>
                </a:extLst>
              </a:tr>
              <a:tr h="384665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2. 10.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Úvod – jak vypadá dobrá bakalářská práce, obavy a plány, organizace semináře, rozdělení do skupin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Četba a posouzení cizí BP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1704350976"/>
                  </a:ext>
                </a:extLst>
              </a:tr>
              <a:tr h="192333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9. 10.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Téma, výzkumný problém, cíle otázky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Draft kapitol „Úvod“ a „Cíle a otázky“ 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3270773653"/>
                  </a:ext>
                </a:extLst>
              </a:tr>
              <a:tr h="71437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16. 10.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Práce se zdroji (zástupce knihovny)</a:t>
                      </a: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effectLst/>
                        </a:rPr>
                        <a:t>Draft kapitoly „Přehled stavu poznání“ (zpracované nashromážděné zdroje)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Příprava představení tématu</a:t>
                      </a: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1372126057"/>
                  </a:ext>
                </a:extLst>
              </a:tr>
              <a:tr h="99250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23. 10.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Povinný seminář pro </a:t>
                      </a:r>
                      <a:r>
                        <a:rPr lang="cs-CZ" sz="1600" dirty="0" err="1">
                          <a:effectLst/>
                        </a:rPr>
                        <a:t>mikroskupinu</a:t>
                      </a:r>
                      <a:r>
                        <a:rPr lang="cs-CZ" sz="1600" dirty="0">
                          <a:effectLst/>
                        </a:rPr>
                        <a:t> A </a:t>
                      </a:r>
                      <a:r>
                        <a:rPr lang="cs-CZ" sz="1600" dirty="0" err="1">
                          <a:effectLst/>
                        </a:rPr>
                        <a:t>a</a:t>
                      </a:r>
                      <a:r>
                        <a:rPr lang="cs-CZ" sz="1600" dirty="0">
                          <a:effectLst/>
                        </a:rPr>
                        <a:t> B (skupina C a D má studijní volno na rešerši)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b="0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effectLst/>
                        </a:rPr>
                        <a:t>Představení a obhájení tématu BP (Proč stojí za to psát zrovna o tomto – jak je téma relevantní pro studovaný obor, jaký je očekávaný přínos práce pro vědu a/nebo praxi, v čem je to nové a liší se to od toho, co už bylo vyzkoumáno, jak to navazuje na jiné práce)</a:t>
                      </a: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478158527"/>
                  </a:ext>
                </a:extLst>
              </a:tr>
              <a:tr h="384665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30. 10.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Povinný seminář pro </a:t>
                      </a:r>
                      <a:r>
                        <a:rPr lang="cs-CZ" sz="1600" dirty="0" err="1">
                          <a:effectLst/>
                        </a:rPr>
                        <a:t>mikroskupinu</a:t>
                      </a:r>
                      <a:r>
                        <a:rPr lang="cs-CZ" sz="1600" dirty="0">
                          <a:effectLst/>
                        </a:rPr>
                        <a:t> C a D (skupina A </a:t>
                      </a:r>
                      <a:r>
                        <a:rPr lang="cs-CZ" sz="1600" dirty="0" err="1">
                          <a:effectLst/>
                        </a:rPr>
                        <a:t>a</a:t>
                      </a:r>
                      <a:r>
                        <a:rPr lang="cs-CZ" sz="1600" dirty="0">
                          <a:effectLst/>
                        </a:rPr>
                        <a:t> B má studijní volno na rešerši)</a:t>
                      </a:r>
                      <a:endParaRPr lang="cs-CZ" sz="1600" b="0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 vMerge="1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2652660228"/>
                  </a:ext>
                </a:extLst>
              </a:tr>
              <a:tr h="384665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6. 11.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Teorie v bakalářské práce (k čemu slouží, jak je hledat, jak s nimi pracovat) </a:t>
                      </a:r>
                      <a:endParaRPr lang="cs-CZ" sz="1600" b="0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Draft kapitoly „Teoretická východiska“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1776446464"/>
                  </a:ext>
                </a:extLst>
              </a:tr>
              <a:tr h="45484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13. 11.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Povinný seminář – dílna psaní + plán práce</a:t>
                      </a:r>
                      <a:endParaRPr lang="cs-CZ" sz="1600" b="0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Plán práce</a:t>
                      </a: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416025057"/>
                  </a:ext>
                </a:extLst>
              </a:tr>
              <a:tr h="80154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20. 11.</a:t>
                      </a:r>
                      <a:endParaRPr lang="cs-CZ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Metodologická kapitola (jak má vypadat, co vše je potřeba řešit, sběr a výběr dat)</a:t>
                      </a:r>
                      <a:endParaRPr lang="cs-CZ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Draft kapitoly „Data a metody“ 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kern="1200" dirty="0">
                          <a:effectLst/>
                        </a:rPr>
                        <a:t>Příprava prezentace </a:t>
                      </a:r>
                      <a:endParaRPr lang="cs-CZ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521378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Plán seminářů II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8930E63E-1742-4B2F-B0D8-DE725389C1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8911683"/>
              </p:ext>
            </p:extLst>
          </p:nvPr>
        </p:nvGraphicFramePr>
        <p:xfrm>
          <a:off x="683568" y="1417638"/>
          <a:ext cx="8003231" cy="4632960"/>
        </p:xfrm>
        <a:graphic>
          <a:graphicData uri="http://schemas.openxmlformats.org/drawingml/2006/table">
            <a:tbl>
              <a:tblPr firstRow="1">
                <a:tableStyleId>{BDBED569-4797-4DF1-A0F4-6AAB3CD982D8}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41281764"/>
                    </a:ext>
                  </a:extLst>
                </a:gridCol>
                <a:gridCol w="3807150">
                  <a:extLst>
                    <a:ext uri="{9D8B030D-6E8A-4147-A177-3AD203B41FA5}">
                      <a16:colId xmlns:a16="http://schemas.microsoft.com/office/drawing/2014/main" val="353352879"/>
                    </a:ext>
                  </a:extLst>
                </a:gridCol>
                <a:gridCol w="3476001">
                  <a:extLst>
                    <a:ext uri="{9D8B030D-6E8A-4147-A177-3AD203B41FA5}">
                      <a16:colId xmlns:a16="http://schemas.microsoft.com/office/drawing/2014/main" val="1009914176"/>
                    </a:ext>
                  </a:extLst>
                </a:gridCol>
              </a:tblGrid>
              <a:tr h="222494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Datum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Obsah hodiny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Domácí příprava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4226627853"/>
                  </a:ext>
                </a:extLst>
              </a:tr>
              <a:tr h="661361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27. 11.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Povinný seminář pro </a:t>
                      </a:r>
                      <a:r>
                        <a:rPr lang="cs-CZ" sz="1600" dirty="0" err="1">
                          <a:effectLst/>
                        </a:rPr>
                        <a:t>mikroskupinu</a:t>
                      </a:r>
                      <a:r>
                        <a:rPr lang="cs-CZ" sz="1600" dirty="0">
                          <a:effectLst/>
                        </a:rPr>
                        <a:t> A </a:t>
                      </a:r>
                      <a:r>
                        <a:rPr lang="cs-CZ" sz="1600" dirty="0" err="1">
                          <a:effectLst/>
                        </a:rPr>
                        <a:t>a</a:t>
                      </a:r>
                      <a:r>
                        <a:rPr lang="cs-CZ" sz="1600" dirty="0">
                          <a:effectLst/>
                        </a:rPr>
                        <a:t> B (skupina C a D má studijní volno na psaní základů BP)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Prezentace cílů a teoretického a metodologického uchopení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Příprava první verze základů BP (spojení zpracovaných kapitol do jednoho celku) 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251126752"/>
                  </a:ext>
                </a:extLst>
              </a:tr>
              <a:tr h="661361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4. 12.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Povinný seminář pro </a:t>
                      </a:r>
                      <a:r>
                        <a:rPr lang="cs-CZ" sz="1600" dirty="0" err="1">
                          <a:effectLst/>
                        </a:rPr>
                        <a:t>mikroskupinu</a:t>
                      </a:r>
                      <a:r>
                        <a:rPr lang="cs-CZ" sz="1600" dirty="0">
                          <a:effectLst/>
                        </a:rPr>
                        <a:t> C a D (skupina A </a:t>
                      </a:r>
                      <a:r>
                        <a:rPr lang="cs-CZ" sz="1600" dirty="0" err="1">
                          <a:effectLst/>
                        </a:rPr>
                        <a:t>a</a:t>
                      </a:r>
                      <a:r>
                        <a:rPr lang="cs-CZ" sz="1600" dirty="0">
                          <a:effectLst/>
                        </a:rPr>
                        <a:t> B má studijní volno na psaní základů BP)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356536"/>
                  </a:ext>
                </a:extLst>
              </a:tr>
              <a:tr h="222494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7. 12.</a:t>
                      </a:r>
                      <a:endParaRPr lang="cs-CZ" sz="1600" b="1" i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Odevzdání první verze základů BP a zaslání spolužákům</a:t>
                      </a:r>
                      <a:endParaRPr lang="cs-CZ" sz="1600" b="1" i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167859"/>
                  </a:ext>
                </a:extLst>
              </a:tr>
              <a:tr h="1102266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11. 12.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Téma dle potřeby a poptávky </a:t>
                      </a:r>
                    </a:p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Případně jen konzultace a studijní volno pro psaní zpětné vazby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 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Zpětná vazba k základům BP dvou spolužáků (posouzení věcného smyslu a konzistence, </a:t>
                      </a:r>
                      <a:r>
                        <a:rPr lang="cs-CZ" sz="1600" dirty="0" err="1">
                          <a:effectLst/>
                        </a:rPr>
                        <a:t>realizovatelnostii</a:t>
                      </a:r>
                      <a:r>
                        <a:rPr lang="cs-CZ" sz="1600" dirty="0">
                          <a:effectLst/>
                        </a:rPr>
                        <a:t>, očekávaného přínosu; jedna stránka detailní rozbor argumentace)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1954276690"/>
                  </a:ext>
                </a:extLst>
              </a:tr>
              <a:tr h="222494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15. 12.</a:t>
                      </a:r>
                      <a:endParaRPr lang="cs-CZ" sz="1600" b="1" i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Zaslání zpětné vazby spolužákům</a:t>
                      </a:r>
                      <a:endParaRPr lang="cs-CZ" sz="1600" b="1" i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423515"/>
                  </a:ext>
                </a:extLst>
              </a:tr>
              <a:tr h="440907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18. 12.</a:t>
                      </a:r>
                      <a:endParaRPr lang="cs-CZ" sz="1600" b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Předvánoční setkání, reflexe semináře, zpětných vazeb, dotazy a potíže (cukroví?</a:t>
                      </a:r>
                      <a:r>
                        <a:rPr lang="cs-CZ" sz="1600" dirty="0">
                          <a:effectLst/>
                          <a:sym typeface="Wingdings" panose="05000000000000000000" pitchFamily="2" charset="2"/>
                        </a:rPr>
                        <a:t>)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Opravování základů BP dle připomínek při prezentaci a od spolužáků </a:t>
                      </a:r>
                      <a:endParaRPr lang="cs-CZ" sz="1600" b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extLst>
                  <a:ext uri="{0D108BD9-81ED-4DB2-BD59-A6C34878D82A}">
                    <a16:rowId xmlns:a16="http://schemas.microsoft.com/office/drawing/2014/main" val="2162026117"/>
                  </a:ext>
                </a:extLst>
              </a:tr>
              <a:tr h="444987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3. 1. </a:t>
                      </a:r>
                      <a:endParaRPr lang="cs-CZ" sz="1600" b="1" i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Odevzdání opravených a dopracovaných základů BP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Zaslání svým konzultantům</a:t>
                      </a:r>
                      <a:endParaRPr lang="cs-CZ" sz="16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242" marR="43242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59357"/>
                  </a:ext>
                </a:extLst>
              </a:tr>
              <a:tr h="222494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31. 1.</a:t>
                      </a:r>
                      <a:endParaRPr lang="cs-CZ" sz="1600" b="1" i="1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Odevzdání zprávy o předvýzkumu (namočení si rukou)</a:t>
                      </a:r>
                      <a:endParaRPr lang="cs-CZ" sz="1600" b="1" i="1" dirty="0"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242" marR="43242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7049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8554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K čemu je (vám) bakalářka?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Prokázání kompetencí (k získání diplomu)</a:t>
            </a:r>
          </a:p>
          <a:p>
            <a:r>
              <a:rPr lang="cs-CZ" dirty="0"/>
              <a:t>Hlubší poznání, seberealizace</a:t>
            </a:r>
          </a:p>
          <a:p>
            <a:r>
              <a:rPr lang="cs-CZ" dirty="0"/>
              <a:t>Získání kontaktů, zkušeností</a:t>
            </a:r>
          </a:p>
          <a:p>
            <a:r>
              <a:rPr lang="cs-CZ" dirty="0"/>
              <a:t>Pomoc světu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Co se čeká od bakalářky?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algn="ctr">
              <a:lnSpc>
                <a:spcPct val="80000"/>
              </a:lnSpc>
              <a:buNone/>
            </a:pPr>
            <a:r>
              <a:rPr lang="cs-CZ" dirty="0">
                <a:solidFill>
                  <a:schemeClr val="tx2"/>
                </a:solidFill>
              </a:rPr>
              <a:t>Jaké kompetence máte prokázat?</a:t>
            </a:r>
          </a:p>
          <a:p>
            <a:pPr marL="609600" indent="-609600" algn="ctr">
              <a:lnSpc>
                <a:spcPct val="80000"/>
              </a:lnSpc>
              <a:buNone/>
            </a:pPr>
            <a:endParaRPr lang="cs-CZ" dirty="0">
              <a:solidFill>
                <a:schemeClr val="tx2"/>
              </a:solidFill>
            </a:endParaRPr>
          </a:p>
          <a:p>
            <a:pPr marL="609600" indent="-609600" algn="ctr">
              <a:lnSpc>
                <a:spcPct val="80000"/>
              </a:lnSpc>
              <a:buNone/>
            </a:pPr>
            <a:r>
              <a:rPr lang="cs-CZ" dirty="0">
                <a:solidFill>
                  <a:schemeClr val="tx2"/>
                </a:solidFill>
              </a:rPr>
              <a:t>Jak se liší bakalářka od seminárky?</a:t>
            </a:r>
          </a:p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tx2"/>
                </a:solidFill>
              </a:rPr>
              <a:t>Základní očekávání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Autofit/>
          </a:bodyPr>
          <a:lstStyle/>
          <a:p>
            <a:pPr marL="590550" indent="-533400">
              <a:lnSpc>
                <a:spcPct val="80000"/>
              </a:lnSpc>
              <a:buFont typeface="+mj-lt"/>
              <a:buAutoNum type="arabicPeriod"/>
            </a:pPr>
            <a:r>
              <a:rPr lang="cs-CZ" sz="2800" dirty="0"/>
              <a:t>Orientace v disciplíně</a:t>
            </a:r>
          </a:p>
          <a:p>
            <a:pPr lvl="2">
              <a:lnSpc>
                <a:spcPct val="80000"/>
              </a:lnSpc>
            </a:pPr>
            <a:r>
              <a:rPr lang="cs-CZ" dirty="0"/>
              <a:t>zacházení s pojmy, relevantní téma a přístup.</a:t>
            </a:r>
          </a:p>
          <a:p>
            <a:pPr marL="590550" indent="-533400">
              <a:lnSpc>
                <a:spcPct val="80000"/>
              </a:lnSpc>
              <a:buFont typeface="+mj-lt"/>
              <a:buAutoNum type="arabicPeriod"/>
            </a:pPr>
            <a:r>
              <a:rPr lang="cs-CZ" sz="2800" dirty="0"/>
              <a:t>Ucelené zpracování tématu</a:t>
            </a:r>
          </a:p>
          <a:p>
            <a:pPr lvl="2">
              <a:lnSpc>
                <a:spcPct val="80000"/>
              </a:lnSpc>
            </a:pPr>
            <a:r>
              <a:rPr lang="cs-CZ" dirty="0"/>
              <a:t>propojení teorie a empirie</a:t>
            </a:r>
          </a:p>
          <a:p>
            <a:pPr marL="590550" indent="-533400">
              <a:lnSpc>
                <a:spcPct val="80000"/>
              </a:lnSpc>
              <a:buFont typeface="+mj-lt"/>
              <a:buAutoNum type="arabicPeriod"/>
            </a:pPr>
            <a:r>
              <a:rPr lang="cs-CZ" sz="2800" dirty="0"/>
              <a:t>Realizace jednoduchého výzkumu</a:t>
            </a:r>
          </a:p>
          <a:p>
            <a:pPr lvl="2">
              <a:lnSpc>
                <a:spcPct val="80000"/>
              </a:lnSpc>
            </a:pPr>
            <a:r>
              <a:rPr lang="cs-CZ" dirty="0"/>
              <a:t>stanovení relevantních cílů a otázek; volba vhodných metod a jejich aplikace; adekvátní interpretace výsledků.</a:t>
            </a:r>
          </a:p>
          <a:p>
            <a:pPr marL="590550" indent="-533400">
              <a:lnSpc>
                <a:spcPct val="80000"/>
              </a:lnSpc>
              <a:buFont typeface="+mj-lt"/>
              <a:buAutoNum type="arabicPeriod"/>
            </a:pPr>
            <a:r>
              <a:rPr lang="cs-CZ" sz="2800" dirty="0"/>
              <a:t>Přenos idejí ke čtenáři</a:t>
            </a:r>
          </a:p>
          <a:p>
            <a:pPr lvl="2">
              <a:lnSpc>
                <a:spcPct val="80000"/>
              </a:lnSpc>
            </a:pPr>
            <a:r>
              <a:rPr lang="cs-CZ" dirty="0"/>
              <a:t>přehledná strukturace, jasná argumentační linka.</a:t>
            </a:r>
          </a:p>
          <a:p>
            <a:pPr marL="590550" indent="-533400">
              <a:lnSpc>
                <a:spcPct val="80000"/>
              </a:lnSpc>
              <a:buFont typeface="+mj-lt"/>
              <a:buAutoNum type="arabicPeriod"/>
            </a:pPr>
            <a:r>
              <a:rPr lang="cs-CZ" sz="2800" dirty="0"/>
              <a:t>Vytvoření kultivovaného odborného textu</a:t>
            </a:r>
          </a:p>
          <a:p>
            <a:pPr lvl="2">
              <a:lnSpc>
                <a:spcPct val="80000"/>
              </a:lnSpc>
            </a:pPr>
            <a:r>
              <a:rPr lang="cs-CZ" dirty="0"/>
              <a:t>podložené argumenty, odborný jazyk a styl, úprava textu, práce s literaturou.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Plán dnešního setkání 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cs-CZ" sz="2800" dirty="0"/>
              <a:t>Kde jsme, kdo jsme, proč tu jsme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cs-CZ" sz="2800" dirty="0"/>
              <a:t>Co od sebe navzájem očekáváme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3"/>
            </a:pPr>
            <a:r>
              <a:rPr lang="cs-CZ" sz="2800" dirty="0"/>
              <a:t>Jak to bude probíhat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>
                <a:solidFill>
                  <a:schemeClr val="tx2"/>
                </a:solidFill>
              </a:rPr>
              <a:t>Nadstavba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Posun poznání (výsledek)</a:t>
            </a:r>
          </a:p>
          <a:p>
            <a:pPr lvl="1" eaLnBrk="1" hangingPunct="1"/>
            <a:r>
              <a:rPr lang="cs-CZ" dirty="0"/>
              <a:t>Něco nového</a:t>
            </a:r>
          </a:p>
          <a:p>
            <a:pPr lvl="1" eaLnBrk="1" hangingPunct="1"/>
            <a:r>
              <a:rPr lang="cs-CZ" dirty="0"/>
              <a:t>Netriviální zjištění</a:t>
            </a:r>
          </a:p>
          <a:p>
            <a:pPr eaLnBrk="1" hangingPunct="1"/>
            <a:r>
              <a:rPr lang="cs-CZ" dirty="0"/>
              <a:t>Tvořivý přístup (proces)</a:t>
            </a:r>
          </a:p>
          <a:p>
            <a:pPr eaLnBrk="1" hangingPunct="1"/>
            <a:endParaRPr lang="cs-CZ" dirty="0"/>
          </a:p>
          <a:p>
            <a:pPr eaLnBrk="1" hangingPunct="1">
              <a:buFontTx/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Formální nároky na BP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2"/>
            <a:ext cx="8229600" cy="511291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cs-CZ" sz="2000" dirty="0"/>
              <a:t>Náležitosti odborného textu 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/>
              <a:t>Musí obsahovat teze (zařazují se na začátek práce), shrnutí závěrů práce (</a:t>
            </a:r>
            <a:r>
              <a:rPr lang="cs-CZ" sz="2000" dirty="0" err="1"/>
              <a:t>summary</a:t>
            </a:r>
            <a:r>
              <a:rPr lang="cs-CZ" sz="2000" dirty="0"/>
              <a:t>), seznam použité literatury či jiných citovaných zdrojů (včetně webových stránek). 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/>
              <a:t>BP nemusí mít český a anglický abstrakt, ale doporučuje se (zadává se do SIS)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/>
              <a:t>Rozsah min. 30 normostran (bez abstraktu a příloh)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/>
              <a:t>Typografická úprava dle šablony (na webu FSV, </a:t>
            </a:r>
            <a:r>
              <a:rPr lang="cs-CZ" sz="2000" dirty="0" err="1"/>
              <a:t>Moodle</a:t>
            </a:r>
            <a:r>
              <a:rPr lang="cs-CZ" sz="2000" dirty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/>
              <a:t>Podepsané závazné prohlášení, že student vypracoval práci samostatně, všechny použité prameny a literatura byly řádně citovány, práce nebyla využita k získání jiného nebo stejného titulu.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/>
              <a:t>2x tištěná + elektronicky do SIS (formát </a:t>
            </a:r>
            <a:r>
              <a:rPr lang="cs-CZ" sz="2000" dirty="0" err="1"/>
              <a:t>pdf</a:t>
            </a:r>
            <a:r>
              <a:rPr lang="cs-CZ" sz="2000" dirty="0"/>
              <a:t>), obě verze stejné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600" dirty="0"/>
              <a:t>Elektronicky i přílohy, včetně multimediálních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/>
              <a:t>Termín odevzdání dle harmonogramu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dirty="0"/>
              <a:t>Zveřejnění – lze požádat o nezveřejnění příloh, případně i celé práce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dirty="0"/>
              <a:t>Více v Pravidlech pro organizaci studia</a:t>
            </a:r>
            <a:endParaRPr lang="cs-CZ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cs-CZ" sz="4000" dirty="0">
                <a:solidFill>
                  <a:schemeClr val="tx2"/>
                </a:solidFill>
              </a:rPr>
              <a:t>Co vás v tuto chvíli pálí? </a:t>
            </a:r>
          </a:p>
          <a:p>
            <a:pPr marL="0" indent="0" algn="ctr">
              <a:buFontTx/>
              <a:buNone/>
              <a:defRPr/>
            </a:pPr>
            <a:endParaRPr lang="cs-CZ" sz="4000" dirty="0">
              <a:solidFill>
                <a:schemeClr val="tx2"/>
              </a:solidFill>
            </a:endParaRPr>
          </a:p>
          <a:p>
            <a:pPr marL="0" indent="0" algn="ctr">
              <a:buFontTx/>
              <a:buNone/>
              <a:defRPr/>
            </a:pPr>
            <a:r>
              <a:rPr lang="cs-CZ" sz="4000" dirty="0">
                <a:solidFill>
                  <a:schemeClr val="tx2"/>
                </a:solidFill>
              </a:rPr>
              <a:t>(Je něco, co byste se rádi dozvěděli a bojíte se zeptat napřímo?)</a:t>
            </a:r>
          </a:p>
          <a:p>
            <a:pPr>
              <a:defRPr/>
            </a:pPr>
            <a:endParaRPr lang="cs-CZ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Domácí úkol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cs-CZ" dirty="0"/>
              <a:t>Zapsat se na </a:t>
            </a:r>
            <a:r>
              <a:rPr lang="cs-CZ" dirty="0" err="1"/>
              <a:t>moodle</a:t>
            </a:r>
            <a:r>
              <a:rPr lang="cs-CZ" dirty="0"/>
              <a:t> a nahrát tam schválený projekt.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cs-CZ" dirty="0"/>
              <a:t>Přečíst a zhodnotit cizí bakalářskou práci.</a:t>
            </a:r>
          </a:p>
          <a:p>
            <a:pPr marL="1009650" lvl="1" indent="-609600">
              <a:lnSpc>
                <a:spcPct val="90000"/>
              </a:lnSpc>
            </a:pPr>
            <a:r>
              <a:rPr lang="cs-CZ" dirty="0"/>
              <a:t>Výběr: blízké téma, stejný vedoucí…</a:t>
            </a:r>
          </a:p>
          <a:p>
            <a:pPr marL="1009650" lvl="1" indent="-609600">
              <a:lnSpc>
                <a:spcPct val="90000"/>
              </a:lnSpc>
            </a:pPr>
            <a:r>
              <a:rPr lang="cs-CZ" dirty="0"/>
              <a:t>Nahrát na </a:t>
            </a:r>
            <a:r>
              <a:rPr lang="cs-CZ" dirty="0" err="1"/>
              <a:t>moodle</a:t>
            </a:r>
            <a:r>
              <a:rPr lang="cs-CZ" dirty="0"/>
              <a:t> do 6. 10. 24:00 </a:t>
            </a:r>
          </a:p>
          <a:p>
            <a:pPr marL="1009650" lvl="1" indent="-609600">
              <a:lnSpc>
                <a:spcPct val="90000"/>
              </a:lnSpc>
            </a:pPr>
            <a:r>
              <a:rPr lang="cs-CZ" dirty="0"/>
              <a:t>Soubor v </a:t>
            </a:r>
            <a:r>
              <a:rPr lang="cs-CZ" dirty="0" err="1"/>
              <a:t>editovatelném</a:t>
            </a:r>
            <a:r>
              <a:rPr lang="cs-CZ" dirty="0"/>
              <a:t> formátu (.</a:t>
            </a:r>
            <a:r>
              <a:rPr lang="cs-CZ" dirty="0" err="1"/>
              <a:t>docx</a:t>
            </a:r>
            <a:r>
              <a:rPr lang="cs-CZ" dirty="0"/>
              <a:t>, .</a:t>
            </a:r>
            <a:r>
              <a:rPr lang="cs-CZ" dirty="0" err="1"/>
              <a:t>rtf</a:t>
            </a:r>
            <a:r>
              <a:rPr lang="cs-CZ" dirty="0"/>
              <a:t>, .</a:t>
            </a:r>
            <a:r>
              <a:rPr lang="cs-CZ" dirty="0" err="1"/>
              <a:t>odt</a:t>
            </a:r>
            <a:r>
              <a:rPr lang="cs-CZ" dirty="0"/>
              <a:t>, ne .</a:t>
            </a:r>
            <a:r>
              <a:rPr lang="cs-CZ" dirty="0" err="1"/>
              <a:t>pdf</a:t>
            </a:r>
            <a:r>
              <a:rPr lang="cs-CZ" dirty="0"/>
              <a:t>) ideálně nazvaný vaším jménem, kurzem a číslem DÚ (např. novak_bs2018_du1)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/>
              <a:t>Kde se dozvědět víc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cs-CZ" sz="2400" dirty="0"/>
              <a:t>Formální náležitosti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800" dirty="0"/>
              <a:t>Opatření děkana č. 29/2010 - Pravidla pro evidenci, odevzdávání a zveřejňování závěrečných prací </a:t>
            </a:r>
            <a:r>
              <a:rPr lang="cs-CZ" sz="1800" dirty="0">
                <a:hlinkClick r:id="rId2"/>
              </a:rPr>
              <a:t>http://intranet.</a:t>
            </a:r>
            <a:r>
              <a:rPr lang="cs-CZ" sz="1800" dirty="0" err="1">
                <a:hlinkClick r:id="rId2"/>
              </a:rPr>
              <a:t>fsv.cuni.cz</a:t>
            </a:r>
            <a:r>
              <a:rPr lang="cs-CZ" sz="1800" dirty="0">
                <a:hlinkClick r:id="rId2"/>
              </a:rPr>
              <a:t>/FSVINT-1118.html</a:t>
            </a:r>
            <a:endParaRPr lang="cs-CZ" sz="1800" dirty="0"/>
          </a:p>
          <a:p>
            <a:pPr lvl="1">
              <a:lnSpc>
                <a:spcPct val="80000"/>
              </a:lnSpc>
            </a:pPr>
            <a:r>
              <a:rPr lang="cs-CZ" sz="1800" dirty="0">
                <a:hlinkClick r:id="rId3"/>
              </a:rPr>
              <a:t>Pokyn děkana č. 5/2006</a:t>
            </a:r>
            <a:r>
              <a:rPr lang="cs-CZ" sz="1800" dirty="0"/>
              <a:t> Citace a uvádění pramenů: opatření proti plagiátorství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800" dirty="0"/>
              <a:t>Stránky ISS </a:t>
            </a:r>
            <a:r>
              <a:rPr lang="cs-CZ" sz="1800" dirty="0">
                <a:hlinkClick r:id="rId4"/>
              </a:rPr>
              <a:t>http://iss.fsv.cuni.cz/ISS-96.html</a:t>
            </a:r>
            <a:endParaRPr lang="cs-CZ" sz="1800" dirty="0"/>
          </a:p>
          <a:p>
            <a:pPr lvl="1" eaLnBrk="1" hangingPunct="1">
              <a:lnSpc>
                <a:spcPct val="80000"/>
              </a:lnSpc>
            </a:pPr>
            <a:r>
              <a:rPr lang="cs-CZ" sz="1800" dirty="0"/>
              <a:t>Pravidla pro organizaci studia </a:t>
            </a:r>
            <a:r>
              <a:rPr lang="cs-CZ" sz="1800" dirty="0">
                <a:hlinkClick r:id="rId5"/>
              </a:rPr>
              <a:t>http://intranet.</a:t>
            </a:r>
            <a:r>
              <a:rPr lang="cs-CZ" sz="1800" dirty="0" err="1">
                <a:hlinkClick r:id="rId5"/>
              </a:rPr>
              <a:t>fsv.cuni.cz</a:t>
            </a:r>
            <a:r>
              <a:rPr lang="cs-CZ" sz="1800" dirty="0">
                <a:hlinkClick r:id="rId5"/>
              </a:rPr>
              <a:t>/FSVINT-1578.html</a:t>
            </a:r>
            <a:endParaRPr lang="cs-CZ" sz="1800" dirty="0"/>
          </a:p>
          <a:p>
            <a:pPr eaLnBrk="1" hangingPunct="1">
              <a:lnSpc>
                <a:spcPct val="80000"/>
              </a:lnSpc>
            </a:pPr>
            <a:r>
              <a:rPr lang="cs-CZ" sz="2400" dirty="0"/>
              <a:t>Jak psát</a:t>
            </a:r>
          </a:p>
          <a:p>
            <a:pPr lvl="1" eaLnBrk="1" hangingPunct="1">
              <a:lnSpc>
                <a:spcPct val="80000"/>
              </a:lnSpc>
            </a:pPr>
            <a:r>
              <a:rPr lang="cs-CZ" sz="1800" dirty="0" err="1"/>
              <a:t>Eco</a:t>
            </a:r>
            <a:r>
              <a:rPr lang="cs-CZ" sz="1800" dirty="0"/>
              <a:t>, U. </a:t>
            </a:r>
            <a:r>
              <a:rPr lang="cs-CZ" sz="1800" i="1" dirty="0"/>
              <a:t>Jak napsat diplomovou práci?</a:t>
            </a:r>
            <a:r>
              <a:rPr lang="cs-CZ" sz="1800" dirty="0"/>
              <a:t> Olomouc: </a:t>
            </a:r>
            <a:r>
              <a:rPr lang="cs-CZ" sz="1800" dirty="0" err="1"/>
              <a:t>Votobia</a:t>
            </a:r>
            <a:r>
              <a:rPr lang="cs-CZ" sz="1800" dirty="0"/>
              <a:t>, 1997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34FE08-FDBA-43C4-A05D-D92FE3292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jsme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8EFA7D3-800B-4892-82CB-46546E166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JSB031, JPB579 (Bakalářský seminář I, diskuse projektů)</a:t>
            </a:r>
          </a:p>
          <a:p>
            <a:r>
              <a:rPr lang="cs-CZ" dirty="0"/>
              <a:t>SOSP, PVP</a:t>
            </a:r>
          </a:p>
          <a:p>
            <a:r>
              <a:rPr lang="cs-CZ" dirty="0"/>
              <a:t>Zadaná BP, odevzdaný projekt, schválený konzultant</a:t>
            </a:r>
          </a:p>
          <a:p>
            <a:r>
              <a:rPr lang="cs-CZ" dirty="0" err="1"/>
              <a:t>Veřejněpolitická</a:t>
            </a:r>
            <a:r>
              <a:rPr lang="cs-CZ" dirty="0"/>
              <a:t>/sociálněpolitická témata, vedená na KVSP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1657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Povídání ve dvojicích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cs-CZ" sz="2800" dirty="0"/>
              <a:t>O čem budete psát bakalářku a u koho?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cs-CZ" sz="2800" dirty="0"/>
              <a:t>Co očekáváte od kurzu?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cs-CZ" sz="2800" dirty="0"/>
              <a:t>Jak jste si vybrali své téma a konzultanta/ku?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cs-CZ" sz="2800" dirty="0"/>
              <a:t>Co se vám líbí a nelíbí na studiu SOSP/PVP?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cs-CZ" sz="2800" dirty="0"/>
          </a:p>
          <a:p>
            <a:pPr marL="609600" indent="-609600" eaLnBrk="1" hangingPunct="1">
              <a:lnSpc>
                <a:spcPct val="90000"/>
              </a:lnSpc>
              <a:buNone/>
            </a:pPr>
            <a:r>
              <a:rPr lang="cs-CZ" dirty="0"/>
              <a:t>	</a:t>
            </a:r>
            <a:r>
              <a:rPr lang="cs-CZ" b="1" dirty="0">
                <a:solidFill>
                  <a:schemeClr val="tx2"/>
                </a:solidFill>
              </a:rPr>
              <a:t>Představte nám svého spolužáka/</a:t>
            </a:r>
            <a:r>
              <a:rPr lang="cs-CZ" b="1" dirty="0" err="1">
                <a:solidFill>
                  <a:schemeClr val="tx2"/>
                </a:solidFill>
              </a:rPr>
              <a:t>čku</a:t>
            </a:r>
            <a:r>
              <a:rPr lang="cs-CZ" b="1" dirty="0">
                <a:solidFill>
                  <a:schemeClr val="tx2"/>
                </a:solidFill>
              </a:rPr>
              <a:t>. Řekněte o něm/ní tři informace, které Vás zaujaly.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Kdo jsme my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2400" dirty="0"/>
              <a:t>Magdalena Mouralová</a:t>
            </a:r>
          </a:p>
          <a:p>
            <a:pPr lvl="1" eaLnBrk="1" hangingPunct="1"/>
            <a:r>
              <a:rPr lang="cs-CZ" sz="2400" dirty="0" err="1">
                <a:hlinkClick r:id="rId2"/>
              </a:rPr>
              <a:t>magdalena.mouralova</a:t>
            </a:r>
            <a:r>
              <a:rPr lang="en-US" sz="2400" dirty="0">
                <a:hlinkClick r:id="rId2"/>
              </a:rPr>
              <a:t>@</a:t>
            </a:r>
            <a:r>
              <a:rPr lang="en-US" sz="2400" dirty="0" err="1">
                <a:hlinkClick r:id="rId2"/>
              </a:rPr>
              <a:t>fsv.cuni.cz</a:t>
            </a:r>
            <a:endParaRPr lang="en-US" sz="2400" dirty="0"/>
          </a:p>
          <a:p>
            <a:pPr eaLnBrk="1" hangingPunct="1"/>
            <a:r>
              <a:rPr lang="cs-CZ" sz="2400" dirty="0"/>
              <a:t>Olga </a:t>
            </a:r>
            <a:r>
              <a:rPr lang="cs-CZ" sz="2400" dirty="0" err="1"/>
              <a:t>Angelovská</a:t>
            </a:r>
            <a:endParaRPr lang="cs-CZ" sz="2400" dirty="0"/>
          </a:p>
          <a:p>
            <a:pPr lvl="1" eaLnBrk="1" hangingPunct="1"/>
            <a:r>
              <a:rPr lang="cs-CZ" sz="2400" u="sng" dirty="0">
                <a:solidFill>
                  <a:schemeClr val="hlink"/>
                </a:solidFill>
              </a:rPr>
              <a:t>olga.angelovska@fsv.cuni.cz</a:t>
            </a:r>
            <a:endParaRPr lang="en-US" sz="2400" u="sng" dirty="0">
              <a:solidFill>
                <a:schemeClr val="hlink"/>
              </a:solidFill>
            </a:endParaRPr>
          </a:p>
          <a:p>
            <a:r>
              <a:rPr lang="cs-CZ" sz="2400" dirty="0"/>
              <a:t>konzultační hodiny: </a:t>
            </a:r>
            <a:r>
              <a:rPr lang="cs-CZ" sz="2400" dirty="0">
                <a:hlinkClick r:id="rId3"/>
              </a:rPr>
              <a:t>http://konzultace.fsv.cuni.cz</a:t>
            </a:r>
            <a:r>
              <a:rPr lang="cs-CZ" sz="2400" dirty="0"/>
              <a:t> nebo dle domluvy</a:t>
            </a:r>
          </a:p>
          <a:p>
            <a:pPr lvl="1"/>
            <a:endParaRPr lang="cs-CZ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Diskuse ve skupinách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Proč píšete bakalářku?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407701" y="2204864"/>
            <a:ext cx="1080120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>
                <a:latin typeface="Calibri" pitchFamily="34" charset="0"/>
                <a:cs typeface="Calibri" pitchFamily="34" charset="0"/>
              </a:rPr>
              <a:t>Přímá</a:t>
            </a:r>
          </a:p>
          <a:p>
            <a:r>
              <a:rPr lang="cs-CZ" dirty="0">
                <a:latin typeface="Calibri" pitchFamily="34" charset="0"/>
                <a:cs typeface="Calibri" pitchFamily="34" charset="0"/>
              </a:rPr>
              <a:t>regulace</a:t>
            </a:r>
          </a:p>
        </p:txBody>
      </p:sp>
      <p:sp>
        <p:nvSpPr>
          <p:cNvPr id="5" name="Ovál 4"/>
          <p:cNvSpPr/>
          <p:nvPr/>
        </p:nvSpPr>
        <p:spPr>
          <a:xfrm>
            <a:off x="6984776" y="692696"/>
            <a:ext cx="1994520" cy="11304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Vnitřní motivace</a:t>
            </a:r>
          </a:p>
        </p:txBody>
      </p:sp>
      <p:sp>
        <p:nvSpPr>
          <p:cNvPr id="6" name="Ovál 5"/>
          <p:cNvSpPr/>
          <p:nvPr/>
        </p:nvSpPr>
        <p:spPr>
          <a:xfrm>
            <a:off x="3096344" y="476672"/>
            <a:ext cx="3456384" cy="1584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Vnější motivace</a:t>
            </a:r>
          </a:p>
        </p:txBody>
      </p:sp>
      <p:sp>
        <p:nvSpPr>
          <p:cNvPr id="7" name="Ovál 6"/>
          <p:cNvSpPr/>
          <p:nvPr/>
        </p:nvSpPr>
        <p:spPr>
          <a:xfrm>
            <a:off x="288032" y="836712"/>
            <a:ext cx="2304256" cy="10584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err="1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Amotivace</a:t>
            </a:r>
            <a:endParaRPr lang="cs-CZ" sz="2400" b="1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487821" y="2204864"/>
            <a:ext cx="1012171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>
                <a:latin typeface="Calibri" pitchFamily="34" charset="0"/>
                <a:cs typeface="Calibri" pitchFamily="34" charset="0"/>
              </a:rPr>
              <a:t>Sociální</a:t>
            </a:r>
          </a:p>
          <a:p>
            <a:r>
              <a:rPr lang="cs-CZ" dirty="0">
                <a:latin typeface="Calibri" pitchFamily="34" charset="0"/>
                <a:cs typeface="Calibri" pitchFamily="34" charset="0"/>
              </a:rPr>
              <a:t>regulace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495933" y="2204864"/>
            <a:ext cx="1312026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>
                <a:latin typeface="Calibri" pitchFamily="34" charset="0"/>
                <a:cs typeface="Calibri" pitchFamily="34" charset="0"/>
              </a:rPr>
              <a:t>Rozpoznaná</a:t>
            </a:r>
          </a:p>
          <a:p>
            <a:r>
              <a:rPr lang="cs-CZ" dirty="0">
                <a:latin typeface="Calibri" pitchFamily="34" charset="0"/>
                <a:cs typeface="Calibri" pitchFamily="34" charset="0"/>
              </a:rPr>
              <a:t>regulace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5792077" y="2204864"/>
            <a:ext cx="1192699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cs-CZ" dirty="0">
                <a:latin typeface="Calibri" pitchFamily="34" charset="0"/>
                <a:cs typeface="Calibri" pitchFamily="34" charset="0"/>
              </a:rPr>
              <a:t>Zvnitřněná</a:t>
            </a:r>
          </a:p>
          <a:p>
            <a:r>
              <a:rPr lang="cs-CZ" dirty="0">
                <a:latin typeface="Calibri" pitchFamily="34" charset="0"/>
                <a:cs typeface="Calibri" pitchFamily="34" charset="0"/>
              </a:rPr>
              <a:t>regulace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1584176" y="3429000"/>
            <a:ext cx="1368153" cy="132343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Calibri" pitchFamily="34" charset="0"/>
                <a:cs typeface="Calibri" pitchFamily="34" charset="0"/>
              </a:rPr>
              <a:t>Činnost mi přinese odměnu, uchrání mě před trestem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024336" y="3429000"/>
            <a:ext cx="1368152" cy="132343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Calibri" pitchFamily="34" charset="0"/>
                <a:cs typeface="Calibri" pitchFamily="34" charset="0"/>
              </a:rPr>
              <a:t>Činnost mě uchrání před zahanbením nebo přinese uznání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4536505" y="3501008"/>
            <a:ext cx="1296144" cy="107721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Calibri" pitchFamily="34" charset="0"/>
                <a:cs typeface="Calibri" pitchFamily="34" charset="0"/>
              </a:rPr>
              <a:t>Činnost vede k něčemu, co považuji za důležité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5976664" y="3429000"/>
            <a:ext cx="1512168" cy="1077218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Calibri" pitchFamily="34" charset="0"/>
                <a:cs typeface="Calibri" pitchFamily="34" charset="0"/>
              </a:rPr>
              <a:t>Činnost je v souladu s mými hodnotami a cíli</a:t>
            </a:r>
          </a:p>
          <a:p>
            <a:endParaRPr lang="cs-CZ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7848872" y="3284984"/>
            <a:ext cx="936104" cy="132343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cs-CZ" sz="1600" dirty="0">
                <a:latin typeface="Calibri" pitchFamily="34" charset="0"/>
                <a:cs typeface="Calibri" pitchFamily="34" charset="0"/>
              </a:rPr>
              <a:t>Mám radost z činnosti </a:t>
            </a:r>
          </a:p>
          <a:p>
            <a:r>
              <a:rPr lang="cs-CZ" sz="1600" dirty="0">
                <a:latin typeface="Calibri" pitchFamily="34" charset="0"/>
                <a:cs typeface="Calibri" pitchFamily="34" charset="0"/>
              </a:rPr>
              <a:t>samotné</a:t>
            </a:r>
          </a:p>
          <a:p>
            <a:endParaRPr lang="cs-CZ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288032" y="3429000"/>
            <a:ext cx="1152128" cy="5847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1600" dirty="0">
                <a:latin typeface="Calibri" pitchFamily="34" charset="0"/>
                <a:cs typeface="Calibri" pitchFamily="34" charset="0"/>
              </a:rPr>
              <a:t>Nic mě nemotivuje</a:t>
            </a:r>
          </a:p>
        </p:txBody>
      </p:sp>
      <p:cxnSp>
        <p:nvCxnSpPr>
          <p:cNvPr id="22" name="Přímá spojovací čára 21"/>
          <p:cNvCxnSpPr>
            <a:stCxn id="12" idx="0"/>
            <a:endCxn id="12" idx="0"/>
          </p:cNvCxnSpPr>
          <p:nvPr/>
        </p:nvCxnSpPr>
        <p:spPr>
          <a:xfrm>
            <a:off x="3708412" y="34290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ovací šipka 23"/>
          <p:cNvCxnSpPr>
            <a:stCxn id="9" idx="2"/>
            <a:endCxn id="13" idx="0"/>
          </p:cNvCxnSpPr>
          <p:nvPr/>
        </p:nvCxnSpPr>
        <p:spPr>
          <a:xfrm>
            <a:off x="5151946" y="2851195"/>
            <a:ext cx="32631" cy="64981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ovací šipka 25"/>
          <p:cNvCxnSpPr>
            <a:stCxn id="10" idx="2"/>
            <a:endCxn id="14" idx="0"/>
          </p:cNvCxnSpPr>
          <p:nvPr/>
        </p:nvCxnSpPr>
        <p:spPr>
          <a:xfrm>
            <a:off x="6388427" y="2851195"/>
            <a:ext cx="344321" cy="57780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šipka 27"/>
          <p:cNvCxnSpPr>
            <a:stCxn id="5" idx="4"/>
            <a:endCxn id="15" idx="0"/>
          </p:cNvCxnSpPr>
          <p:nvPr/>
        </p:nvCxnSpPr>
        <p:spPr>
          <a:xfrm>
            <a:off x="7982036" y="1823120"/>
            <a:ext cx="334888" cy="146186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ovací šipka 30"/>
          <p:cNvCxnSpPr>
            <a:stCxn id="8" idx="2"/>
            <a:endCxn id="12" idx="0"/>
          </p:cNvCxnSpPr>
          <p:nvPr/>
        </p:nvCxnSpPr>
        <p:spPr>
          <a:xfrm flipH="1">
            <a:off x="3708412" y="2851195"/>
            <a:ext cx="285495" cy="57780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šipka 32"/>
          <p:cNvCxnSpPr>
            <a:stCxn id="4" idx="2"/>
            <a:endCxn id="11" idx="0"/>
          </p:cNvCxnSpPr>
          <p:nvPr/>
        </p:nvCxnSpPr>
        <p:spPr>
          <a:xfrm flipH="1">
            <a:off x="2268253" y="2851195"/>
            <a:ext cx="679508" cy="57780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ovací šipka 34"/>
          <p:cNvCxnSpPr>
            <a:stCxn id="7" idx="4"/>
            <a:endCxn id="16" idx="0"/>
          </p:cNvCxnSpPr>
          <p:nvPr/>
        </p:nvCxnSpPr>
        <p:spPr>
          <a:xfrm flipH="1">
            <a:off x="864096" y="1895128"/>
            <a:ext cx="576064" cy="153387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álný popisek 46"/>
          <p:cNvSpPr/>
          <p:nvPr/>
        </p:nvSpPr>
        <p:spPr>
          <a:xfrm>
            <a:off x="179512" y="5157192"/>
            <a:ext cx="2340768" cy="1512168"/>
          </a:xfrm>
          <a:prstGeom prst="wedgeEllipseCallout">
            <a:avLst>
              <a:gd name="adj1" fmla="val 26882"/>
              <a:gd name="adj2" fmla="val -8248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Píšu, protože by mě jinak rodiče vyhodili z domova; mám to jako podmínku v pracovní smlouvě; dostanu za titul zaplaceno.</a:t>
            </a:r>
          </a:p>
        </p:txBody>
      </p:sp>
      <p:sp>
        <p:nvSpPr>
          <p:cNvPr id="53" name="Oválný popisek 52"/>
          <p:cNvSpPr/>
          <p:nvPr/>
        </p:nvSpPr>
        <p:spPr>
          <a:xfrm>
            <a:off x="2195736" y="5085184"/>
            <a:ext cx="2124744" cy="1368152"/>
          </a:xfrm>
          <a:prstGeom prst="wedgeEllipseCallout">
            <a:avLst>
              <a:gd name="adj1" fmla="val 16269"/>
              <a:gd name="adj2" fmla="val -76215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Píšu, abych udělal/a radost rodičům, abych se neztrapnil/a před kamarády.</a:t>
            </a:r>
          </a:p>
        </p:txBody>
      </p:sp>
      <p:sp>
        <p:nvSpPr>
          <p:cNvPr id="54" name="Oválný popisek 53"/>
          <p:cNvSpPr/>
          <p:nvPr/>
        </p:nvSpPr>
        <p:spPr>
          <a:xfrm>
            <a:off x="108520" y="4293096"/>
            <a:ext cx="1368152" cy="720080"/>
          </a:xfrm>
          <a:prstGeom prst="wedgeEllipseCallout">
            <a:avLst>
              <a:gd name="adj1" fmla="val 11417"/>
              <a:gd name="adj2" fmla="val -85996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Nepíšu.</a:t>
            </a:r>
          </a:p>
          <a:p>
            <a:pPr algn="ctr"/>
            <a:r>
              <a:rPr lang="cs-CZ" sz="1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(Nejsem tady)</a:t>
            </a:r>
          </a:p>
        </p:txBody>
      </p:sp>
      <p:sp>
        <p:nvSpPr>
          <p:cNvPr id="55" name="Oválný popisek 54"/>
          <p:cNvSpPr/>
          <p:nvPr/>
        </p:nvSpPr>
        <p:spPr>
          <a:xfrm>
            <a:off x="4211960" y="4797152"/>
            <a:ext cx="2160240" cy="1728192"/>
          </a:xfrm>
          <a:prstGeom prst="wedgeEllipseCallout">
            <a:avLst>
              <a:gd name="adj1" fmla="val -11391"/>
              <a:gd name="adj2" fmla="val -62164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Píšu, protože chci jít na zajímavého navazujícího magistra; bakalář SOSP je potřeba pro práci mých snů.</a:t>
            </a:r>
          </a:p>
        </p:txBody>
      </p:sp>
      <p:sp>
        <p:nvSpPr>
          <p:cNvPr id="56" name="Oválný popisek 55"/>
          <p:cNvSpPr/>
          <p:nvPr/>
        </p:nvSpPr>
        <p:spPr>
          <a:xfrm>
            <a:off x="6228184" y="4869160"/>
            <a:ext cx="1728192" cy="1584176"/>
          </a:xfrm>
          <a:prstGeom prst="wedgeEllipseCallout">
            <a:avLst>
              <a:gd name="adj1" fmla="val -14888"/>
              <a:gd name="adj2" fmla="val -75673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Píšu, protože mě zajímá mé téma,  chci jevu lépe rozumět.</a:t>
            </a:r>
          </a:p>
        </p:txBody>
      </p:sp>
      <p:sp>
        <p:nvSpPr>
          <p:cNvPr id="57" name="Oválný popisek 56"/>
          <p:cNvSpPr/>
          <p:nvPr/>
        </p:nvSpPr>
        <p:spPr>
          <a:xfrm>
            <a:off x="7740352" y="4941168"/>
            <a:ext cx="1368152" cy="1440160"/>
          </a:xfrm>
          <a:prstGeom prst="wedgeEllipseCallout">
            <a:avLst>
              <a:gd name="adj1" fmla="val -8442"/>
              <a:gd name="adj2" fmla="val -73997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cs-CZ" sz="1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Psaní bakalářky mě baví samo o sobě, píšu si pro radost.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1979712" y="6497960"/>
            <a:ext cx="7321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latin typeface="Calibri" pitchFamily="34" charset="0"/>
                <a:cs typeface="Calibri" pitchFamily="34" charset="0"/>
              </a:rPr>
              <a:t>Inspirováno v </a:t>
            </a:r>
            <a:r>
              <a:rPr lang="cs-CZ" dirty="0" err="1">
                <a:latin typeface="Calibri" pitchFamily="34" charset="0"/>
                <a:cs typeface="Calibri" pitchFamily="34" charset="0"/>
              </a:rPr>
              <a:t>Ryan</a:t>
            </a:r>
            <a:r>
              <a:rPr lang="cs-CZ" dirty="0">
                <a:latin typeface="Calibri" pitchFamily="34" charset="0"/>
                <a:cs typeface="Calibri" pitchFamily="34" charset="0"/>
              </a:rPr>
              <a:t> a Deci: Handbook  </a:t>
            </a:r>
            <a:r>
              <a:rPr lang="cs-CZ" dirty="0" err="1">
                <a:latin typeface="Calibri" pitchFamily="34" charset="0"/>
                <a:cs typeface="Calibri" pitchFamily="34" charset="0"/>
              </a:rPr>
              <a:t>of</a:t>
            </a:r>
            <a:r>
              <a:rPr lang="cs-CZ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>
                <a:latin typeface="Calibri" pitchFamily="34" charset="0"/>
                <a:cs typeface="Calibri" pitchFamily="34" charset="0"/>
              </a:rPr>
              <a:t>Self</a:t>
            </a:r>
            <a:r>
              <a:rPr lang="cs-CZ" dirty="0">
                <a:latin typeface="Calibri" pitchFamily="34" charset="0"/>
                <a:cs typeface="Calibri" pitchFamily="34" charset="0"/>
              </a:rPr>
              <a:t>-</a:t>
            </a:r>
            <a:r>
              <a:rPr lang="cs-CZ" dirty="0" err="1">
                <a:latin typeface="Calibri" pitchFamily="34" charset="0"/>
                <a:cs typeface="Calibri" pitchFamily="34" charset="0"/>
              </a:rPr>
              <a:t>Determination</a:t>
            </a:r>
            <a:r>
              <a:rPr lang="cs-CZ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err="1">
                <a:latin typeface="Calibri" pitchFamily="34" charset="0"/>
                <a:cs typeface="Calibri" pitchFamily="34" charset="0"/>
              </a:rPr>
              <a:t>Research</a:t>
            </a:r>
            <a:r>
              <a:rPr lang="cs-CZ" dirty="0">
                <a:latin typeface="Calibri" pitchFamily="34" charset="0"/>
                <a:cs typeface="Calibri" pitchFamily="34" charset="0"/>
              </a:rPr>
              <a:t>, 2004  </a:t>
            </a:r>
          </a:p>
        </p:txBody>
      </p:sp>
    </p:spTree>
    <p:extLst>
      <p:ext uri="{BB962C8B-B14F-4D97-AF65-F5344CB8AC3E}">
        <p14:creationId xmlns:p14="http://schemas.microsoft.com/office/powerpoint/2010/main" val="370735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Diskuse ve skupinách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Co potřebujete, abyste napsali bakalářku podle svých představ?</a:t>
            </a:r>
          </a:p>
          <a:p>
            <a:r>
              <a:rPr lang="cs-CZ" dirty="0">
                <a:solidFill>
                  <a:schemeClr val="tx2"/>
                </a:solidFill>
              </a:rPr>
              <a:t>Co z toho vám můžeme poskytnout my?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Cíle kurzu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412875"/>
            <a:ext cx="8686800" cy="4713288"/>
          </a:xfrm>
        </p:spPr>
        <p:txBody>
          <a:bodyPr>
            <a:normAutofit fontScale="92500" lnSpcReduction="10000"/>
          </a:bodyPr>
          <a:lstStyle/>
          <a:p>
            <a:pPr marL="457200" indent="-457200" eaLnBrk="1" hangingPunct="1">
              <a:buFontTx/>
              <a:buAutoNum type="arabicPeriod"/>
            </a:pPr>
            <a:r>
              <a:rPr lang="cs-CZ" dirty="0"/>
              <a:t>Pomoci vám s psaním, aby</a:t>
            </a:r>
          </a:p>
          <a:p>
            <a:pPr marL="838200" lvl="1" indent="-381000" eaLnBrk="1" hangingPunct="1"/>
            <a:r>
              <a:rPr lang="cs-CZ" sz="2400" dirty="0"/>
              <a:t>Vaše práce byla lepší (průběžná práce, předcházení problémům, vyzkoušení technik);</a:t>
            </a:r>
          </a:p>
          <a:p>
            <a:pPr marL="838200" lvl="1" indent="-381000" eaLnBrk="1" hangingPunct="1"/>
            <a:r>
              <a:rPr lang="cs-CZ" sz="2400" dirty="0"/>
              <a:t>více jste se při tom naučili (zpětná vazba, ukázky, vyzkoušení technik);</a:t>
            </a:r>
          </a:p>
          <a:p>
            <a:pPr marL="838200" lvl="1" indent="-381000" eaLnBrk="1" hangingPunct="1"/>
            <a:r>
              <a:rPr lang="cs-CZ" sz="2400" dirty="0"/>
              <a:t>více Vás to těšilo (sdílení, motivace).</a:t>
            </a:r>
          </a:p>
          <a:p>
            <a:pPr marL="457200" indent="-457200" eaLnBrk="1" hangingPunct="1">
              <a:buFontTx/>
              <a:buAutoNum type="arabicPeriod"/>
            </a:pPr>
            <a:r>
              <a:rPr lang="cs-CZ" dirty="0"/>
              <a:t>Naučit a procvičit řemeslo</a:t>
            </a:r>
          </a:p>
          <a:p>
            <a:pPr marL="838200" lvl="1" indent="-381000" eaLnBrk="1" hangingPunct="1"/>
            <a:r>
              <a:rPr lang="cs-CZ" sz="2400" dirty="0"/>
              <a:t>provádění společenskovědního výzkumu (uchopení, formulace cílů, výběr a aplikace metod, zakotvení v teorii);</a:t>
            </a:r>
          </a:p>
          <a:p>
            <a:pPr marL="838200" lvl="1" indent="-381000" eaLnBrk="1" hangingPunct="1"/>
            <a:r>
              <a:rPr lang="cs-CZ" sz="2400" dirty="0"/>
              <a:t>psaní odborného textu (strukturace, argumentace, práce se zdroji);</a:t>
            </a:r>
          </a:p>
          <a:p>
            <a:pPr marL="838200" lvl="1" indent="-381000" eaLnBrk="1" hangingPunct="1"/>
            <a:r>
              <a:rPr lang="cs-CZ" sz="2400" dirty="0"/>
              <a:t>kultura komunikace (prezentace, zpětná vazba, diskuse, úprava textu).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6398</TotalTime>
  <Words>1607</Words>
  <Application>Microsoft Office PowerPoint</Application>
  <PresentationFormat>Předvádění na obrazovce (4:3)</PresentationFormat>
  <Paragraphs>221</Paragraphs>
  <Slides>24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Motiv sady Office</vt:lpstr>
      <vt:lpstr>Bakalářský seminář  pro práce z veřejné a sociální politiky </vt:lpstr>
      <vt:lpstr>Plán dnešního setkání </vt:lpstr>
      <vt:lpstr>Kde jsme</vt:lpstr>
      <vt:lpstr>Povídání ve dvojicích</vt:lpstr>
      <vt:lpstr>Kdo jsme my</vt:lpstr>
      <vt:lpstr>Diskuse ve skupinách</vt:lpstr>
      <vt:lpstr>Prezentace aplikace PowerPoint</vt:lpstr>
      <vt:lpstr>Diskuse ve skupinách</vt:lpstr>
      <vt:lpstr>Cíle kurzu</vt:lpstr>
      <vt:lpstr>Práce v kurzu, filosofie kurzu</vt:lpstr>
      <vt:lpstr>Studijní povinnosti</vt:lpstr>
      <vt:lpstr>Studijní možnosti</vt:lpstr>
      <vt:lpstr>Jak vidíme studenty/ky</vt:lpstr>
      <vt:lpstr>Jak vidíme studenty/ky</vt:lpstr>
      <vt:lpstr>Plán seminářů I</vt:lpstr>
      <vt:lpstr>Plán seminářů II</vt:lpstr>
      <vt:lpstr>K čemu je (vám) bakalářka?</vt:lpstr>
      <vt:lpstr>Co se čeká od bakalářky?</vt:lpstr>
      <vt:lpstr>Základní očekávání</vt:lpstr>
      <vt:lpstr>Nadstavba</vt:lpstr>
      <vt:lpstr>Formální nároky na BP</vt:lpstr>
      <vt:lpstr>Prezentace aplikace PowerPoint</vt:lpstr>
      <vt:lpstr>Domácí úkol</vt:lpstr>
      <vt:lpstr>Kde se dozvědět víc</vt:lpstr>
    </vt:vector>
  </TitlesOfParts>
  <Company>mpsv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Bakalářský seminář - představení kurzu</dc:title>
  <dc:creator>Magdalena Mouralová</dc:creator>
  <cp:lastModifiedBy>Magdalena Mouralová</cp:lastModifiedBy>
  <cp:revision>64</cp:revision>
  <dcterms:created xsi:type="dcterms:W3CDTF">2009-09-11T11:29:24Z</dcterms:created>
  <dcterms:modified xsi:type="dcterms:W3CDTF">2019-10-01T04:09:03Z</dcterms:modified>
</cp:coreProperties>
</file>