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23E0A-3AC6-42CE-9A18-EF49732D152F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5C7E0-2F83-47CA-91FF-FCC1026A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72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9BBE3-B46F-46E7-9DBC-8FFE3E1A06DE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6A50D-C99E-48AE-98FB-F5823E7C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94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F90D8-F276-4388-922A-09F80BB24C0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348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F90D8-F276-4388-922A-09F80BB24C0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927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F90D8-F276-4388-922A-09F80BB24C0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075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F90D8-F276-4388-922A-09F80BB24C0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922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232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774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70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830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456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902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69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21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81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069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85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785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Teorie narativní identity I.</a:t>
            </a:r>
            <a:br>
              <a:rPr lang="cs-CZ" dirty="0" smtClean="0"/>
            </a:br>
            <a:r>
              <a:rPr lang="cs-CZ" dirty="0" err="1" smtClean="0"/>
              <a:t>Alasdair</a:t>
            </a:r>
            <a:r>
              <a:rPr lang="cs-CZ" dirty="0" smtClean="0"/>
              <a:t> </a:t>
            </a:r>
            <a:r>
              <a:rPr lang="cs-CZ" dirty="0" err="1" smtClean="0"/>
              <a:t>MacIntyre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Jakub Čapek</a:t>
            </a:r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>20. 11. 2017</a:t>
            </a:r>
            <a:endParaRPr lang="en-US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731" y="4455620"/>
            <a:ext cx="7427383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3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Courier New" panose="02070309020205020404" pitchFamily="49" charset="0"/>
              <a:buChar char="o"/>
            </a:pPr>
            <a:r>
              <a:rPr lang="cs-CZ" sz="2400" dirty="0"/>
              <a:t>jednota osoby je jednotou postavy příběhu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 </a:t>
            </a:r>
            <a:r>
              <a:rPr lang="cs-CZ" sz="2400" dirty="0" smtClean="0"/>
              <a:t>„</a:t>
            </a:r>
            <a:r>
              <a:rPr lang="cs-CZ" sz="2400" dirty="0"/>
              <a:t>Nepředvídatelnost a teleologie jsou proto částmi našeho života.... A tak příběhy, které žijeme, mají jak nepředvídatelnou, tak částečně teleologickou povahu.“ (ZC 251</a:t>
            </a:r>
            <a:r>
              <a:rPr lang="cs-CZ" sz="2400" dirty="0" smtClean="0"/>
              <a:t>).</a:t>
            </a:r>
          </a:p>
          <a:p>
            <a:pPr marL="109728" indent="0">
              <a:buNone/>
            </a:pP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 </a:t>
            </a:r>
            <a:r>
              <a:rPr lang="cs-CZ" sz="2400" dirty="0" smtClean="0"/>
              <a:t>jaký </a:t>
            </a:r>
            <a:r>
              <a:rPr lang="cs-CZ" sz="2400" dirty="0"/>
              <a:t>je status této teze?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/>
              <a:t>deskriptivní: (narativní) jednota života jako konstatovaný fakt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/>
              <a:t>preskriptivní: (narativní) jednota života jako jeho </a:t>
            </a:r>
            <a:r>
              <a:rPr lang="cs-CZ" sz="2400" i="1" dirty="0" err="1"/>
              <a:t>telos</a:t>
            </a:r>
            <a:r>
              <a:rPr lang="cs-CZ" sz="2400" dirty="0"/>
              <a:t> (sledované dobro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94300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MacIntyre</a:t>
            </a:r>
            <a:r>
              <a:rPr lang="cs-CZ" dirty="0" smtClean="0"/>
              <a:t> a pojem osobní identity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sz="2400" dirty="0" smtClean="0"/>
              <a:t>- rozbor textu ze </a:t>
            </a:r>
            <a:r>
              <a:rPr lang="cs-CZ" sz="2400" i="1" dirty="0" smtClean="0"/>
              <a:t>Ztráty ctnosti, </a:t>
            </a:r>
            <a:r>
              <a:rPr lang="cs-CZ" sz="2400" dirty="0" smtClean="0"/>
              <a:t>str. 252-254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4336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Alasdair</a:t>
            </a:r>
            <a:r>
              <a:rPr lang="cs-CZ" dirty="0" smtClean="0"/>
              <a:t> </a:t>
            </a:r>
            <a:r>
              <a:rPr lang="cs-CZ" dirty="0" err="1" smtClean="0"/>
              <a:t>MacIntyre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i="1" dirty="0" err="1" smtClean="0"/>
              <a:t>After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Virtue</a:t>
            </a:r>
            <a:r>
              <a:rPr lang="cs-CZ" sz="2400" dirty="0" smtClean="0"/>
              <a:t>, 1. vyd. 1981; česky </a:t>
            </a:r>
            <a:r>
              <a:rPr lang="cs-CZ" sz="2400" i="1" dirty="0" smtClean="0"/>
              <a:t>Ztráta ctnosti</a:t>
            </a:r>
            <a:r>
              <a:rPr lang="cs-CZ" sz="2400" dirty="0" smtClean="0"/>
              <a:t>, Praha 2004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u="sng" dirty="0" smtClean="0"/>
              <a:t>Rysy </a:t>
            </a:r>
            <a:r>
              <a:rPr lang="cs-CZ" sz="2400" u="sng" dirty="0"/>
              <a:t>moderních etických </a:t>
            </a:r>
            <a:r>
              <a:rPr lang="cs-CZ" sz="2400" u="sng" dirty="0" smtClean="0"/>
              <a:t>teorií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1</a:t>
            </a:r>
            <a:r>
              <a:rPr lang="cs-CZ" sz="2400" dirty="0"/>
              <a:t>. </a:t>
            </a:r>
            <a:r>
              <a:rPr lang="cs-CZ" sz="2400" dirty="0" smtClean="0"/>
              <a:t>individualismus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2</a:t>
            </a:r>
            <a:r>
              <a:rPr lang="cs-CZ" sz="2400" dirty="0"/>
              <a:t>. </a:t>
            </a:r>
            <a:r>
              <a:rPr lang="cs-CZ" sz="2400" dirty="0" err="1"/>
              <a:t>emotivismus</a:t>
            </a:r>
            <a:endParaRPr lang="en-US" sz="2400" dirty="0"/>
          </a:p>
          <a:p>
            <a:pPr marL="365760" lvl="1" indent="0">
              <a:buNone/>
            </a:pPr>
            <a:r>
              <a:rPr lang="cs-CZ" sz="2400" dirty="0"/>
              <a:t>„</a:t>
            </a:r>
            <a:r>
              <a:rPr lang="cs-CZ" sz="2400" dirty="0" err="1"/>
              <a:t>Emotivismus</a:t>
            </a:r>
            <a:r>
              <a:rPr lang="cs-CZ" sz="2400" dirty="0"/>
              <a:t> učí, že všechny hodnotící soudy, a obzvláště všechny morální soudy, nejsou – co do své morální nebo hodnotící povahy – </a:t>
            </a:r>
            <a:r>
              <a:rPr lang="cs-CZ" sz="2400" i="1" dirty="0"/>
              <a:t>nic víc než </a:t>
            </a:r>
            <a:r>
              <a:rPr lang="cs-CZ" sz="2400" dirty="0"/>
              <a:t>výraz preference, výraz postoje nebo pocitu.“ (22</a:t>
            </a:r>
            <a:r>
              <a:rPr lang="cs-CZ" sz="2400" dirty="0" smtClean="0"/>
              <a:t>)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65492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Příklad „</a:t>
            </a:r>
            <a:r>
              <a:rPr lang="cs-CZ" sz="2400" dirty="0" err="1" smtClean="0"/>
              <a:t>emotivismu</a:t>
            </a:r>
            <a:r>
              <a:rPr lang="cs-CZ" sz="2400" dirty="0" smtClean="0"/>
              <a:t>“ – </a:t>
            </a:r>
            <a:r>
              <a:rPr lang="cs-CZ" sz="2400" dirty="0" err="1" smtClean="0"/>
              <a:t>Sartrova</a:t>
            </a:r>
            <a:r>
              <a:rPr lang="cs-CZ" sz="2400" dirty="0" smtClean="0"/>
              <a:t> přednáška o existencialismu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hodnotu </a:t>
            </a:r>
            <a:r>
              <a:rPr lang="cs-CZ" sz="2400" dirty="0"/>
              <a:t>jednotlivých prvků situace definujeme až činem (rozhodnutím)</a:t>
            </a:r>
            <a:endParaRPr lang="en-US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„</a:t>
            </a:r>
            <a:r>
              <a:rPr lang="cs-CZ" sz="2400" dirty="0"/>
              <a:t>cit se utváří prostřednictvím našich činů; nemohu se na něj obracet, aby mi v mé věci poradil</a:t>
            </a:r>
            <a:r>
              <a:rPr lang="cs-CZ" sz="2400" dirty="0" smtClean="0"/>
              <a:t>“ (viz přednáška ze 13.11.)</a:t>
            </a:r>
          </a:p>
          <a:p>
            <a:pPr marL="137160" indent="0">
              <a:buNone/>
            </a:pPr>
            <a:endParaRPr lang="cs-CZ" sz="2400" dirty="0"/>
          </a:p>
          <a:p>
            <a:pPr marL="137160" indent="0">
              <a:buNone/>
            </a:pPr>
            <a:r>
              <a:rPr lang="cs-CZ" sz="2400" u="sng" dirty="0" smtClean="0"/>
              <a:t>Obecné důsledky moderních morálních teorií</a:t>
            </a:r>
            <a:endParaRPr lang="en-US" sz="2400" u="sng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400" dirty="0"/>
              <a:t>oddělování faktických a morálních soudů (G. E. </a:t>
            </a:r>
            <a:r>
              <a:rPr lang="cs-CZ" sz="2400" dirty="0" err="1"/>
              <a:t>Moore</a:t>
            </a:r>
            <a:r>
              <a:rPr lang="cs-CZ" sz="2400" dirty="0"/>
              <a:t>, </a:t>
            </a:r>
            <a:r>
              <a:rPr lang="cs-CZ" sz="2400" i="1" dirty="0" err="1"/>
              <a:t>Principia</a:t>
            </a:r>
            <a:r>
              <a:rPr lang="cs-CZ" sz="2400" i="1" dirty="0"/>
              <a:t> </a:t>
            </a:r>
            <a:r>
              <a:rPr lang="cs-CZ" sz="2400" i="1" dirty="0" err="1" smtClean="0"/>
              <a:t>Ethica</a:t>
            </a:r>
            <a:r>
              <a:rPr lang="cs-CZ" sz="2400" dirty="0" smtClean="0"/>
              <a:t>), „</a:t>
            </a:r>
            <a:r>
              <a:rPr lang="cs-CZ" sz="2400" dirty="0" err="1" smtClean="0"/>
              <a:t>naturalistic</a:t>
            </a:r>
            <a:r>
              <a:rPr lang="cs-CZ" sz="2400" dirty="0" smtClean="0"/>
              <a:t> </a:t>
            </a:r>
            <a:r>
              <a:rPr lang="cs-CZ" sz="2400" dirty="0" err="1" smtClean="0"/>
              <a:t>fallacy</a:t>
            </a:r>
            <a:r>
              <a:rPr lang="cs-CZ" sz="2400" dirty="0" smtClean="0"/>
              <a:t>“</a:t>
            </a:r>
            <a:endParaRPr lang="cs-CZ" sz="24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400" dirty="0" smtClean="0"/>
              <a:t>funkční </a:t>
            </a:r>
            <a:r>
              <a:rPr lang="cs-CZ" sz="2400" dirty="0"/>
              <a:t>pojmy zapomenuty (degenerace slovníku morálních teorií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7125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u="sng" dirty="0" err="1"/>
              <a:t>MacIntyrova</a:t>
            </a:r>
            <a:r>
              <a:rPr lang="cs-CZ" sz="2400" u="sng" dirty="0"/>
              <a:t> </a:t>
            </a:r>
            <a:r>
              <a:rPr lang="cs-CZ" sz="2400" u="sng" dirty="0" smtClean="0"/>
              <a:t>pozice: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1</a:t>
            </a:r>
            <a:r>
              <a:rPr lang="cs-CZ" sz="2400" dirty="0"/>
              <a:t>. společenství, k nimž jedinec náleží, utvářejí jeho morální závazky a jeho identitu. </a:t>
            </a:r>
            <a:r>
              <a:rPr lang="cs-CZ" sz="2400" dirty="0" smtClean="0"/>
              <a:t>Komunitarismus</a:t>
            </a:r>
            <a:endParaRPr lang="cs-CZ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2</a:t>
            </a:r>
            <a:r>
              <a:rPr lang="cs-CZ" sz="2400" dirty="0"/>
              <a:t>. existují funkční </a:t>
            </a:r>
            <a:r>
              <a:rPr lang="cs-CZ" sz="2400" dirty="0" smtClean="0"/>
              <a:t>pojmy</a:t>
            </a:r>
            <a:endParaRPr lang="cs-CZ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3</a:t>
            </a:r>
            <a:r>
              <a:rPr lang="cs-CZ" sz="2400" dirty="0"/>
              <a:t>. klíčovým „funkčním pojmem“ je pojem člověka či </a:t>
            </a:r>
            <a:r>
              <a:rPr lang="cs-CZ" sz="2400" dirty="0" smtClean="0"/>
              <a:t>života</a:t>
            </a:r>
            <a:r>
              <a:rPr lang="cs-CZ" sz="2400" dirty="0"/>
              <a:t>. Teleologické založení </a:t>
            </a:r>
            <a:r>
              <a:rPr lang="cs-CZ" sz="2400" dirty="0" smtClean="0"/>
              <a:t>morálky</a:t>
            </a:r>
          </a:p>
          <a:p>
            <a:pPr marL="393192" lvl="1" indent="0">
              <a:buNone/>
            </a:pPr>
            <a:endParaRPr lang="cs-CZ" sz="2400" dirty="0"/>
          </a:p>
          <a:p>
            <a:pPr marL="393192" lvl="1" indent="0">
              <a:buNone/>
            </a:pPr>
            <a:r>
              <a:rPr lang="cs-CZ" sz="2400" dirty="0"/>
              <a:t>„morální argumentace v pojetí klasické aristotelské tradice – ať už v řecké či ve středověké verzi – zahrnuje alespoň jeden funkční pojem, totiž pojem </a:t>
            </a:r>
            <a:r>
              <a:rPr lang="cs-CZ" sz="2400" i="1" dirty="0"/>
              <a:t>člověka</a:t>
            </a:r>
            <a:r>
              <a:rPr lang="cs-CZ" sz="2400" dirty="0"/>
              <a:t>, který má esenciální podstatu a esenciální cíl či funkci.“ (76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61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u="sng" dirty="0" smtClean="0"/>
              <a:t>Problémy</a:t>
            </a:r>
            <a:endParaRPr lang="cs-CZ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různé soubory ctností (Homér, </a:t>
            </a:r>
            <a:r>
              <a:rPr lang="cs-CZ" sz="2400" dirty="0" err="1" smtClean="0"/>
              <a:t>Aristotelés</a:t>
            </a:r>
            <a:r>
              <a:rPr lang="cs-CZ" sz="2400" dirty="0" smtClean="0"/>
              <a:t>, NZ, Benjamin Franklin…)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různé společensko-historické kontexty (ideál krále-válečníka, antická polis, křesťanská etika, utilitaristické usilování o štěstí…)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u="sng" dirty="0" smtClean="0"/>
              <a:t>Návrh: </a:t>
            </a:r>
            <a:r>
              <a:rPr lang="cs-CZ" sz="2400" dirty="0"/>
              <a:t>„pojmout lidský život jako celek, jako jednotu, jejíž charakter by vytvářel odpovídající </a:t>
            </a:r>
            <a:r>
              <a:rPr lang="cs-CZ" sz="2400" i="1" dirty="0" err="1"/>
              <a:t>telos</a:t>
            </a:r>
            <a:r>
              <a:rPr lang="cs-CZ" sz="2400" dirty="0"/>
              <a:t> pro ctnosti“ (238</a:t>
            </a:r>
            <a:r>
              <a:rPr lang="cs-CZ" sz="2400" dirty="0" smtClean="0"/>
              <a:t>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3952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teze narativního pojetí identity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sz="2400" dirty="0"/>
              <a:t>„Jednota ctnosti v lidském životě je srozumitelná pouze jako charakteristický rys jednotného života, života, který lze chápat a hodnotit jako celek. … ve snaze o definování osobitého předmoderního pojmu ctností [je nyní] nutné, abychom si řekli něco o pojmu </a:t>
            </a:r>
            <a:r>
              <a:rPr lang="cs-CZ" sz="2400" dirty="0" smtClean="0"/>
              <a:t>Já [</a:t>
            </a:r>
            <a:r>
              <a:rPr lang="cs-CZ" sz="2400" dirty="0" err="1" smtClean="0"/>
              <a:t>selfhood</a:t>
            </a:r>
            <a:r>
              <a:rPr lang="cs-CZ" sz="2400" dirty="0" smtClean="0"/>
              <a:t>], </a:t>
            </a:r>
            <a:r>
              <a:rPr lang="cs-CZ" sz="2400" dirty="0"/>
              <a:t>který ho doprovází, o pojmu </a:t>
            </a:r>
            <a:r>
              <a:rPr lang="cs-CZ" sz="2400" dirty="0" smtClean="0"/>
              <a:t>Já [</a:t>
            </a:r>
            <a:r>
              <a:rPr lang="cs-CZ" sz="2400" dirty="0" err="1" smtClean="0"/>
              <a:t>self</a:t>
            </a:r>
            <a:r>
              <a:rPr lang="cs-CZ" sz="2400" dirty="0" smtClean="0"/>
              <a:t>], </a:t>
            </a:r>
            <a:r>
              <a:rPr lang="cs-CZ" sz="2400" dirty="0"/>
              <a:t>jehož jednota spočívá v jednotě výkladu, který spojuje narození se životem a smrtí, stejně jako začátek se středem a koncem“ (239n</a:t>
            </a:r>
            <a:r>
              <a:rPr lang="cs-CZ" sz="2400" dirty="0" smtClean="0"/>
              <a:t>.)</a:t>
            </a:r>
          </a:p>
          <a:p>
            <a:pPr marL="109728" indent="0">
              <a:buNone/>
            </a:pPr>
            <a:r>
              <a:rPr lang="cs-CZ" sz="2400" dirty="0" err="1" smtClean="0"/>
              <a:t>orig</a:t>
            </a:r>
            <a:r>
              <a:rPr lang="cs-CZ" sz="2400" dirty="0"/>
              <a:t>.: „a </a:t>
            </a:r>
            <a:r>
              <a:rPr lang="cs-CZ" sz="2400" dirty="0" err="1"/>
              <a:t>concept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self</a:t>
            </a:r>
            <a:r>
              <a:rPr lang="cs-CZ" sz="2400" dirty="0"/>
              <a:t> </a:t>
            </a:r>
            <a:r>
              <a:rPr lang="cs-CZ" sz="2400" dirty="0" err="1"/>
              <a:t>whose</a:t>
            </a:r>
            <a:r>
              <a:rPr lang="cs-CZ" sz="2400" dirty="0"/>
              <a:t> unity </a:t>
            </a:r>
            <a:r>
              <a:rPr lang="cs-CZ" sz="2400" dirty="0" err="1"/>
              <a:t>resides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unity </a:t>
            </a:r>
            <a:r>
              <a:rPr lang="cs-CZ" sz="2400" dirty="0" err="1"/>
              <a:t>of</a:t>
            </a:r>
            <a:r>
              <a:rPr lang="cs-CZ" sz="2400" dirty="0"/>
              <a:t> a </a:t>
            </a:r>
            <a:r>
              <a:rPr lang="cs-CZ" sz="2400" dirty="0" err="1"/>
              <a:t>narrative</a:t>
            </a:r>
            <a:r>
              <a:rPr lang="cs-CZ" sz="2400" dirty="0"/>
              <a:t> </a:t>
            </a:r>
            <a:r>
              <a:rPr lang="cs-CZ" sz="2400" dirty="0" err="1"/>
              <a:t>which</a:t>
            </a:r>
            <a:r>
              <a:rPr lang="cs-CZ" sz="2400" dirty="0"/>
              <a:t> </a:t>
            </a:r>
            <a:r>
              <a:rPr lang="cs-CZ" sz="2400" dirty="0" err="1"/>
              <a:t>links</a:t>
            </a:r>
            <a:r>
              <a:rPr lang="cs-CZ" sz="2400" dirty="0"/>
              <a:t> </a:t>
            </a:r>
            <a:r>
              <a:rPr lang="cs-CZ" sz="2400" dirty="0" err="1"/>
              <a:t>birth</a:t>
            </a:r>
            <a:r>
              <a:rPr lang="cs-CZ" sz="2400" dirty="0"/>
              <a:t> to </a:t>
            </a:r>
            <a:r>
              <a:rPr lang="cs-CZ" sz="2400" dirty="0" err="1"/>
              <a:t>life</a:t>
            </a:r>
            <a:r>
              <a:rPr lang="cs-CZ" sz="2400" dirty="0"/>
              <a:t> to </a:t>
            </a:r>
            <a:r>
              <a:rPr lang="cs-CZ" sz="2400" dirty="0" err="1"/>
              <a:t>death</a:t>
            </a:r>
            <a:r>
              <a:rPr lang="cs-CZ" sz="2400" dirty="0"/>
              <a:t> as </a:t>
            </a:r>
            <a:r>
              <a:rPr lang="cs-CZ" sz="2400" dirty="0" err="1"/>
              <a:t>narrative</a:t>
            </a:r>
            <a:r>
              <a:rPr lang="cs-CZ" sz="2400" dirty="0"/>
              <a:t> </a:t>
            </a:r>
            <a:r>
              <a:rPr lang="cs-CZ" sz="2400" dirty="0" err="1"/>
              <a:t>beginning</a:t>
            </a:r>
            <a:r>
              <a:rPr lang="cs-CZ" sz="2400" dirty="0"/>
              <a:t> to </a:t>
            </a:r>
            <a:r>
              <a:rPr lang="cs-CZ" sz="2400" dirty="0" err="1"/>
              <a:t>middle</a:t>
            </a:r>
            <a:r>
              <a:rPr lang="cs-CZ" sz="2400" dirty="0"/>
              <a:t> to end.“ (</a:t>
            </a:r>
            <a:r>
              <a:rPr lang="cs-CZ" sz="2400" i="1" dirty="0" err="1"/>
              <a:t>After</a:t>
            </a:r>
            <a:r>
              <a:rPr lang="cs-CZ" sz="2400" i="1" dirty="0"/>
              <a:t> </a:t>
            </a:r>
            <a:r>
              <a:rPr lang="cs-CZ" sz="2400" i="1" dirty="0" err="1"/>
              <a:t>Virtue</a:t>
            </a:r>
            <a:r>
              <a:rPr lang="cs-CZ" sz="2400" i="1" dirty="0"/>
              <a:t>, </a:t>
            </a:r>
            <a:r>
              <a:rPr lang="cs-CZ" sz="2400" dirty="0"/>
              <a:t>205)</a:t>
            </a:r>
            <a:endParaRPr lang="en-US" sz="2400" dirty="0"/>
          </a:p>
          <a:p>
            <a:pPr marL="109728" indent="0">
              <a:buNone/>
            </a:pPr>
            <a:r>
              <a:rPr lang="cs-CZ" sz="2400" dirty="0" smtClean="0"/>
              <a:t>je </a:t>
            </a:r>
            <a:r>
              <a:rPr lang="cs-CZ" sz="2400" dirty="0"/>
              <a:t>„přirozené, uvažujeme-li o Já v narativním modu“ (240</a:t>
            </a:r>
            <a:r>
              <a:rPr lang="cs-CZ" sz="2400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07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Exkurs: </a:t>
            </a:r>
            <a:r>
              <a:rPr lang="cs-CZ" dirty="0" err="1" smtClean="0"/>
              <a:t>naratologie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None/>
            </a:pPr>
            <a:r>
              <a:rPr lang="cs-CZ" sz="2800" dirty="0" smtClean="0"/>
              <a:t>příběh </a:t>
            </a:r>
            <a:r>
              <a:rPr lang="cs-CZ" sz="2800" dirty="0"/>
              <a:t>(story, </a:t>
            </a:r>
            <a:r>
              <a:rPr lang="cs-CZ" sz="2800" dirty="0" err="1"/>
              <a:t>history</a:t>
            </a:r>
            <a:r>
              <a:rPr lang="cs-CZ" sz="2800" dirty="0"/>
              <a:t>, fabule, </a:t>
            </a:r>
            <a:r>
              <a:rPr lang="cs-CZ" sz="2800" dirty="0" err="1"/>
              <a:t>histoire</a:t>
            </a:r>
            <a:r>
              <a:rPr lang="cs-CZ" sz="2800" dirty="0"/>
              <a:t>, </a:t>
            </a:r>
            <a:r>
              <a:rPr lang="cs-CZ" sz="2800" dirty="0" err="1"/>
              <a:t>Geschichte</a:t>
            </a:r>
            <a:r>
              <a:rPr lang="cs-CZ" sz="2800" dirty="0"/>
              <a:t>)</a:t>
            </a:r>
          </a:p>
          <a:p>
            <a:pPr lvl="1"/>
            <a:r>
              <a:rPr lang="cs-CZ" sz="2400" dirty="0"/>
              <a:t>událost  jako nejmenší stavební jednotka příběhu, změna stavu</a:t>
            </a:r>
          </a:p>
          <a:p>
            <a:pPr lvl="2"/>
            <a:r>
              <a:rPr lang="cs-CZ" sz="2400" dirty="0"/>
              <a:t>kritéria: závažnost, neočekávanost, </a:t>
            </a:r>
            <a:r>
              <a:rPr lang="cs-CZ" sz="2400" dirty="0" err="1"/>
              <a:t>konsekutivita</a:t>
            </a:r>
            <a:r>
              <a:rPr lang="cs-CZ" sz="2400" dirty="0"/>
              <a:t>, nevratnost</a:t>
            </a:r>
          </a:p>
          <a:p>
            <a:pPr lvl="2"/>
            <a:r>
              <a:rPr lang="cs-CZ" sz="2400" dirty="0"/>
              <a:t>rozlišení jádrové vs. satelitní události (R. </a:t>
            </a:r>
            <a:r>
              <a:rPr lang="cs-CZ" sz="2400" dirty="0" err="1"/>
              <a:t>Barthes</a:t>
            </a:r>
            <a:r>
              <a:rPr lang="cs-CZ" sz="2400" dirty="0"/>
              <a:t>)</a:t>
            </a:r>
          </a:p>
          <a:p>
            <a:pPr lvl="2"/>
            <a:r>
              <a:rPr lang="cs-CZ" sz="2400" dirty="0"/>
              <a:t>kolik událostí tvoří příběh? Komplexita a uzavřenost </a:t>
            </a:r>
            <a:r>
              <a:rPr lang="cs-CZ" sz="2400" dirty="0" smtClean="0"/>
              <a:t>příběhu</a:t>
            </a:r>
          </a:p>
          <a:p>
            <a:pPr lvl="2"/>
            <a:r>
              <a:rPr lang="cs-CZ" sz="2400" dirty="0" err="1" smtClean="0"/>
              <a:t>Aristotelé</a:t>
            </a:r>
            <a:r>
              <a:rPr lang="cs-CZ" sz="2400" dirty="0" smtClean="0"/>
              <a:t>, </a:t>
            </a:r>
            <a:r>
              <a:rPr lang="cs-CZ" sz="2400" i="1" dirty="0" smtClean="0"/>
              <a:t>Poetika</a:t>
            </a:r>
            <a:r>
              <a:rPr lang="cs-CZ" sz="2400" dirty="0" smtClean="0"/>
              <a:t>: tragédie je „napodobení dokončeného a celistvého děje určité velikosti“; „celkem je to, co má počátek, střed a konec“ (1450b24-25).</a:t>
            </a:r>
            <a:endParaRPr lang="cs-CZ" sz="2400" dirty="0"/>
          </a:p>
          <a:p>
            <a:pPr lvl="1"/>
            <a:r>
              <a:rPr lang="cs-CZ" sz="2400" dirty="0"/>
              <a:t>postava</a:t>
            </a:r>
          </a:p>
          <a:p>
            <a:pPr lvl="2"/>
            <a:r>
              <a:rPr lang="cs-CZ" sz="2400" dirty="0"/>
              <a:t>nositel události, zároveň tvořena událostmi</a:t>
            </a:r>
          </a:p>
        </p:txBody>
      </p:sp>
    </p:spTree>
    <p:extLst>
      <p:ext uri="{BB962C8B-B14F-4D97-AF65-F5344CB8AC3E}">
        <p14:creationId xmlns:p14="http://schemas.microsoft.com/office/powerpoint/2010/main" val="139021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None/>
            </a:pPr>
            <a:r>
              <a:rPr lang="cs-CZ" sz="2800" dirty="0"/>
              <a:t>vyprávění (</a:t>
            </a:r>
            <a:r>
              <a:rPr lang="cs-CZ" sz="2800" dirty="0" err="1"/>
              <a:t>narrative</a:t>
            </a:r>
            <a:r>
              <a:rPr lang="cs-CZ" sz="2800" dirty="0"/>
              <a:t>, </a:t>
            </a:r>
            <a:r>
              <a:rPr lang="cs-CZ" sz="2800" dirty="0" err="1"/>
              <a:t>récit</a:t>
            </a:r>
            <a:r>
              <a:rPr lang="cs-CZ" sz="2800" dirty="0"/>
              <a:t>)</a:t>
            </a:r>
          </a:p>
          <a:p>
            <a:pPr lvl="1"/>
            <a:r>
              <a:rPr lang="cs-CZ" sz="2400" dirty="0"/>
              <a:t>způsob podání příběhu</a:t>
            </a:r>
          </a:p>
          <a:p>
            <a:pPr lvl="1"/>
            <a:r>
              <a:rPr lang="cs-CZ" sz="2400" dirty="0"/>
              <a:t>čas vyprávění vs. čas příběhu</a:t>
            </a:r>
          </a:p>
          <a:p>
            <a:pPr lvl="2"/>
            <a:r>
              <a:rPr lang="cs-CZ" sz="2400" dirty="0"/>
              <a:t>přeskupení událostí, zrychlení/zpomalení apod.</a:t>
            </a:r>
          </a:p>
          <a:p>
            <a:pPr lvl="1"/>
            <a:r>
              <a:rPr lang="cs-CZ" sz="2400" dirty="0"/>
              <a:t>vypravěč jako odlišný od autora (není tvůrce, ale součást vyprávění</a:t>
            </a:r>
            <a:r>
              <a:rPr lang="cs-CZ" sz="2400" dirty="0" smtClean="0"/>
              <a:t>)</a:t>
            </a:r>
          </a:p>
          <a:p>
            <a:pPr marL="137160" indent="0">
              <a:buNone/>
            </a:pPr>
            <a:r>
              <a:rPr lang="cs-CZ" sz="2400" u="sng" dirty="0" smtClean="0"/>
              <a:t>Literatura:</a:t>
            </a:r>
          </a:p>
          <a:p>
            <a:pPr marL="137160" indent="0">
              <a:buNone/>
            </a:pPr>
            <a:r>
              <a:rPr lang="cs-CZ" sz="2400" dirty="0" err="1" smtClean="0"/>
              <a:t>Aristotelés</a:t>
            </a:r>
            <a:r>
              <a:rPr lang="cs-CZ" sz="2400" dirty="0" smtClean="0"/>
              <a:t>, </a:t>
            </a:r>
            <a:r>
              <a:rPr lang="cs-CZ" sz="2400" i="1" dirty="0" smtClean="0"/>
              <a:t>Poetika </a:t>
            </a:r>
            <a:r>
              <a:rPr lang="cs-CZ" sz="2400" dirty="0" smtClean="0"/>
              <a:t>(zásadní a dodnes významný výklad)</a:t>
            </a:r>
          </a:p>
          <a:p>
            <a:pPr marL="137160" indent="0">
              <a:buNone/>
            </a:pPr>
            <a:r>
              <a:rPr lang="cs-CZ" sz="2400" dirty="0"/>
              <a:t>T. Kubíček, J. Hrabal, P. Bílek, </a:t>
            </a:r>
            <a:r>
              <a:rPr lang="cs-CZ" sz="2400" dirty="0" err="1"/>
              <a:t>Naratologie</a:t>
            </a:r>
            <a:r>
              <a:rPr lang="cs-CZ" sz="2400" dirty="0"/>
              <a:t>. </a:t>
            </a:r>
            <a:r>
              <a:rPr lang="cs-CZ" sz="2400" i="1" dirty="0"/>
              <a:t>Strukturální analýza </a:t>
            </a:r>
            <a:r>
              <a:rPr lang="cs-CZ" sz="2400" i="1" dirty="0" smtClean="0"/>
              <a:t>vyprávění</a:t>
            </a:r>
            <a:r>
              <a:rPr lang="cs-CZ" sz="2400" dirty="0" smtClean="0"/>
              <a:t>, </a:t>
            </a:r>
            <a:r>
              <a:rPr lang="cs-CZ" sz="2400" dirty="0" err="1"/>
              <a:t>Daphin</a:t>
            </a:r>
            <a:r>
              <a:rPr lang="cs-CZ" sz="2400" dirty="0"/>
              <a:t>, Praha – Podlesí </a:t>
            </a:r>
            <a:r>
              <a:rPr lang="cs-CZ" sz="2400" dirty="0" smtClean="0"/>
              <a:t>2013 (dobrý přehled).</a:t>
            </a:r>
          </a:p>
        </p:txBody>
      </p:sp>
    </p:spTree>
    <p:extLst>
      <p:ext uri="{BB962C8B-B14F-4D97-AF65-F5344CB8AC3E}">
        <p14:creationId xmlns:p14="http://schemas.microsoft.com/office/powerpoint/2010/main" val="1575951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MacIntyre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400" dirty="0"/>
              <a:t>rozdíl fiktivní – skutečné příběhy: pouze u skutečných příběhů jsou aktéři (postavy) zároveň do určité míry jejich autory</a:t>
            </a:r>
          </a:p>
          <a:p>
            <a:pPr lvl="1"/>
            <a:r>
              <a:rPr lang="cs-CZ" sz="2400" dirty="0"/>
              <a:t>„Příběhy, s výjimkou románů, jsou žity dříve, než jsou vyprávěny.“ (ZC 247)</a:t>
            </a:r>
          </a:p>
          <a:p>
            <a:pPr lvl="1"/>
            <a:r>
              <a:rPr lang="cs-CZ" sz="2400" dirty="0"/>
              <a:t>jádro argumentu: „ztotožňujeme srozumitelnost jednání s jeho místem v narativní posloupnosti“ (ZC 250)</a:t>
            </a:r>
          </a:p>
        </p:txBody>
      </p:sp>
    </p:spTree>
    <p:extLst>
      <p:ext uri="{BB962C8B-B14F-4D97-AF65-F5344CB8AC3E}">
        <p14:creationId xmlns:p14="http://schemas.microsoft.com/office/powerpoint/2010/main" val="52924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599</TotalTime>
  <Words>441</Words>
  <Application>Microsoft Office PowerPoint</Application>
  <PresentationFormat>Širokoúhlá obrazovka</PresentationFormat>
  <Paragraphs>66</Paragraphs>
  <Slides>11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Courier New</vt:lpstr>
      <vt:lpstr>Retrospektiva</vt:lpstr>
      <vt:lpstr>Teorie narativní identity I. Alasdair MacIntyre</vt:lpstr>
      <vt:lpstr>Alasdair MacIntyre</vt:lpstr>
      <vt:lpstr>Prezentace aplikace PowerPoint</vt:lpstr>
      <vt:lpstr>Prezentace aplikace PowerPoint</vt:lpstr>
      <vt:lpstr>Prezentace aplikace PowerPoint</vt:lpstr>
      <vt:lpstr>Klíčová teze narativního pojetí identity</vt:lpstr>
      <vt:lpstr>Exkurs: naratologie</vt:lpstr>
      <vt:lpstr>Prezentace aplikace PowerPoint</vt:lpstr>
      <vt:lpstr>MacIntyre</vt:lpstr>
      <vt:lpstr>Prezentace aplikace PowerPoint</vt:lpstr>
      <vt:lpstr>MacIntyre a pojem osobní identity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Filosofický problém osobní identity Kurz spol. základu 2016/2017</dc:title>
  <dc:creator>pc</dc:creator>
  <cp:lastModifiedBy>Jakub Čapek</cp:lastModifiedBy>
  <cp:revision>48</cp:revision>
  <cp:lastPrinted>2016-11-20T12:13:27Z</cp:lastPrinted>
  <dcterms:created xsi:type="dcterms:W3CDTF">2016-10-03T08:26:47Z</dcterms:created>
  <dcterms:modified xsi:type="dcterms:W3CDTF">2018-02-08T10:23:50Z</dcterms:modified>
</cp:coreProperties>
</file>