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0"/>
  </p:notesMasterIdLst>
  <p:sldIdLst>
    <p:sldId id="310" r:id="rId6"/>
    <p:sldId id="317" r:id="rId7"/>
    <p:sldId id="319" r:id="rId8"/>
    <p:sldId id="316" r:id="rId9"/>
    <p:sldId id="315" r:id="rId10"/>
    <p:sldId id="257" r:id="rId11"/>
    <p:sldId id="256" r:id="rId12"/>
    <p:sldId id="265" r:id="rId13"/>
    <p:sldId id="287" r:id="rId14"/>
    <p:sldId id="279" r:id="rId15"/>
    <p:sldId id="276" r:id="rId16"/>
    <p:sldId id="283" r:id="rId17"/>
    <p:sldId id="282" r:id="rId18"/>
    <p:sldId id="273" r:id="rId19"/>
    <p:sldId id="285" r:id="rId20"/>
    <p:sldId id="260" r:id="rId21"/>
    <p:sldId id="258" r:id="rId22"/>
    <p:sldId id="259" r:id="rId23"/>
    <p:sldId id="262" r:id="rId24"/>
    <p:sldId id="290" r:id="rId25"/>
    <p:sldId id="261" r:id="rId26"/>
    <p:sldId id="288" r:id="rId27"/>
    <p:sldId id="320" r:id="rId28"/>
    <p:sldId id="321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89EAF-F409-4D5D-9321-7761FCDD741F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A8DEA-954B-4704-9091-78A2E59D9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9159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A8DEA-954B-4704-9091-78A2E59D9EB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7450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ECF9A353-0475-4F3E-BD56-448B117FF6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FFA086-8140-4295-9979-A4F932AA30ED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DC576813-8C3D-4B20-B581-ED55163AD2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7E973E98-C837-4C35-AA00-31CA63E4B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00C38E-AD70-D650-5D97-7A76F8783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E0D63EA-5BF6-0BA2-0564-EAB04211E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D7924E-47D4-98EE-A416-ADC0FC817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805ED-D752-4C80-B375-5341F9D20B2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EAC3C2-B9A5-981E-45A0-BAC5ADF64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A8E4A3-D7F3-85B9-CD19-CE2F0542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2737-690C-4AD7-9964-0A072B9D9E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96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62FFCA-081F-1E20-F77F-7DB7AF54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8E5BF0B-1A77-572C-BF8D-0342B5DE2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DFAC28-464A-61F3-6615-664CE968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805ED-D752-4C80-B375-5341F9D20B2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C4E0ED-C853-C05F-48D7-E161FEC25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4ADB5B-59C6-660D-7314-EB6FC8E36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2737-690C-4AD7-9964-0A072B9D9E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257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FFB6441-ECAA-0A7A-56BF-A4C0CD7C9C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C2DB547-2281-47D9-6C6D-9C7E3F4E3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3D2905-8CD9-024B-F09D-324620BE7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805ED-D752-4C80-B375-5341F9D20B2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707604-9FF4-3FCA-AA8A-2C58CDB4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1E82C2-3A85-ABA9-82AC-C776488CA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2737-690C-4AD7-9964-0A072B9D9E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687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FFED86-235E-419E-B412-B9AD40597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7FDDBD-52BB-47EB-A3E9-B89198586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744AA9-D7DF-467F-9326-C35E8A0CD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E15F3C-3318-41BF-ACE2-816E79A1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CD610C-5343-414D-98B3-275DCCB2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2571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C8D7F0-F3DB-4D49-B3A5-58DB0561B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7C752C-C7EC-47D4-A827-DAE090A49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B3A075-35B7-4B2B-857D-ED8DE409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4129EE-62C2-4BF7-BC9E-35DF4F11D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DE8DD5-3F64-42C9-A764-3F17DAF7C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267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F2DD12-A54F-43E0-B03B-650D217C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EB789C-EFA2-467E-B953-B66B56590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A5958A-8CC2-4BBA-95FF-4186DF2C7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7E5546-2F32-4307-AD38-CBFFC871D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DFC88A-5999-4581-A30D-F146A6894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494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72A622-DAB2-4DE7-AC9F-5B445DF07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7CB970-23F1-4905-8D8C-AC57A8E55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5438CDA-4BDF-491A-9FC4-389E85936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41F49C-DE77-4927-B0F9-CA0FC8F91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293BB9-13D8-4627-BF48-BE4DDFEA5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D4B20A-9842-4771-83C5-5B5B6AAA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972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2BA85-9543-4ADF-8CA9-D4029BE7D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79F45F-AD4E-4A48-AD1D-2416252EC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82510DC-8D04-475C-B5DD-4FAA71E46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341AAA9-109A-467D-9050-54857EB4A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202264E-772D-4FB6-91BC-36E183C44F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E24BD2D-5E6A-472F-A6F5-693A18EED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716574E-04A5-4136-A886-B199B952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72F515B-4382-439C-AC30-E33F25E84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354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45A484-93E9-4F13-BB2D-A0E274796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16AD1B2-9532-4F47-8E15-F3E7E918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65A5AAB-1489-4E68-9EE8-E4620667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488B933-CEF8-4FDA-B17B-4BB268CB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791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AA08958-2072-429B-AE82-9AC6287FB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B6978D7-BFEE-4DAD-93AE-5644D465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4E68222-988F-4948-9304-0248C6DF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4318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96E1D9-B6DC-4C2E-A3B0-A50B2149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539025-B994-48B3-BEC9-563FBBE22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458F07-22CD-4088-8FDC-E435031A2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74B3C96-5352-43EA-85BE-1035E9323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8687A1-6C37-4B4A-9CB3-64669FDE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4764EB-2869-4454-9977-B093C20E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271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F6B2B1-2C6B-EC8B-92FD-0A2D5D11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7122BE-5F36-44BA-A04E-B878EC631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9621D0-A9FE-A7DD-3411-0D8FED3D8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805ED-D752-4C80-B375-5341F9D20B2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1D183F-0394-9A9C-17B0-D4AB5F7E9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B779CB-0184-0B28-F92C-462B8B14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2737-690C-4AD7-9964-0A072B9D9E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936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E2799-54FA-4A66-81C4-06A071550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F9EC284-4AD5-4DCA-8963-65752ACCE5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C0FDA59-E296-4014-B1CD-E250521DB2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FDF149-E9DD-419A-8123-FEC2F82F8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49DA2B-CDF0-42D8-B640-2D761B74A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04926C5-9AFD-43FB-AF5D-909502FF0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3700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318EBA-9110-41EC-AA65-C71035CC7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CE3523F-7117-449F-90B9-16A510D96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1CD490-EABB-46C7-9961-AEBC966E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3853ED-D97B-4647-BF4C-430B7DAFD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E1026A-1822-4F42-BE57-FE9BD5C6A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152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DB6888A-A3FA-45EF-A994-E282697CD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B89FE90-1868-43C5-96DC-5730BC55D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97D1B2-A329-4CB2-A7D0-93BA47786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D0C9-B710-4EF7-893E-09B1038CBF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ED63EB-6A17-4F8F-83E6-DBD2C9C15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AC3774-E1A3-4796-998C-88F3FBDD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437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478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7701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3546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169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3309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50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35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CF64B-07D9-C1E4-857F-FC517652C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E16012-266C-0E20-F122-A5560C94F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21C063-C5D0-F157-8A58-8AE9B3A0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805ED-D752-4C80-B375-5341F9D20B2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E7FF95-AAD5-59FB-6DD5-1F0F0E9B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7FDA09-3A6A-CFB6-FE78-9C93C143B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2737-690C-4AD7-9964-0A072B9D9E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8403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062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814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593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D040-F532-477F-BD7C-A1DA31397394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6608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E7B7C1-3A72-4DD8-9F83-8A5459C2D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513D4EC-1B46-4E26-80B6-DE3FCC8FC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86F084-229B-4AD3-A1B9-02E57E7AB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F2FA-00A9-41FA-9BF0-23C6B8A0DBBF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FBD87A-43DC-4EEF-8154-4F59A959A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AF0909-88CB-4BB3-91C0-D32016163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4002-39A8-48D4-BAF2-99CD6A49E96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069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16CB86-768D-4288-8802-B8D47F55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92BC24-D75D-465D-9D8B-DCA430F4E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E423D4-F3C8-4F31-A3E9-15EEB7722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F2FA-00A9-41FA-9BF0-23C6B8A0DBBF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B9F99-8D50-4D55-A0F6-5141F9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17E557-7CE7-4F66-A525-AB4409663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4002-39A8-48D4-BAF2-99CD6A49E96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026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90BBDA-1EBA-4C7C-B49D-3B01BEA9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21BB52A-9E25-4796-AE04-2EDC4B9A1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01753E-908B-409A-A03D-0B3E2B16F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F2FA-00A9-41FA-9BF0-23C6B8A0DBBF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023801-A49B-492A-953C-939025083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D9AEF9-689F-4BCD-AB9C-4F049002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4002-39A8-48D4-BAF2-99CD6A49E96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4114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B0B4B-7B19-4AE7-9A01-F2ACB464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75078C-5611-4B91-91E7-7D8E50ACC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FABF6AF-DB1E-41B7-BA65-D7BCB1756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FBB765-5447-423B-B97C-D0BDDE9B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F2FA-00A9-41FA-9BF0-23C6B8A0DBBF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921FCE-3CCC-40AE-9ED6-F853191D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45FBE42-8F10-4E2C-8C21-827B68712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4002-39A8-48D4-BAF2-99CD6A49E96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418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558A7B-A63F-4CA3-B2DF-AA4A4816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D544411-EE63-4F25-BCD0-5B67FF521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AD2F4E3-E25F-4287-92EE-FA392F372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DE2C14C-7191-473A-B6A1-BA9BCC40A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60E46A0-5E0A-4392-B913-CE9BCC9EA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E565CF4-70E3-4C7F-B8CB-EC78E9D0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F2FA-00A9-41FA-9BF0-23C6B8A0DBBF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B7A21F-A5D7-4379-915B-B9C43895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A051151-4112-458C-AE08-7E009FDC2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4002-39A8-48D4-BAF2-99CD6A49E96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818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02CCB2-F854-47A8-A962-C4AB4A480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998ECB2-2152-43E5-8B9A-6202F4F9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F2FA-00A9-41FA-9BF0-23C6B8A0DBBF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ABEEDD4-3CB7-4343-9949-C0C53160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FE82B0E-75A2-4D28-8056-312C00577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4002-39A8-48D4-BAF2-99CD6A49E96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2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597414-FB18-443D-69BA-8ED3B9D5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54D183-4136-9EB0-FDA7-1B904D1616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0C1D922-DA0F-4B5F-1CB7-7E38C9FCA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D30245-0685-9900-CBCC-8469FBCF2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805ED-D752-4C80-B375-5341F9D20B2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DEC0495-6F4E-6E77-4468-97E953B8D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D353E8-04C4-BCCE-334F-3F182A6BF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2737-690C-4AD7-9964-0A072B9D9E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5746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2429C39-6A59-4E60-A6FD-E929FE4ED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F2FA-00A9-41FA-9BF0-23C6B8A0DBBF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05625CE-FCC7-49B7-8AF9-B0E251C28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0870C1D-275F-48C2-BEF6-12B843A9C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4002-39A8-48D4-BAF2-99CD6A49E96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302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ED039B-FEFB-4A55-BA66-0487F5FF7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4E9C70-D6DD-4A35-834A-658FF48E2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7A87272-50C0-45D8-8A9B-9347FFD35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86ABC22-74F3-4CAD-942D-719F960E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F2FA-00A9-41FA-9BF0-23C6B8A0DBBF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FCD1A22-F4A4-420E-A0A9-3509BEB42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A69D545-1230-4087-84E6-F6E9529FD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4002-39A8-48D4-BAF2-99CD6A49E96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9392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CE2524-45E6-4199-820A-BD0F29C8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C446DCC-2469-4D96-B349-7C070E58E5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4B1149D-BBCA-4C04-8F42-F95B677CE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67EA05-ADE0-4321-A007-C948689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F2FA-00A9-41FA-9BF0-23C6B8A0DBBF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591471-2481-495E-B1D6-3484B73DE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D13145-4061-4F53-87CD-16A80937E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4002-39A8-48D4-BAF2-99CD6A49E96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9628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35D369-EC9B-4F38-ABB4-B91F838D5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9371CF-A9B4-4094-90B0-5085810F2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875CFC-357A-459B-9AC7-500CAB515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F2FA-00A9-41FA-9BF0-23C6B8A0DBBF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7CFBC4-9CEE-46B6-86EC-82DFB0A7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CE696F-27C6-433A-B53B-1FEEF1B1D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4002-39A8-48D4-BAF2-99CD6A49E96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05657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319BF1D-E5DB-48A0-B78D-6F0F702B3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7137333-D33E-49B7-99BC-FAF903547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A671B8-8D92-4E1C-AF03-5D060DBC4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F2FA-00A9-41FA-9BF0-23C6B8A0DBBF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35B778-858C-41A0-A841-D7A657C4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494C7B-DB54-493F-A458-5DEAFDCE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4002-39A8-48D4-BAF2-99CD6A49E96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747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219456" y="146304"/>
            <a:ext cx="11753088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18979" y="381001"/>
            <a:ext cx="109728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844800" y="2819400"/>
            <a:ext cx="8746979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/>
          <a:p>
            <a:pPr>
              <a:defRPr/>
            </a:pPr>
            <a:endParaRPr lang="cs-CZ" altLang="cs-CZ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BA26EAA-7ABC-4BCF-A864-8CE78D6578E2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/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0950356"/>
      </p:ext>
    </p:extLst>
  </p:cSld>
  <p:clrMapOvr>
    <a:masterClrMapping/>
  </p:clrMapOvr>
  <p:transition>
    <p:strips dir="r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A928-A4A8-43A5-8289-130357EBCB56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1447722"/>
      </p:ext>
    </p:extLst>
  </p:cSld>
  <p:clrMapOvr>
    <a:masterClrMapping/>
  </p:clrMapOvr>
  <p:transition>
    <p:strips dir="r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333504" y="3267456"/>
            <a:ext cx="98755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168" y="498230"/>
            <a:ext cx="103632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3287713"/>
            <a:ext cx="103632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/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B7A5151-FDCB-44C7-9310-36E77D123CB5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/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3406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45920"/>
            <a:ext cx="53848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/>
          <a:p>
            <a:fld id="{14584FD0-3273-41EE-820A-0A0F16AB55E4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10" name="Obdélník 9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715796440"/>
      </p:ext>
    </p:extLst>
  </p:cSld>
  <p:clrMapOvr>
    <a:masterClrMapping/>
  </p:clrMapOvr>
  <p:transition>
    <p:strips dir="r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822325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Obdélník 10"/>
          <p:cNvSpPr/>
          <p:nvPr/>
        </p:nvSpPr>
        <p:spPr>
          <a:xfrm>
            <a:off x="6400800" y="216521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51948"/>
            <a:ext cx="109728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11521440" y="6514568"/>
            <a:ext cx="619051" cy="274320"/>
          </a:xfrm>
        </p:spPr>
        <p:txBody>
          <a:bodyPr/>
          <a:lstStyle/>
          <a:p>
            <a:fld id="{0C1170F9-BEA6-4974-983D-13DC9923BBF6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0892003"/>
      </p:ext>
    </p:extLst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BA7F06-77AF-FA56-2F23-E08A41FD7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F54302-AB68-3A78-7A71-179BA2548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B1AA0F-B326-9A1E-E06D-7D6F99D31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B073F55-0DC9-BBC4-9FCE-A32ED0781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93B0EEA-C290-1C98-CCB3-6BFED743F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DE5AA9C-8E95-03FE-8D23-A8670FAE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805ED-D752-4C80-B375-5341F9D20B2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F282E60-B375-54B2-5EEB-D5FBED9D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78CE4B4-2176-E8AE-36A1-D25CC1856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2737-690C-4AD7-9964-0A072B9D9E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2010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53218"/>
            <a:ext cx="10972800" cy="11430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567CC-840F-4083-8FBE-A3BA69C0B943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Obdélník 6"/>
          <p:cNvSpPr/>
          <p:nvPr/>
        </p:nvSpPr>
        <p:spPr>
          <a:xfrm>
            <a:off x="784523" y="1424588"/>
            <a:ext cx="10668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754787860"/>
      </p:ext>
    </p:extLst>
  </p:cSld>
  <p:clrMapOvr>
    <a:masterClrMapping/>
  </p:clrMapOvr>
  <p:transition>
    <p:strips dir="r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3D74-A723-46F4-B6E7-49B6549DA1A3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1611028"/>
      </p:ext>
    </p:extLst>
  </p:cSld>
  <p:clrMapOvr>
    <a:masterClrMapping/>
  </p:clrMapOvr>
  <p:transition>
    <p:strips dir="r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6743403" y="1057656"/>
            <a:ext cx="499872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17515" y="304800"/>
            <a:ext cx="524256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617515" y="1107560"/>
            <a:ext cx="524256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04800" y="2209800"/>
            <a:ext cx="11555275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>
          <a:xfrm>
            <a:off x="7416800" y="6513670"/>
            <a:ext cx="4003040" cy="274320"/>
          </a:xfrm>
        </p:spPr>
        <p:txBody>
          <a:bodyPr vert="horz" rtlCol="0"/>
          <a:lstStyle/>
          <a:p>
            <a:pPr>
              <a:defRPr/>
            </a:pPr>
            <a:endParaRPr lang="cs-CZ" alt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1"/>
          </p:nvPr>
        </p:nvSpPr>
        <p:spPr>
          <a:xfrm>
            <a:off x="11518603" y="6513670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7F54D37-A0F5-4AB5-AB89-D09CBB7B1DF7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2"/>
          </p:nvPr>
        </p:nvSpPr>
        <p:spPr>
          <a:xfrm>
            <a:off x="2133600" y="6513670"/>
            <a:ext cx="5209952" cy="274320"/>
          </a:xfrm>
        </p:spPr>
        <p:txBody>
          <a:bodyPr vert="horz" rtlCol="0"/>
          <a:lstStyle/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3841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53924" y="4724400"/>
            <a:ext cx="73152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053924" y="5388937"/>
            <a:ext cx="73152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406400" y="249864"/>
            <a:ext cx="113792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cs-CZ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Klepnutím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7416800" y="6509004"/>
            <a:ext cx="4003040" cy="274320"/>
          </a:xfrm>
        </p:spPr>
        <p:txBody>
          <a:bodyPr vert="horz" rtlCol="0"/>
          <a:lstStyle/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11518603" y="6509004"/>
            <a:ext cx="619051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6056FCD6-1475-44B3-9DD4-F1F8F1B8BFBF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2133600" y="6509004"/>
            <a:ext cx="5209952" cy="274320"/>
          </a:xfrm>
        </p:spPr>
        <p:txBody>
          <a:bodyPr vert="horz" rtlCol="0"/>
          <a:lstStyle/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3165607"/>
      </p:ext>
    </p:extLst>
  </p:cSld>
  <p:clrMapOvr>
    <a:masterClrMapping/>
  </p:clrMapOvr>
  <p:transition>
    <p:strips dir="r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716B-30BB-41D0-A2A3-FBF2BC5C956A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4588498"/>
      </p:ext>
    </p:extLst>
  </p:cSld>
  <p:clrMapOvr>
    <a:masterClrMapping/>
  </p:clrMapOvr>
  <p:transition>
    <p:strips dir="r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A02AA-1605-438B-AFE4-B49EF4657053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7256435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9F3848-7EEF-2A3B-19F1-449FD49C9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5CDED90-E2B9-4AD0-BFC1-BEA5B4EB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805ED-D752-4C80-B375-5341F9D20B2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4DF4255-7083-0A85-AB2D-31922545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DA220F-C196-3517-B301-4F2ACE8E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2737-690C-4AD7-9964-0A072B9D9E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60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96FEEE4-A213-F3C3-8D70-A20C583E4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805ED-D752-4C80-B375-5341F9D20B2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1F1C569-5FAC-E0D8-47FB-C2DE1B8D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11E18D-824E-24E6-918D-36E35F91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2737-690C-4AD7-9964-0A072B9D9E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71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58BCE-011E-0296-3457-D21B6DA76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9550D1-05B4-E01E-AC3C-8D3D15F6A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047AC8E-0933-CAE5-549B-009923618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1DCBF50-65E3-99AB-9F57-664814DCB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805ED-D752-4C80-B375-5341F9D20B2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77A5F1-7472-4431-F31B-5E9E88BDA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19B57B-AE7D-1082-A032-92FC44332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2737-690C-4AD7-9964-0A072B9D9E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4512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4BA63F-0B56-5967-B58F-19376BB6D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574250B-FDBC-E07E-330C-8334845844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184DE5D-6922-5795-4E7A-E9113E4A8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6BB39A7-07AD-1C14-2CA6-95823740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805ED-D752-4C80-B375-5341F9D20B2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FEBEF4-8C8E-1025-741C-2CC4FB7EF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3A15365-531F-6705-D491-12CB853C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22737-690C-4AD7-9964-0A072B9D9E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875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80E5C7B-A419-DDBF-E714-AF95B5548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9E8709-BB7C-30EA-CDA8-A8EBF155E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D3A5AE-1443-5C8A-F437-584AF82B3B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4805ED-D752-4C80-B375-5341F9D20B25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C39CB4-F67E-1292-E8C3-BBB3197D3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7119A0-C6E8-12B8-A012-D3E76C48D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A22737-690C-4AD7-9964-0A072B9D9E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6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08C203E-CC39-4EF9-A65D-49838E856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6710BC-D74A-414C-AEF6-906D267D0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4DBFBD-1257-4737-85E4-A4ABBA0EA3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AD0C9-B710-4EF7-893E-09B1038CBFDB}" type="datetimeFigureOut">
              <a:rPr lang="cs-CZ" smtClean="0"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8E1DE4-C8F9-480E-9EFA-247D00782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E3A995-CDF1-418F-8A8F-B645658F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E5F7-1E87-47EF-90CF-FDF4F17E5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71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7D040-F532-477F-BD7C-A1DA31397394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A89E0-BFD8-4CF0-B926-8F5986E4C60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52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BFD00B-8BF8-4C52-8EDC-FEF15D22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B07ADAB-315D-47CB-8022-D7F8627A7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5EABF2-434B-47D2-99E5-C1E3A58EC0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6F2FA-00A9-41FA-9BF0-23C6B8A0DBBF}" type="datetimeFigureOut">
              <a:rPr lang="cs-CZ" smtClean="0"/>
              <a:pPr/>
              <a:t>06.10.2024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0B6F86-E285-4C1D-9D21-802B5EA67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AF7205-411A-4571-B65C-9634E3D9F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84002-39A8-48D4-BAF2-99CD6A49E96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58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219456" y="147085"/>
            <a:ext cx="11747795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1727200" y="6400800"/>
            <a:ext cx="5616352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cs-CZ" alt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7416800" y="6400800"/>
            <a:ext cx="400304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cs-CZ" alt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1518603" y="6514568"/>
            <a:ext cx="619051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5361194-C3FA-4FA3-AAD5-7BBF6C75FD4C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53536"/>
            <a:ext cx="109728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09600" y="1646237"/>
            <a:ext cx="109728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10062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strips dir="rd"/>
  </p:transition>
  <p:hf hdr="0" ft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IMIDCR/?ref=embed_page" TargetMode="External"/><Relationship Id="rId2" Type="http://schemas.openxmlformats.org/officeDocument/2006/relationships/hyperlink" Target="https://dobrainterpretace.cz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F4AA997-B116-4E50-BC22-F52A3BC41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br>
              <a:rPr lang="cs-CZ" sz="2000" dirty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</a:b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D4201BD-2A4F-4595-A444-E442A3A75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/>
              <a:t>Co je kulturní dědictví?</a:t>
            </a:r>
          </a:p>
        </p:txBody>
      </p:sp>
    </p:spTree>
    <p:extLst>
      <p:ext uri="{BB962C8B-B14F-4D97-AF65-F5344CB8AC3E}">
        <p14:creationId xmlns:p14="http://schemas.microsoft.com/office/powerpoint/2010/main" val="2109913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Freeman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Tilden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(1883-1980)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0567" t="14274" r="30207" b="9949"/>
          <a:stretch>
            <a:fillRect/>
          </a:stretch>
        </p:blipFill>
        <p:spPr bwMode="auto">
          <a:xfrm>
            <a:off x="1178744" y="1417638"/>
            <a:ext cx="3261176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5303912" y="1600201"/>
            <a:ext cx="4906888" cy="4525963"/>
          </a:xfrm>
        </p:spPr>
        <p:txBody>
          <a:bodyPr>
            <a:normAutofit/>
          </a:bodyPr>
          <a:lstStyle/>
          <a:p>
            <a:endParaRPr lang="cs-CZ" sz="2000" dirty="0"/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Američan, pracovník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Park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Autor myšlenky interpretace místního dědictví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Heritage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Interpreting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Heritage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(1957)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2FC8E4-F2FA-4B45-9DD9-B38B42A82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Interpretace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00DFDC-4537-40A9-A374-BF80726BF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buNone/>
            </a:pPr>
            <a:r>
              <a:rPr lang="cs-CZ" sz="2800" b="0" i="0" u="none" strike="noStrike" baseline="0" dirty="0">
                <a:latin typeface="Tw Cen MT" panose="020B0602020104020603" pitchFamily="34" charset="-18"/>
              </a:rPr>
              <a:t>…</a:t>
            </a:r>
            <a:r>
              <a:rPr lang="cs-CZ" sz="28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vzdělávací aktivita, která odkrývá hlubší smysl a vztahy za pomoci původních objektů, přímé zkušenosti a ilustrativních prostředků….činnost odhalující návštěvníkům , kteří po této službě touží, něco z krásy a kouzla, inspirace a duchovního obsahu, jež leží za tím, co mohou sami vnímat svými sm</a:t>
            </a:r>
            <a:r>
              <a:rPr lang="cs-CZ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ysly. (</a:t>
            </a:r>
            <a:r>
              <a:rPr lang="cs-CZ" sz="2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Tilden</a:t>
            </a:r>
            <a:r>
              <a:rPr lang="cs-CZ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1957)</a:t>
            </a:r>
          </a:p>
          <a:p>
            <a:pPr marL="0" indent="0">
              <a:buNone/>
            </a:pPr>
            <a:endParaRPr lang="cs-CZ" sz="2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cs-CZ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cs-CZ" sz="28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umění vysvětlit význam místa návštěvníkům s cílem podpořit myšlenku jeho ochrany  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Don Aldridge 1979)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6397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Co obě definice zdůrazňují?                   </a:t>
            </a:r>
          </a:p>
          <a:p>
            <a:pPr>
              <a:buNone/>
            </a:pP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</a:t>
            </a:r>
          </a:p>
          <a:p>
            <a:pPr>
              <a:buNone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Ne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inforfmace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buNone/>
            </a:pP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ale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hlubší smysl, duchovní obsah, kouzlo, krása, inspirace,</a:t>
            </a:r>
          </a:p>
          <a:p>
            <a:pPr>
              <a:buNone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umění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Interpretace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Interpretace pracuje s informacemi, není však jejich pouhým předáváním.</a:t>
            </a:r>
          </a:p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Je to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odhalení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založené na informaci.</a:t>
            </a:r>
          </a:p>
          <a:p>
            <a:pPr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Jejím cílem je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vzbudit v  návštěvníkovi zájem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 určité místo, objekt, předmět.</a:t>
            </a:r>
          </a:p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Přesvědčit ho, aby se zajímal o další informace, a v posledku o osud daného </a:t>
            </a:r>
          </a:p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místa, daného objektu či věci. </a:t>
            </a:r>
          </a:p>
          <a:p>
            <a:pPr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Sdělit něco podstatného o našem přírodním či kulturní dědictví tak, aby to </a:t>
            </a:r>
          </a:p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návštěvník, čtenář či posluchač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přijal, přemýšlel o tom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 začal podle toho </a:t>
            </a:r>
          </a:p>
          <a:p>
            <a:pPr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jednat.</a:t>
            </a:r>
          </a:p>
          <a:p>
            <a:pPr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FE9BDD-32B5-4C9C-B3B5-621796F79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Principy  interpretace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FD6B94-FA49-4D98-8ADE-75D65D9FC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Podněcovat k přemýšlení - 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probouzet emoce, vzbudit zájem, nenechat návštěvníka chladným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Propojovat-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přiblížit předmět interpretace návštěvníkovi, vytvořit most k jeho vnímání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Odhalovat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nové pohledy, skrytý význam</a:t>
            </a:r>
          </a:p>
        </p:txBody>
      </p:sp>
    </p:spTree>
    <p:extLst>
      <p:ext uri="{BB962C8B-B14F-4D97-AF65-F5344CB8AC3E}">
        <p14:creationId xmlns:p14="http://schemas.microsoft.com/office/powerpoint/2010/main" val="2526281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Interpretace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Vzdělává návštěvníky nenásilným způsobem, probouzí jejich zájem, odkrývá jim souvislosti a hledá vztah mezi jejich světem a předmětem interpretace.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Nezahlcuje fakty, nepoučuje, nenudí!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24A7A3-A69F-4F69-BB2E-63C4779C8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    Hlavní body interpretace podle </a:t>
            </a:r>
            <a:r>
              <a:rPr lang="cs-CZ" sz="3200" dirty="0" err="1"/>
              <a:t>Freemana</a:t>
            </a:r>
            <a:r>
              <a:rPr lang="cs-CZ" sz="3200" dirty="0"/>
              <a:t> </a:t>
            </a:r>
            <a:r>
              <a:rPr lang="cs-CZ" sz="3200" dirty="0" err="1"/>
              <a:t>Tildena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72D8DB-7E95-8BF8-0D5A-96F45B480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1825625"/>
            <a:ext cx="11137900" cy="435133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cs-CZ" sz="2400" b="0" i="0" u="none" strike="noStrike" baseline="0" dirty="0">
                <a:solidFill>
                  <a:srgbClr val="161413"/>
                </a:solidFill>
              </a:rPr>
              <a:t>   1</a:t>
            </a:r>
            <a:r>
              <a:rPr lang="cs-CZ" b="0" i="0" u="none" strike="noStrike" baseline="0" dirty="0">
                <a:solidFill>
                  <a:srgbClr val="161413"/>
                </a:solidFill>
              </a:rPr>
              <a:t>. Využít osobní zkušenosti návštěvníka</a:t>
            </a:r>
            <a:endParaRPr lang="cs-CZ" dirty="0">
              <a:solidFill>
                <a:srgbClr val="161413"/>
              </a:solidFill>
            </a:endParaRPr>
          </a:p>
          <a:p>
            <a:pPr marL="0" indent="0" algn="l">
              <a:buNone/>
            </a:pPr>
            <a:endParaRPr lang="cs-CZ" sz="2800" b="0" i="0" u="none" strike="noStrike" baseline="0" dirty="0">
              <a:solidFill>
                <a:srgbClr val="161413"/>
              </a:solidFill>
            </a:endParaRPr>
          </a:p>
          <a:p>
            <a:pPr marL="0" indent="0" algn="l">
              <a:buNone/>
            </a:pPr>
            <a:r>
              <a:rPr lang="cs-CZ" sz="2800" b="0" i="0" u="none" strike="noStrike" baseline="0" dirty="0">
                <a:solidFill>
                  <a:srgbClr val="161413"/>
                </a:solidFill>
              </a:rPr>
              <a:t>Úkolem </a:t>
            </a:r>
            <a:r>
              <a:rPr lang="cs-CZ" sz="2800" b="0" i="0" u="none" strike="noStrike" baseline="0" dirty="0" err="1">
                <a:solidFill>
                  <a:srgbClr val="161413"/>
                </a:solidFill>
              </a:rPr>
              <a:t>interpretátora</a:t>
            </a:r>
            <a:r>
              <a:rPr lang="cs-CZ" sz="2800" b="0" i="0" u="none" strike="noStrike" baseline="0" dirty="0">
                <a:solidFill>
                  <a:srgbClr val="161413"/>
                </a:solidFill>
              </a:rPr>
              <a:t> </a:t>
            </a:r>
            <a:r>
              <a:rPr lang="cs-CZ" dirty="0">
                <a:solidFill>
                  <a:srgbClr val="161413"/>
                </a:solidFill>
              </a:rPr>
              <a:t>je </a:t>
            </a:r>
            <a:r>
              <a:rPr lang="cs-CZ" sz="2800" b="0" i="0" u="none" strike="noStrike" baseline="0" dirty="0">
                <a:solidFill>
                  <a:srgbClr val="161413"/>
                </a:solidFill>
              </a:rPr>
              <a:t>přeložit sdělovanou myšlenku tak, aby</a:t>
            </a:r>
          </a:p>
          <a:p>
            <a:pPr marL="0" indent="0" algn="l">
              <a:buNone/>
            </a:pPr>
            <a:r>
              <a:rPr lang="cs-CZ" sz="2800" b="0" i="0" u="none" strike="noStrike" baseline="0" dirty="0">
                <a:solidFill>
                  <a:srgbClr val="161413"/>
                </a:solidFill>
              </a:rPr>
              <a:t>umožnil návštěvníkovi vytvořit si vlastní představu na základě vlastních znalostí a zkušeností.</a:t>
            </a:r>
            <a:endParaRPr lang="cs-CZ" b="0" i="0" u="none" strike="noStrike" baseline="0" dirty="0">
              <a:solidFill>
                <a:srgbClr val="1614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62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FEDD2-0797-8439-9CF8-D4DE84AC1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136868-C864-1281-2939-088B33180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2. Interpretace není poskytování informací.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Jakkoliv každá interpretace obsahuje informace, není pouhým sdělováním, ale odhalováním hlubšího smyslu a souvislostí.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0478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B5C49A-ED28-25AF-2C71-1E6FFCC8AE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45028" y="1252538"/>
            <a:ext cx="9470571" cy="560546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16141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3. Příběh je základem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Vytvořit z toho, co chceme sdělit, příběh.</a:t>
            </a:r>
          </a:p>
          <a:p>
            <a:pPr marL="0" indent="0">
              <a:buNone/>
            </a:pPr>
            <a:r>
              <a:rPr lang="cs-CZ" dirty="0"/>
              <a:t> "Úspěch vyprávění příběhu nespočívá ve sdělování všech jeho detailů, ale naopak v jeho čistotě odkrývající celkovou podstatu. A pokud dokážeme takto předložit náš příběh, aby se návštěvníci vydali spolu s námi po jeho stopách, nebude to na konci jen náš příběh, ale též jejich." </a:t>
            </a:r>
          </a:p>
        </p:txBody>
      </p:sp>
    </p:spTree>
    <p:extLst>
      <p:ext uri="{BB962C8B-B14F-4D97-AF65-F5344CB8AC3E}">
        <p14:creationId xmlns:p14="http://schemas.microsoft.com/office/powerpoint/2010/main" val="1704728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74AEF-4C8E-49DB-EF37-CC2D205CF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b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cs-CZ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4.Nejde o poučování, ale o zapojení mysli. </a:t>
            </a:r>
            <a:b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FC2A25-3BF2-6E1E-D96D-BBC96C453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Hlavním cílem interpretace není poučovat, ale podněcovat k</a:t>
            </a:r>
          </a:p>
          <a:p>
            <a:pPr marL="0" indent="0">
              <a:buNone/>
            </a:pPr>
            <a:r>
              <a:rPr lang="cs-CZ" dirty="0"/>
              <a:t>přemyšlení.</a:t>
            </a:r>
          </a:p>
          <a:p>
            <a:pPr marL="0" indent="0" algn="l">
              <a:buNone/>
            </a:pPr>
            <a:endParaRPr lang="cs-CZ" sz="2800" b="0" i="0" u="none" strike="noStrike" baseline="0" dirty="0">
              <a:solidFill>
                <a:srgbClr val="161413"/>
              </a:solidFill>
            </a:endParaRPr>
          </a:p>
          <a:p>
            <a:pPr marL="0" indent="0" algn="l">
              <a:buNone/>
            </a:pPr>
            <a:r>
              <a:rPr lang="cs-CZ" dirty="0" err="1">
                <a:solidFill>
                  <a:srgbClr val="161413"/>
                </a:solidFill>
              </a:rPr>
              <a:t>Tildenovo</a:t>
            </a:r>
            <a:r>
              <a:rPr lang="cs-CZ" dirty="0">
                <a:solidFill>
                  <a:srgbClr val="161413"/>
                </a:solidFill>
              </a:rPr>
              <a:t> m</a:t>
            </a:r>
            <a:r>
              <a:rPr lang="cs-CZ" sz="2800" b="0" i="0" u="none" strike="noStrike" baseline="0" dirty="0">
                <a:solidFill>
                  <a:srgbClr val="161413"/>
                </a:solidFill>
              </a:rPr>
              <a:t>otto: „Prostřednictvím interpretace k porozumění; od porozumění k obdivu; od obdivu k ochraně.“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6449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80F5959-04AA-7B64-686E-B9D787D9D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Zástupný obsah 9" descr="Obsah obrázku okno, budova, venku, oblouk&#10;&#10;Popis byl vytvořen automaticky">
            <a:extLst>
              <a:ext uri="{FF2B5EF4-FFF2-40B4-BE49-F238E27FC236}">
                <a16:creationId xmlns:a16="http://schemas.microsoft.com/office/drawing/2014/main" id="{56DFE13A-C393-03EF-F49C-C0BA2937E0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604" y="-74031"/>
            <a:ext cx="3790081" cy="2520000"/>
          </a:xfrm>
        </p:spPr>
      </p:pic>
      <p:pic>
        <p:nvPicPr>
          <p:cNvPr id="18" name="Zástupný obsah 17" descr="Obsah obrázku socha, umění, budova, sloup&#10;&#10;Popis byl vytvořen automaticky">
            <a:extLst>
              <a:ext uri="{FF2B5EF4-FFF2-40B4-BE49-F238E27FC236}">
                <a16:creationId xmlns:a16="http://schemas.microsoft.com/office/drawing/2014/main" id="{D16C0D04-382E-AB5F-5D8C-EE39A20F93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65" y="10429"/>
            <a:ext cx="2160000" cy="2880000"/>
          </a:xfr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2705056F-2079-4DDB-2112-618D1434B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2" y="2475843"/>
            <a:ext cx="2895851" cy="4352921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5848AF39-8D17-6CF7-333F-704242F2F6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243" b="-323"/>
          <a:stretch/>
        </p:blipFill>
        <p:spPr>
          <a:xfrm>
            <a:off x="2946799" y="3607571"/>
            <a:ext cx="4131334" cy="3250430"/>
          </a:xfrm>
          <a:prstGeom prst="rect">
            <a:avLst/>
          </a:prstGeom>
        </p:spPr>
      </p:pic>
      <p:pic>
        <p:nvPicPr>
          <p:cNvPr id="25" name="Zástupný obsah 5" descr="Obsah obrázku území, interiér, podlaha&#10;&#10;Popis byl vytvořen automaticky">
            <a:extLst>
              <a:ext uri="{FF2B5EF4-FFF2-40B4-BE49-F238E27FC236}">
                <a16:creationId xmlns:a16="http://schemas.microsoft.com/office/drawing/2014/main" id="{62F907D3-9886-E628-2C52-86CE0E5C1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06" y="51054"/>
            <a:ext cx="3360000" cy="2520000"/>
          </a:xfrm>
          <a:prstGeom prst="rect">
            <a:avLst/>
          </a:prstGeom>
        </p:spPr>
      </p:pic>
      <p:pic>
        <p:nvPicPr>
          <p:cNvPr id="26" name="Obrázek 25" descr="C:\Users\Kateřina\Pictures\Čechy a Morava\Český Krumlov\Český Krumlov 2015\IMG_5127.JPG">
            <a:extLst>
              <a:ext uri="{FF2B5EF4-FFF2-40B4-BE49-F238E27FC236}">
                <a16:creationId xmlns:a16="http://schemas.microsoft.com/office/drawing/2014/main" id="{2414BBE4-D507-DDCC-21F2-79276D180CF7}"/>
              </a:ext>
            </a:extLst>
          </p:cNvPr>
          <p:cNvPicPr/>
          <p:nvPr/>
        </p:nvPicPr>
        <p:blipFill>
          <a:blip r:embed="rId7" cstate="print"/>
          <a:srcRect t="18750" b="3125"/>
          <a:stretch>
            <a:fillRect/>
          </a:stretch>
        </p:blipFill>
        <p:spPr bwMode="auto">
          <a:xfrm>
            <a:off x="2931461" y="2415200"/>
            <a:ext cx="4161536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8E495A14-2476-F9F8-457A-B9D6FB817E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1758" y="10429"/>
            <a:ext cx="3787119" cy="2520000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F6711507-15F1-2F8B-0957-884FB5019F1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244" t="16372" r="16380" b="7321"/>
          <a:stretch/>
        </p:blipFill>
        <p:spPr>
          <a:xfrm>
            <a:off x="7049572" y="2373800"/>
            <a:ext cx="2681735" cy="2242800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C9843479-9615-AAD8-DFEF-DE1FB616E2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8133" y="4449137"/>
            <a:ext cx="5182049" cy="2395936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BAC04FB6-2AD1-B895-DABC-788D87F908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0991" y="2276209"/>
            <a:ext cx="324955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78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FDE50C-1A83-4C38-E6DD-72F2C2889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5. Hledání celku a souvislostí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541953-BED3-EA0A-9EBD-185B738A0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Interpretace by měla představovat spíše celek než jednotlivosti.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Návštěvník by měl porozumět tomu,  v čem je místo jako celek jedinečné 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Aptos" panose="02110004020202020204"/>
              </a:rPr>
              <a:t>Umět vybírat, co návštěvníkovo sdělit.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„Příliš mnoho detailů nás odvádí od toho vidět celý obraz.“</a:t>
            </a:r>
          </a:p>
        </p:txBody>
      </p:sp>
    </p:spTree>
    <p:extLst>
      <p:ext uri="{BB962C8B-B14F-4D97-AF65-F5344CB8AC3E}">
        <p14:creationId xmlns:p14="http://schemas.microsoft.com/office/powerpoint/2010/main" val="3166188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F10D31A1-D261-8DF9-A040-CED1586DD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F0637ED9-4C58-D44B-4FC8-27ACFDA5E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6. Interpretace zaměřená na děti (přibližně do 12 let věku) není</a:t>
            </a:r>
          </a:p>
          <a:p>
            <a:pPr marL="0" indent="0">
              <a:buNone/>
            </a:pPr>
            <a:r>
              <a:rPr lang="cs-CZ" dirty="0"/>
              <a:t>      pouhým zjednodušením interpretace pro dospělé. Řídí se od</a:t>
            </a:r>
          </a:p>
          <a:p>
            <a:pPr marL="0" indent="0">
              <a:buNone/>
            </a:pPr>
            <a:r>
              <a:rPr lang="cs-CZ" dirty="0"/>
              <a:t>      základů jinými zásadami.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284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C705C-B955-49F2-445B-80D566782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4E51A8-8FAB-3D2F-8229-97C12F7E6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„Interpretátor musí milovat své téma a musí mít rád lidi. </a:t>
            </a:r>
            <a:r>
              <a:rPr lang="cs-CZ"/>
              <a:t>…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Podstatou práce </a:t>
            </a:r>
            <a:r>
              <a:rPr lang="cs-CZ" dirty="0" err="1"/>
              <a:t>interpretátora</a:t>
            </a:r>
            <a:r>
              <a:rPr lang="cs-CZ" dirty="0"/>
              <a:t> není poučovat lidi, ale spíše probouzet jejich touhu dovědět se víc.“</a:t>
            </a:r>
          </a:p>
        </p:txBody>
      </p:sp>
    </p:spTree>
    <p:extLst>
      <p:ext uri="{BB962C8B-B14F-4D97-AF65-F5344CB8AC3E}">
        <p14:creationId xmlns:p14="http://schemas.microsoft.com/office/powerpoint/2010/main" val="2408659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8B0C33-013E-0ABF-C327-9BE1D0A5930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1" y="1825625"/>
            <a:ext cx="12948557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4000" dirty="0"/>
              <a:t>Interpretace místního dědictví v České republice</a:t>
            </a:r>
          </a:p>
        </p:txBody>
      </p:sp>
    </p:spTree>
    <p:extLst>
      <p:ext uri="{BB962C8B-B14F-4D97-AF65-F5344CB8AC3E}">
        <p14:creationId xmlns:p14="http://schemas.microsoft.com/office/powerpoint/2010/main" val="2868939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1055711A-1C49-3CC5-5881-E30A24354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C190F84-39D0-21F4-86D8-E0D2B68D8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Sdružení pro interpretaci místního dědictví ČR </a:t>
            </a:r>
          </a:p>
          <a:p>
            <a:r>
              <a:rPr lang="cs-CZ" dirty="0"/>
              <a:t>Ústav pro interpretaci místního dědictví ČR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https://dobrainterpretace.cz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https://www.facebook.com/SIMIDCR/?ref=embed_page</a:t>
            </a:r>
            <a:endParaRPr kumimoji="0" lang="cs-CZ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9119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2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77A36C82-8D09-6DAE-2B3D-4FFA5B04B1E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r="11406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A4599547-E106-4B17-8C3B-3787D11B16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" r="11002" b="4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D357929-F571-6E58-24EF-C5904E3504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69" r="9195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45" name="Obrázek 44">
            <a:extLst>
              <a:ext uri="{FF2B5EF4-FFF2-40B4-BE49-F238E27FC236}">
                <a16:creationId xmlns:a16="http://schemas.microsoft.com/office/drawing/2014/main" id="{57D06CCD-BDDD-FF40-DB0C-593704D260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054" r="6394" b="-2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44" name="Obrázek 43" descr="Obsah obrázku osoba, oblečení, venku, obloha&#10;&#10;Popis byl vytvořen automaticky">
            <a:extLst>
              <a:ext uri="{FF2B5EF4-FFF2-40B4-BE49-F238E27FC236}">
                <a16:creationId xmlns:a16="http://schemas.microsoft.com/office/drawing/2014/main" id="{CA3EC8CF-7C17-60E3-BEB2-CE1870F8C7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r="2874" b="4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5F980EFC-6C78-6227-6A47-0425CB0AA3D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191" r="3458" b="-3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70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>
            <a:extLst>
              <a:ext uri="{FF2B5EF4-FFF2-40B4-BE49-F238E27FC236}">
                <a16:creationId xmlns:a16="http://schemas.microsoft.com/office/drawing/2014/main" id="{1521B63E-8446-4486-862D-320FCFCA37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cs-CZ" altLang="cs-CZ" sz="3600" dirty="0">
                <a:solidFill>
                  <a:schemeClr val="bg1"/>
                </a:solidFill>
                <a:latin typeface="Calibri" panose="020F0502020204030204" pitchFamily="34" charset="0"/>
              </a:rPr>
              <a:t>Co je kulturní dědictví</a:t>
            </a:r>
          </a:p>
        </p:txBody>
      </p:sp>
      <p:sp>
        <p:nvSpPr>
          <p:cNvPr id="12" name="Zástupný symbol pro číslo snímku 4">
            <a:extLst>
              <a:ext uri="{FF2B5EF4-FFF2-40B4-BE49-F238E27FC236}">
                <a16:creationId xmlns:a16="http://schemas.microsoft.com/office/drawing/2014/main" id="{7AF319E4-CB8E-4D2D-B315-5F96B5A6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>
            <a:lvl1pPr eaLnBrk="0" hangingPunct="0"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7C75188-7950-4B00-9309-86298D734961}" type="slidenum">
              <a:rPr lang="cs-CZ" altLang="cs-CZ" sz="1400">
                <a:solidFill>
                  <a:prstClr val="white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cs-CZ" altLang="cs-CZ" sz="1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5CAE5F10-B5F7-4E57-A3BE-CE70DD3B2A97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438400" y="5410200"/>
            <a:ext cx="8229600" cy="12192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>
                <a:solidFill>
                  <a:schemeClr val="bg1"/>
                </a:solidFill>
                <a:latin typeface="Calibri" panose="020F0502020204030204" pitchFamily="34" charset="0"/>
              </a:rPr>
              <a:t>„Prvky krajiny, hmotné a duchovní kultury, které jsou </a:t>
            </a:r>
            <a:r>
              <a:rPr lang="cs-CZ" altLang="cs-CZ" sz="2400" dirty="0">
                <a:solidFill>
                  <a:srgbClr val="FF0066"/>
                </a:solidFill>
                <a:latin typeface="Calibri" panose="020F0502020204030204" pitchFamily="34" charset="0"/>
              </a:rPr>
              <a:t>odkazem minulosti</a:t>
            </a:r>
            <a:r>
              <a:rPr lang="cs-CZ" altLang="cs-CZ" sz="2400" dirty="0">
                <a:solidFill>
                  <a:schemeClr val="bg1"/>
                </a:solidFill>
                <a:latin typeface="Calibri" panose="020F0502020204030204" pitchFamily="34" charset="0"/>
              </a:rPr>
              <a:t> a je ve veřejném zájmu </a:t>
            </a:r>
            <a:r>
              <a:rPr lang="cs-CZ" altLang="cs-CZ" sz="2400" dirty="0">
                <a:solidFill>
                  <a:srgbClr val="FF0066"/>
                </a:solidFill>
                <a:latin typeface="Calibri" panose="020F0502020204030204" pitchFamily="34" charset="0"/>
              </a:rPr>
              <a:t>zachovat je pro budoucnost</a:t>
            </a:r>
            <a:r>
              <a:rPr lang="cs-CZ" altLang="cs-CZ" sz="2400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  <a:r>
              <a:rPr lang="en-GB" altLang="cs-CZ" sz="2400" dirty="0">
                <a:solidFill>
                  <a:schemeClr val="bg1"/>
                </a:solidFill>
                <a:latin typeface="Calibri" panose="020F0502020204030204" pitchFamily="34" charset="0"/>
              </a:rPr>
              <a:t>”</a:t>
            </a:r>
            <a:endParaRPr lang="cs-CZ" altLang="cs-CZ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0" indent="0" algn="r">
              <a:lnSpc>
                <a:spcPct val="80000"/>
              </a:lnSpc>
              <a:buNone/>
            </a:pPr>
            <a:r>
              <a:rPr lang="cs-CZ" altLang="cs-CZ" sz="1600" dirty="0">
                <a:solidFill>
                  <a:schemeClr val="bg1"/>
                </a:solidFill>
                <a:latin typeface="Calibri" panose="020F0502020204030204" pitchFamily="34" charset="0"/>
              </a:rPr>
              <a:t>(Foltýn 2008)</a:t>
            </a:r>
          </a:p>
        </p:txBody>
      </p:sp>
      <p:grpSp>
        <p:nvGrpSpPr>
          <p:cNvPr id="7173" name="Group 13">
            <a:extLst>
              <a:ext uri="{FF2B5EF4-FFF2-40B4-BE49-F238E27FC236}">
                <a16:creationId xmlns:a16="http://schemas.microsoft.com/office/drawing/2014/main" id="{779A35FF-555C-4DD1-9B0F-415D0D737480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1447800"/>
            <a:ext cx="8383794" cy="3735370"/>
            <a:chOff x="703" y="1480"/>
            <a:chExt cx="4672" cy="2379"/>
          </a:xfrm>
        </p:grpSpPr>
        <p:sp>
          <p:nvSpPr>
            <p:cNvPr id="7174" name="AutoShape 14">
              <a:extLst>
                <a:ext uri="{FF2B5EF4-FFF2-40B4-BE49-F238E27FC236}">
                  <a16:creationId xmlns:a16="http://schemas.microsoft.com/office/drawing/2014/main" id="{DC9F8127-B9F5-4761-8D22-55FAB7817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480"/>
              <a:ext cx="4672" cy="2379"/>
            </a:xfrm>
            <a:prstGeom prst="roundRect">
              <a:avLst>
                <a:gd name="adj" fmla="val 42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altLang="cs-CZ" dirty="0">
                <a:solidFill>
                  <a:prstClr val="black"/>
                </a:solidFill>
              </a:endParaRPr>
            </a:p>
          </p:txBody>
        </p:sp>
        <p:sp>
          <p:nvSpPr>
            <p:cNvPr id="7175" name="Oval 15">
              <a:extLst>
                <a:ext uri="{FF2B5EF4-FFF2-40B4-BE49-F238E27FC236}">
                  <a16:creationId xmlns:a16="http://schemas.microsoft.com/office/drawing/2014/main" id="{369B7117-5998-4003-86F2-D8993A29E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" y="1888"/>
              <a:ext cx="888" cy="887"/>
            </a:xfrm>
            <a:prstGeom prst="ellipse">
              <a:avLst/>
            </a:prstGeom>
            <a:noFill/>
            <a:ln w="3816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altLang="cs-CZ" dirty="0">
                <a:solidFill>
                  <a:prstClr val="black"/>
                </a:solidFill>
              </a:endParaRPr>
            </a:p>
          </p:txBody>
        </p:sp>
        <p:sp>
          <p:nvSpPr>
            <p:cNvPr id="7176" name="Rectangle 16">
              <a:extLst>
                <a:ext uri="{FF2B5EF4-FFF2-40B4-BE49-F238E27FC236}">
                  <a16:creationId xmlns:a16="http://schemas.microsoft.com/office/drawing/2014/main" id="{5B74EABC-AF51-4229-8073-EDDEA4DC9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" y="1578"/>
              <a:ext cx="88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r>
                <a:rPr lang="cs-CZ" altLang="cs-CZ" sz="2000" dirty="0">
                  <a:solidFill>
                    <a:prstClr val="black"/>
                  </a:solidFill>
                </a:rPr>
                <a:t>krajinné dědictví</a:t>
              </a:r>
            </a:p>
          </p:txBody>
        </p:sp>
        <p:sp>
          <p:nvSpPr>
            <p:cNvPr id="7177" name="Oval 17">
              <a:extLst>
                <a:ext uri="{FF2B5EF4-FFF2-40B4-BE49-F238E27FC236}">
                  <a16:creationId xmlns:a16="http://schemas.microsoft.com/office/drawing/2014/main" id="{3C9B5CAC-B3A0-4342-A2B5-E8F51780F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7" y="2394"/>
              <a:ext cx="888" cy="887"/>
            </a:xfrm>
            <a:prstGeom prst="ellipse">
              <a:avLst/>
            </a:prstGeom>
            <a:noFill/>
            <a:ln w="3816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altLang="cs-CZ" sz="1800" dirty="0">
                <a:solidFill>
                  <a:srgbClr val="CC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78" name="Rectangle 18">
              <a:extLst>
                <a:ext uri="{FF2B5EF4-FFF2-40B4-BE49-F238E27FC236}">
                  <a16:creationId xmlns:a16="http://schemas.microsoft.com/office/drawing/2014/main" id="{8C0E47D1-50A9-4717-B12A-7CC74CAFC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1" y="3103"/>
              <a:ext cx="88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r>
                <a:rPr lang="cs-CZ" altLang="cs-CZ" sz="2000" dirty="0">
                  <a:solidFill>
                    <a:prstClr val="black"/>
                  </a:solidFill>
                </a:rPr>
                <a:t>nehmotné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r>
                <a:rPr lang="cs-CZ" altLang="cs-CZ" sz="2000" dirty="0">
                  <a:solidFill>
                    <a:prstClr val="black"/>
                  </a:solidFill>
                </a:rPr>
                <a:t>kulturní dědictví</a:t>
              </a:r>
            </a:p>
          </p:txBody>
        </p:sp>
        <p:sp>
          <p:nvSpPr>
            <p:cNvPr id="7179" name="Oval 19">
              <a:extLst>
                <a:ext uri="{FF2B5EF4-FFF2-40B4-BE49-F238E27FC236}">
                  <a16:creationId xmlns:a16="http://schemas.microsoft.com/office/drawing/2014/main" id="{EA3DE5A3-BCFB-4D18-A847-28D56012E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2" y="2394"/>
              <a:ext cx="888" cy="887"/>
            </a:xfrm>
            <a:prstGeom prst="ellipse">
              <a:avLst/>
            </a:prstGeom>
            <a:noFill/>
            <a:ln w="3816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altLang="cs-CZ" sz="1800" dirty="0">
                <a:solidFill>
                  <a:srgbClr val="FF99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80" name="Rectangle 20">
              <a:extLst>
                <a:ext uri="{FF2B5EF4-FFF2-40B4-BE49-F238E27FC236}">
                  <a16:creationId xmlns:a16="http://schemas.microsoft.com/office/drawing/2014/main" id="{F8DB5305-1111-443C-99FD-9EBF16C09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8" y="3113"/>
              <a:ext cx="88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bg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r>
                <a:rPr lang="cs-CZ" altLang="cs-CZ" sz="2000" dirty="0">
                  <a:solidFill>
                    <a:prstClr val="black"/>
                  </a:solidFill>
                </a:rPr>
                <a:t>hmotné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r>
                <a:rPr lang="cs-CZ" altLang="cs-CZ" sz="2000" dirty="0">
                  <a:solidFill>
                    <a:prstClr val="black"/>
                  </a:solidFill>
                </a:rPr>
                <a:t>kulturní dědictví </a:t>
              </a:r>
            </a:p>
          </p:txBody>
        </p:sp>
      </p:grpSp>
    </p:spTree>
  </p:cSld>
  <p:clrMapOvr>
    <a:masterClrMapping/>
  </p:clrMapOvr>
  <p:transition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D0F566-DD77-4E4B-96C4-B41DFB57C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Kulturní dědictví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E4DE3F-F4CD-4CF7-8AD3-596646243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92100" indent="-292100">
              <a:spcBef>
                <a:spcPts val="0"/>
              </a:spcBef>
              <a:buClr>
                <a:srgbClr val="72A376"/>
              </a:buClr>
              <a:buSzPct val="70000"/>
              <a:buFont typeface="Wingdings 2"/>
              <a:buChar char=""/>
            </a:pPr>
            <a:r>
              <a:rPr lang="cs-CZ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Krajinné dědictví</a:t>
            </a:r>
            <a:r>
              <a:rPr lang="cs-CZ" sz="2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: krajinný ráz, vzájemný vztah kulturního a přírodního dědictví, estetická hodnota krajiny, proměny kulturní krajiny, aktivní péče o krajinu</a:t>
            </a:r>
          </a:p>
          <a:p>
            <a:pPr marL="292100" indent="-292100">
              <a:spcBef>
                <a:spcPts val="0"/>
              </a:spcBef>
              <a:buClr>
                <a:srgbClr val="72A376"/>
              </a:buClr>
              <a:buSzPct val="70000"/>
              <a:buFont typeface="Wingdings 2"/>
              <a:buChar char=""/>
            </a:pPr>
            <a:r>
              <a:rPr lang="cs-CZ" sz="2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2. </a:t>
            </a:r>
            <a:r>
              <a:rPr lang="cs-CZ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Hmotné kulturní dědictví</a:t>
            </a:r>
            <a:r>
              <a:rPr lang="cs-CZ" sz="2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: nemovité památky včetně lidové architektury a technických památek a  movité památky historické a umělecké. </a:t>
            </a:r>
          </a:p>
          <a:p>
            <a:pPr marL="292100" indent="-292100">
              <a:spcBef>
                <a:spcPts val="0"/>
              </a:spcBef>
              <a:buClr>
                <a:srgbClr val="72A376"/>
              </a:buClr>
              <a:buSzPct val="70000"/>
              <a:buFont typeface="Wingdings 2"/>
              <a:buChar char=""/>
            </a:pPr>
            <a:r>
              <a:rPr lang="cs-CZ" sz="2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3. </a:t>
            </a:r>
            <a:r>
              <a:rPr lang="cs-CZ" sz="2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Nemateriální (nehmotné) kulturní dědictví:</a:t>
            </a:r>
            <a:r>
              <a:rPr lang="cs-CZ" sz="2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zvyky a tradice, historická paměť, znalosti a dovednosti, hudba a tanec, jazyk a literatura…..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B0F3F94-B18B-4E0D-BD6D-08F3282B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EA928-A4A8-43A5-8289-130357EBCB56}" type="slidenum">
              <a:rPr lang="cs-CZ" altLang="cs-CZ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/>
              <a:t>5</a:t>
            </a:fld>
            <a:endParaRPr lang="cs-CZ" altLang="cs-CZ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4242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9ED68E-6B35-E191-B9C6-2CA0A3BD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Kulturní dědictví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B880DE-BC0F-DE84-24D8-0F81880C1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Mezinárodní dědictví  (též památky UNESCO)</a:t>
            </a:r>
          </a:p>
          <a:p>
            <a:pPr marL="0" indent="0">
              <a:buNone/>
            </a:pPr>
            <a:r>
              <a:rPr lang="cs-CZ" dirty="0"/>
              <a:t>Národní dědictví (NKP)</a:t>
            </a:r>
          </a:p>
          <a:p>
            <a:pPr marL="0" indent="0">
              <a:buNone/>
            </a:pPr>
            <a:r>
              <a:rPr lang="cs-CZ" dirty="0"/>
              <a:t>Místní dědictví -lokální dědictví, ať již přírodní nebo kulturní</a:t>
            </a:r>
          </a:p>
        </p:txBody>
      </p:sp>
    </p:spTree>
    <p:extLst>
      <p:ext uri="{BB962C8B-B14F-4D97-AF65-F5344CB8AC3E}">
        <p14:creationId xmlns:p14="http://schemas.microsoft.com/office/powerpoint/2010/main" val="1566766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4C77B0-8F15-7C3D-8017-39ADA24DD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Interpretace místního dědictví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2BC549-C6B7-4B20-E55A-EAB39CDD2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5843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34A824-8EFA-4724-AF3D-C9C5400C2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Interpretace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C92FE5-E7A8-4367-9B54-09D853AF0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cs typeface="Arial" panose="020B0604020202020204" pitchFamily="34" charset="0"/>
              </a:rPr>
              <a:t>Více významů:</a:t>
            </a:r>
          </a:p>
          <a:p>
            <a:pPr marL="0" indent="0">
              <a:buNone/>
            </a:pPr>
            <a:r>
              <a:rPr lang="cs-CZ" dirty="0">
                <a:cs typeface="Arial" panose="020B0604020202020204" pitchFamily="34" charset="0"/>
              </a:rPr>
              <a:t>Překlad </a:t>
            </a:r>
          </a:p>
          <a:p>
            <a:pPr marL="0" indent="0">
              <a:buNone/>
            </a:pPr>
            <a:r>
              <a:rPr lang="cs-CZ" dirty="0">
                <a:cs typeface="Arial" panose="020B0604020202020204" pitchFamily="34" charset="0"/>
              </a:rPr>
              <a:t>Provedení (např. v hudbě)</a:t>
            </a:r>
          </a:p>
          <a:p>
            <a:pPr marL="0" indent="0">
              <a:buNone/>
            </a:pPr>
            <a:r>
              <a:rPr lang="cs-CZ" dirty="0">
                <a:cs typeface="Arial" panose="020B0604020202020204" pitchFamily="34" charset="0"/>
              </a:rPr>
              <a:t>Vysvětlení nějaké události (bitva u Lipan) nebo jevu (pokles ceny akcií).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197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CC5117-9B0C-D84B-88FF-428BFEC1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>
                <a:latin typeface="+mn-lt"/>
              </a:rPr>
              <a:t>Interpretace místního dědictví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0C0AC4-D62B-EEBD-527F-BDB1A0237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Umění vysvětlit význam konkrétního kulturního nebo přírodního dědictví  návštěvníkům a získat jejich zájem o jeho podporu a zachování, ať již se jedná o krajinu, místo, předmět, zvyk, řemeslnou techniku apod.</a:t>
            </a:r>
          </a:p>
        </p:txBody>
      </p:sp>
    </p:spTree>
    <p:extLst>
      <p:ext uri="{BB962C8B-B14F-4D97-AF65-F5344CB8AC3E}">
        <p14:creationId xmlns:p14="http://schemas.microsoft.com/office/powerpoint/2010/main" val="832408391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ití písma">
  <a:themeElements>
    <a:clrScheme name="Lití písm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Lití písm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ití písm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811</Words>
  <Application>Microsoft Office PowerPoint</Application>
  <PresentationFormat>Širokoúhlá obrazovka</PresentationFormat>
  <Paragraphs>115</Paragraphs>
  <Slides>24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24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Calibri Light</vt:lpstr>
      <vt:lpstr>Rockwell</vt:lpstr>
      <vt:lpstr>Tw Cen MT</vt:lpstr>
      <vt:lpstr>Wingdings 2</vt:lpstr>
      <vt:lpstr>Motiv Office</vt:lpstr>
      <vt:lpstr>1_Motiv Office</vt:lpstr>
      <vt:lpstr>Motiv sady Office</vt:lpstr>
      <vt:lpstr>2_Motiv Office</vt:lpstr>
      <vt:lpstr>Lití písma</vt:lpstr>
      <vt:lpstr> </vt:lpstr>
      <vt:lpstr>Prezentace aplikace PowerPoint</vt:lpstr>
      <vt:lpstr>Prezentace aplikace PowerPoint</vt:lpstr>
      <vt:lpstr>Co je kulturní dědictví</vt:lpstr>
      <vt:lpstr>Kulturní dědictví</vt:lpstr>
      <vt:lpstr>Kulturní dědictví</vt:lpstr>
      <vt:lpstr>Interpretace místního dědictví</vt:lpstr>
      <vt:lpstr>Interpretace</vt:lpstr>
      <vt:lpstr>Interpretace místního dědictví</vt:lpstr>
      <vt:lpstr>Freeman Tilden (1883-1980)</vt:lpstr>
      <vt:lpstr>Interpretace</vt:lpstr>
      <vt:lpstr>Prezentace aplikace PowerPoint</vt:lpstr>
      <vt:lpstr>Interpretace</vt:lpstr>
      <vt:lpstr>Principy  interpretace</vt:lpstr>
      <vt:lpstr>Interpretace</vt:lpstr>
      <vt:lpstr>    Hlavní body interpretace podle Freemana Tildena</vt:lpstr>
      <vt:lpstr>Prezentace aplikace PowerPoint</vt:lpstr>
      <vt:lpstr>Prezentace aplikace PowerPoint</vt:lpstr>
      <vt:lpstr> 4.Nejde o poučování, ale o zapojení mysli.  </vt:lpstr>
      <vt:lpstr>5. Hledání celku a souvislostí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Kateřina Charvátová</dc:creator>
  <cp:lastModifiedBy>Kateřina Charvátová</cp:lastModifiedBy>
  <cp:revision>7</cp:revision>
  <dcterms:created xsi:type="dcterms:W3CDTF">2024-10-03T18:43:37Z</dcterms:created>
  <dcterms:modified xsi:type="dcterms:W3CDTF">2024-10-06T20:09:24Z</dcterms:modified>
</cp:coreProperties>
</file>