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57" r:id="rId3"/>
    <p:sldId id="258" r:id="rId4"/>
    <p:sldId id="3083" r:id="rId5"/>
    <p:sldId id="2347" r:id="rId6"/>
    <p:sldId id="3033" r:id="rId7"/>
    <p:sldId id="3102" r:id="rId8"/>
    <p:sldId id="3076" r:id="rId9"/>
    <p:sldId id="3111" r:id="rId10"/>
    <p:sldId id="3077" r:id="rId11"/>
    <p:sldId id="3078" r:id="rId12"/>
    <p:sldId id="3081" r:id="rId13"/>
    <p:sldId id="3080" r:id="rId14"/>
    <p:sldId id="3088" r:id="rId15"/>
    <p:sldId id="3079" r:id="rId16"/>
    <p:sldId id="3082" r:id="rId17"/>
    <p:sldId id="3086" r:id="rId18"/>
    <p:sldId id="3091" r:id="rId19"/>
    <p:sldId id="3089" r:id="rId20"/>
    <p:sldId id="3090" r:id="rId21"/>
    <p:sldId id="3096" r:id="rId22"/>
    <p:sldId id="3097" r:id="rId23"/>
    <p:sldId id="3101" r:id="rId24"/>
    <p:sldId id="3092" r:id="rId25"/>
    <p:sldId id="3093" r:id="rId26"/>
    <p:sldId id="3094" r:id="rId27"/>
    <p:sldId id="3095" r:id="rId28"/>
    <p:sldId id="3098" r:id="rId29"/>
    <p:sldId id="3100" r:id="rId30"/>
    <p:sldId id="3099" r:id="rId31"/>
    <p:sldId id="3084" r:id="rId32"/>
    <p:sldId id="3103" r:id="rId33"/>
    <p:sldId id="3104" r:id="rId34"/>
    <p:sldId id="3105" r:id="rId35"/>
    <p:sldId id="3106" r:id="rId36"/>
    <p:sldId id="3107" r:id="rId37"/>
    <p:sldId id="3108" r:id="rId38"/>
    <p:sldId id="3109" r:id="rId39"/>
    <p:sldId id="3085" r:id="rId40"/>
    <p:sldId id="3110" r:id="rId41"/>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86980"/>
  </p:normalViewPr>
  <p:slideViewPr>
    <p:cSldViewPr snapToGrid="0">
      <p:cViewPr varScale="1">
        <p:scale>
          <a:sx n="57" d="100"/>
          <a:sy n="57" d="100"/>
        </p:scale>
        <p:origin x="1016"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DC21EA-0B0C-4C27-87BA-A5B0001AEE1C}" type="datetimeFigureOut">
              <a:rPr lang="cs-CZ" smtClean="0"/>
              <a:t>10.12.2024</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FB1E9B-ED84-4A54-8CF5-1E58A6F5A019}" type="slidenum">
              <a:rPr lang="cs-CZ" smtClean="0"/>
              <a:t>‹#›</a:t>
            </a:fld>
            <a:endParaRPr lang="cs-CZ"/>
          </a:p>
        </p:txBody>
      </p:sp>
    </p:spTree>
    <p:extLst>
      <p:ext uri="{BB962C8B-B14F-4D97-AF65-F5344CB8AC3E}">
        <p14:creationId xmlns:p14="http://schemas.microsoft.com/office/powerpoint/2010/main" val="1813597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Athens</a:t>
            </a:r>
            <a:endParaRPr lang="cs-CZ" dirty="0"/>
          </a:p>
        </p:txBody>
      </p:sp>
      <p:sp>
        <p:nvSpPr>
          <p:cNvPr id="4" name="Zástupný symbol pro číslo snímku 3"/>
          <p:cNvSpPr>
            <a:spLocks noGrp="1"/>
          </p:cNvSpPr>
          <p:nvPr>
            <p:ph type="sldNum" sz="quarter" idx="5"/>
          </p:nvPr>
        </p:nvSpPr>
        <p:spPr/>
        <p:txBody>
          <a:bodyPr/>
          <a:lstStyle/>
          <a:p>
            <a:fld id="{45FB1E9B-ED84-4A54-8CF5-1E58A6F5A019}" type="slidenum">
              <a:rPr lang="cs-CZ" smtClean="0"/>
              <a:t>10</a:t>
            </a:fld>
            <a:endParaRPr lang="cs-CZ"/>
          </a:p>
        </p:txBody>
      </p:sp>
    </p:spTree>
    <p:extLst>
      <p:ext uri="{BB962C8B-B14F-4D97-AF65-F5344CB8AC3E}">
        <p14:creationId xmlns:p14="http://schemas.microsoft.com/office/powerpoint/2010/main" val="505657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Václav </a:t>
            </a:r>
            <a:r>
              <a:rPr lang="cs-CZ" dirty="0" err="1"/>
              <a:t>Havel´s</a:t>
            </a:r>
            <a:r>
              <a:rPr lang="cs-CZ" dirty="0"/>
              <a:t> play </a:t>
            </a:r>
            <a:r>
              <a:rPr lang="cs-CZ" dirty="0" err="1"/>
              <a:t>Unveiling</a:t>
            </a:r>
            <a:r>
              <a:rPr lang="cs-CZ" dirty="0"/>
              <a:t> (Ondřej Svoboda – </a:t>
            </a:r>
            <a:r>
              <a:rPr lang="cs-CZ" dirty="0" err="1"/>
              <a:t>school</a:t>
            </a:r>
            <a:r>
              <a:rPr lang="cs-CZ" dirty="0"/>
              <a:t> </a:t>
            </a:r>
            <a:r>
              <a:rPr lang="cs-CZ" dirty="0" err="1"/>
              <a:t>theater</a:t>
            </a:r>
            <a:r>
              <a:rPr lang="cs-CZ" dirty="0"/>
              <a:t>)</a:t>
            </a:r>
          </a:p>
          <a:p>
            <a:r>
              <a:rPr lang="cs-CZ" dirty="0"/>
              <a:t>https://www.vaclavhavel.cz/en/vaclav-havel/works/plays</a:t>
            </a:r>
          </a:p>
          <a:p>
            <a:r>
              <a:rPr lang="cs-CZ" dirty="0"/>
              <a:t>https://archive.vaclavhavel-library.org/Bibliography/#15328</a:t>
            </a:r>
          </a:p>
        </p:txBody>
      </p:sp>
      <p:sp>
        <p:nvSpPr>
          <p:cNvPr id="4" name="Zástupný symbol pro číslo snímku 3"/>
          <p:cNvSpPr>
            <a:spLocks noGrp="1"/>
          </p:cNvSpPr>
          <p:nvPr>
            <p:ph type="sldNum" sz="quarter" idx="5"/>
          </p:nvPr>
        </p:nvSpPr>
        <p:spPr/>
        <p:txBody>
          <a:bodyPr/>
          <a:lstStyle/>
          <a:p>
            <a:fld id="{45FB1E9B-ED84-4A54-8CF5-1E58A6F5A019}" type="slidenum">
              <a:rPr lang="cs-CZ" smtClean="0"/>
              <a:t>39</a:t>
            </a:fld>
            <a:endParaRPr lang="cs-CZ"/>
          </a:p>
        </p:txBody>
      </p:sp>
    </p:spTree>
    <p:extLst>
      <p:ext uri="{BB962C8B-B14F-4D97-AF65-F5344CB8AC3E}">
        <p14:creationId xmlns:p14="http://schemas.microsoft.com/office/powerpoint/2010/main" val="3190848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45FB1E9B-ED84-4A54-8CF5-1E58A6F5A019}" type="slidenum">
              <a:rPr lang="cs-CZ" smtClean="0"/>
              <a:t>11</a:t>
            </a:fld>
            <a:endParaRPr lang="cs-CZ"/>
          </a:p>
        </p:txBody>
      </p:sp>
    </p:spTree>
    <p:extLst>
      <p:ext uri="{BB962C8B-B14F-4D97-AF65-F5344CB8AC3E}">
        <p14:creationId xmlns:p14="http://schemas.microsoft.com/office/powerpoint/2010/main" val="3943711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45FB1E9B-ED84-4A54-8CF5-1E58A6F5A019}" type="slidenum">
              <a:rPr lang="cs-CZ" smtClean="0"/>
              <a:t>13</a:t>
            </a:fld>
            <a:endParaRPr lang="cs-CZ"/>
          </a:p>
        </p:txBody>
      </p:sp>
    </p:spTree>
    <p:extLst>
      <p:ext uri="{BB962C8B-B14F-4D97-AF65-F5344CB8AC3E}">
        <p14:creationId xmlns:p14="http://schemas.microsoft.com/office/powerpoint/2010/main" val="3220806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Dephi</a:t>
            </a:r>
            <a:endParaRPr lang="cs-CZ" dirty="0"/>
          </a:p>
        </p:txBody>
      </p:sp>
      <p:sp>
        <p:nvSpPr>
          <p:cNvPr id="4" name="Zástupný symbol pro číslo snímku 3"/>
          <p:cNvSpPr>
            <a:spLocks noGrp="1"/>
          </p:cNvSpPr>
          <p:nvPr>
            <p:ph type="sldNum" sz="quarter" idx="5"/>
          </p:nvPr>
        </p:nvSpPr>
        <p:spPr/>
        <p:txBody>
          <a:bodyPr/>
          <a:lstStyle/>
          <a:p>
            <a:fld id="{45FB1E9B-ED84-4A54-8CF5-1E58A6F5A019}" type="slidenum">
              <a:rPr lang="cs-CZ" smtClean="0"/>
              <a:t>20</a:t>
            </a:fld>
            <a:endParaRPr lang="cs-CZ"/>
          </a:p>
        </p:txBody>
      </p:sp>
    </p:spTree>
    <p:extLst>
      <p:ext uri="{BB962C8B-B14F-4D97-AF65-F5344CB8AC3E}">
        <p14:creationId xmlns:p14="http://schemas.microsoft.com/office/powerpoint/2010/main" val="1967749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Pompei</a:t>
            </a:r>
            <a:endParaRPr lang="cs-CZ" dirty="0"/>
          </a:p>
        </p:txBody>
      </p:sp>
      <p:sp>
        <p:nvSpPr>
          <p:cNvPr id="4" name="Zástupný symbol pro číslo snímku 3"/>
          <p:cNvSpPr>
            <a:spLocks noGrp="1"/>
          </p:cNvSpPr>
          <p:nvPr>
            <p:ph type="sldNum" sz="quarter" idx="5"/>
          </p:nvPr>
        </p:nvSpPr>
        <p:spPr/>
        <p:txBody>
          <a:bodyPr/>
          <a:lstStyle/>
          <a:p>
            <a:fld id="{45FB1E9B-ED84-4A54-8CF5-1E58A6F5A019}" type="slidenum">
              <a:rPr lang="cs-CZ" smtClean="0"/>
              <a:t>24</a:t>
            </a:fld>
            <a:endParaRPr lang="cs-CZ"/>
          </a:p>
        </p:txBody>
      </p:sp>
    </p:spTree>
    <p:extLst>
      <p:ext uri="{BB962C8B-B14F-4D97-AF65-F5344CB8AC3E}">
        <p14:creationId xmlns:p14="http://schemas.microsoft.com/office/powerpoint/2010/main" val="500712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Pompei</a:t>
            </a:r>
            <a:endParaRPr lang="cs-CZ" dirty="0"/>
          </a:p>
        </p:txBody>
      </p:sp>
      <p:sp>
        <p:nvSpPr>
          <p:cNvPr id="4" name="Zástupný symbol pro číslo snímku 3"/>
          <p:cNvSpPr>
            <a:spLocks noGrp="1"/>
          </p:cNvSpPr>
          <p:nvPr>
            <p:ph type="sldNum" sz="quarter" idx="5"/>
          </p:nvPr>
        </p:nvSpPr>
        <p:spPr/>
        <p:txBody>
          <a:bodyPr/>
          <a:lstStyle/>
          <a:p>
            <a:fld id="{45FB1E9B-ED84-4A54-8CF5-1E58A6F5A019}" type="slidenum">
              <a:rPr lang="cs-CZ" smtClean="0"/>
              <a:t>25</a:t>
            </a:fld>
            <a:endParaRPr lang="cs-CZ"/>
          </a:p>
        </p:txBody>
      </p:sp>
    </p:spTree>
    <p:extLst>
      <p:ext uri="{BB962C8B-B14F-4D97-AF65-F5344CB8AC3E}">
        <p14:creationId xmlns:p14="http://schemas.microsoft.com/office/powerpoint/2010/main" val="1071515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Pompei</a:t>
            </a:r>
            <a:endParaRPr lang="cs-CZ" dirty="0"/>
          </a:p>
        </p:txBody>
      </p:sp>
      <p:sp>
        <p:nvSpPr>
          <p:cNvPr id="4" name="Zástupný symbol pro číslo snímku 3"/>
          <p:cNvSpPr>
            <a:spLocks noGrp="1"/>
          </p:cNvSpPr>
          <p:nvPr>
            <p:ph type="sldNum" sz="quarter" idx="5"/>
          </p:nvPr>
        </p:nvSpPr>
        <p:spPr/>
        <p:txBody>
          <a:bodyPr/>
          <a:lstStyle/>
          <a:p>
            <a:fld id="{45FB1E9B-ED84-4A54-8CF5-1E58A6F5A019}" type="slidenum">
              <a:rPr lang="cs-CZ" smtClean="0"/>
              <a:t>27</a:t>
            </a:fld>
            <a:endParaRPr lang="cs-CZ"/>
          </a:p>
        </p:txBody>
      </p:sp>
    </p:spTree>
    <p:extLst>
      <p:ext uri="{BB962C8B-B14F-4D97-AF65-F5344CB8AC3E}">
        <p14:creationId xmlns:p14="http://schemas.microsoft.com/office/powerpoint/2010/main" val="6187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Carnuntum</a:t>
            </a:r>
            <a:endParaRPr lang="cs-CZ" dirty="0"/>
          </a:p>
        </p:txBody>
      </p:sp>
      <p:sp>
        <p:nvSpPr>
          <p:cNvPr id="4" name="Zástupný symbol pro číslo snímku 3"/>
          <p:cNvSpPr>
            <a:spLocks noGrp="1"/>
          </p:cNvSpPr>
          <p:nvPr>
            <p:ph type="sldNum" sz="quarter" idx="5"/>
          </p:nvPr>
        </p:nvSpPr>
        <p:spPr/>
        <p:txBody>
          <a:bodyPr/>
          <a:lstStyle/>
          <a:p>
            <a:fld id="{45FB1E9B-ED84-4A54-8CF5-1E58A6F5A019}" type="slidenum">
              <a:rPr lang="cs-CZ" smtClean="0"/>
              <a:t>28</a:t>
            </a:fld>
            <a:endParaRPr lang="cs-CZ"/>
          </a:p>
        </p:txBody>
      </p:sp>
    </p:spTree>
    <p:extLst>
      <p:ext uri="{BB962C8B-B14F-4D97-AF65-F5344CB8AC3E}">
        <p14:creationId xmlns:p14="http://schemas.microsoft.com/office/powerpoint/2010/main" val="3904002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Carnuntum</a:t>
            </a:r>
            <a:endParaRPr lang="cs-CZ" dirty="0"/>
          </a:p>
        </p:txBody>
      </p:sp>
      <p:sp>
        <p:nvSpPr>
          <p:cNvPr id="4" name="Zástupný symbol pro číslo snímku 3"/>
          <p:cNvSpPr>
            <a:spLocks noGrp="1"/>
          </p:cNvSpPr>
          <p:nvPr>
            <p:ph type="sldNum" sz="quarter" idx="5"/>
          </p:nvPr>
        </p:nvSpPr>
        <p:spPr/>
        <p:txBody>
          <a:bodyPr/>
          <a:lstStyle/>
          <a:p>
            <a:fld id="{45FB1E9B-ED84-4A54-8CF5-1E58A6F5A019}" type="slidenum">
              <a:rPr lang="cs-CZ" smtClean="0"/>
              <a:t>30</a:t>
            </a:fld>
            <a:endParaRPr lang="cs-CZ"/>
          </a:p>
        </p:txBody>
      </p:sp>
    </p:spTree>
    <p:extLst>
      <p:ext uri="{BB962C8B-B14F-4D97-AF65-F5344CB8AC3E}">
        <p14:creationId xmlns:p14="http://schemas.microsoft.com/office/powerpoint/2010/main" val="574851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C71F59-FF3F-44D0-835A-3BE2F7F4A70B}"/>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BB014562-77DE-4BD1-9293-8515CF6312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77ADCF0C-7C20-46F0-875D-29D2DC6F436B}"/>
              </a:ext>
            </a:extLst>
          </p:cNvPr>
          <p:cNvSpPr>
            <a:spLocks noGrp="1"/>
          </p:cNvSpPr>
          <p:nvPr>
            <p:ph type="dt" sz="half" idx="10"/>
          </p:nvPr>
        </p:nvSpPr>
        <p:spPr/>
        <p:txBody>
          <a:bodyPr/>
          <a:lstStyle/>
          <a:p>
            <a:fld id="{4B7939C5-8E06-45D5-B1C2-2464E8D78F76}" type="datetimeFigureOut">
              <a:rPr lang="cs-CZ" smtClean="0"/>
              <a:t>10.12.2024</a:t>
            </a:fld>
            <a:endParaRPr lang="cs-CZ"/>
          </a:p>
        </p:txBody>
      </p:sp>
      <p:sp>
        <p:nvSpPr>
          <p:cNvPr id="5" name="Zástupný symbol pro zápatí 4">
            <a:extLst>
              <a:ext uri="{FF2B5EF4-FFF2-40B4-BE49-F238E27FC236}">
                <a16:creationId xmlns:a16="http://schemas.microsoft.com/office/drawing/2014/main" id="{16B58744-AD16-4700-8046-95981DB4B44C}"/>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0476D2B-AB94-40C4-A63F-8E3DB4F97ECD}"/>
              </a:ext>
            </a:extLst>
          </p:cNvPr>
          <p:cNvSpPr>
            <a:spLocks noGrp="1"/>
          </p:cNvSpPr>
          <p:nvPr>
            <p:ph type="sldNum" sz="quarter" idx="12"/>
          </p:nvPr>
        </p:nvSpPr>
        <p:spPr/>
        <p:txBody>
          <a:bodyPr/>
          <a:lstStyle/>
          <a:p>
            <a:fld id="{3A6E0F25-5596-42C9-B233-BF1DEEC114D1}" type="slidenum">
              <a:rPr lang="cs-CZ" smtClean="0"/>
              <a:t>‹#›</a:t>
            </a:fld>
            <a:endParaRPr lang="cs-CZ"/>
          </a:p>
        </p:txBody>
      </p:sp>
    </p:spTree>
    <p:extLst>
      <p:ext uri="{BB962C8B-B14F-4D97-AF65-F5344CB8AC3E}">
        <p14:creationId xmlns:p14="http://schemas.microsoft.com/office/powerpoint/2010/main" val="36380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86A63D-E6E6-41C1-A420-4DCE6386E537}"/>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ACD7ECA1-21FE-4E1F-BCB7-0F313A833131}"/>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DBEF482-12DE-44FC-B276-E5557647E9F4}"/>
              </a:ext>
            </a:extLst>
          </p:cNvPr>
          <p:cNvSpPr>
            <a:spLocks noGrp="1"/>
          </p:cNvSpPr>
          <p:nvPr>
            <p:ph type="dt" sz="half" idx="10"/>
          </p:nvPr>
        </p:nvSpPr>
        <p:spPr/>
        <p:txBody>
          <a:bodyPr/>
          <a:lstStyle/>
          <a:p>
            <a:fld id="{4B7939C5-8E06-45D5-B1C2-2464E8D78F76}" type="datetimeFigureOut">
              <a:rPr lang="cs-CZ" smtClean="0"/>
              <a:t>10.12.2024</a:t>
            </a:fld>
            <a:endParaRPr lang="cs-CZ"/>
          </a:p>
        </p:txBody>
      </p:sp>
      <p:sp>
        <p:nvSpPr>
          <p:cNvPr id="5" name="Zástupný symbol pro zápatí 4">
            <a:extLst>
              <a:ext uri="{FF2B5EF4-FFF2-40B4-BE49-F238E27FC236}">
                <a16:creationId xmlns:a16="http://schemas.microsoft.com/office/drawing/2014/main" id="{FF961A86-B6B7-4DC2-8239-453581EF48F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F966145-7E8C-4A61-A3C3-C18C9C39838D}"/>
              </a:ext>
            </a:extLst>
          </p:cNvPr>
          <p:cNvSpPr>
            <a:spLocks noGrp="1"/>
          </p:cNvSpPr>
          <p:nvPr>
            <p:ph type="sldNum" sz="quarter" idx="12"/>
          </p:nvPr>
        </p:nvSpPr>
        <p:spPr/>
        <p:txBody>
          <a:bodyPr/>
          <a:lstStyle/>
          <a:p>
            <a:fld id="{3A6E0F25-5596-42C9-B233-BF1DEEC114D1}" type="slidenum">
              <a:rPr lang="cs-CZ" smtClean="0"/>
              <a:t>‹#›</a:t>
            </a:fld>
            <a:endParaRPr lang="cs-CZ"/>
          </a:p>
        </p:txBody>
      </p:sp>
    </p:spTree>
    <p:extLst>
      <p:ext uri="{BB962C8B-B14F-4D97-AF65-F5344CB8AC3E}">
        <p14:creationId xmlns:p14="http://schemas.microsoft.com/office/powerpoint/2010/main" val="460457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150A3DFD-21C6-4D92-B532-59AD89E67ECC}"/>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B525649D-ACDA-40D3-A4BF-C8813F095DC8}"/>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70067CC-D2ED-4625-B6DD-FF1D38813269}"/>
              </a:ext>
            </a:extLst>
          </p:cNvPr>
          <p:cNvSpPr>
            <a:spLocks noGrp="1"/>
          </p:cNvSpPr>
          <p:nvPr>
            <p:ph type="dt" sz="half" idx="10"/>
          </p:nvPr>
        </p:nvSpPr>
        <p:spPr/>
        <p:txBody>
          <a:bodyPr/>
          <a:lstStyle/>
          <a:p>
            <a:fld id="{4B7939C5-8E06-45D5-B1C2-2464E8D78F76}" type="datetimeFigureOut">
              <a:rPr lang="cs-CZ" smtClean="0"/>
              <a:t>10.12.2024</a:t>
            </a:fld>
            <a:endParaRPr lang="cs-CZ"/>
          </a:p>
        </p:txBody>
      </p:sp>
      <p:sp>
        <p:nvSpPr>
          <p:cNvPr id="5" name="Zástupný symbol pro zápatí 4">
            <a:extLst>
              <a:ext uri="{FF2B5EF4-FFF2-40B4-BE49-F238E27FC236}">
                <a16:creationId xmlns:a16="http://schemas.microsoft.com/office/drawing/2014/main" id="{AE800789-E56B-49FE-9B52-27B7325F55A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251B781-485A-4868-90B2-60CC807DECFF}"/>
              </a:ext>
            </a:extLst>
          </p:cNvPr>
          <p:cNvSpPr>
            <a:spLocks noGrp="1"/>
          </p:cNvSpPr>
          <p:nvPr>
            <p:ph type="sldNum" sz="quarter" idx="12"/>
          </p:nvPr>
        </p:nvSpPr>
        <p:spPr/>
        <p:txBody>
          <a:bodyPr/>
          <a:lstStyle/>
          <a:p>
            <a:fld id="{3A6E0F25-5596-42C9-B233-BF1DEEC114D1}" type="slidenum">
              <a:rPr lang="cs-CZ" smtClean="0"/>
              <a:t>‹#›</a:t>
            </a:fld>
            <a:endParaRPr lang="cs-CZ"/>
          </a:p>
        </p:txBody>
      </p:sp>
    </p:spTree>
    <p:extLst>
      <p:ext uri="{BB962C8B-B14F-4D97-AF65-F5344CB8AC3E}">
        <p14:creationId xmlns:p14="http://schemas.microsoft.com/office/powerpoint/2010/main" val="3938579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2DA32F-249F-4610-80E7-806344CC5849}"/>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CBB7F42A-1FFC-4425-B897-ADEA63C8E299}"/>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0B25FDD-3D00-4555-94F5-566AB952CA69}"/>
              </a:ext>
            </a:extLst>
          </p:cNvPr>
          <p:cNvSpPr>
            <a:spLocks noGrp="1"/>
          </p:cNvSpPr>
          <p:nvPr>
            <p:ph type="dt" sz="half" idx="10"/>
          </p:nvPr>
        </p:nvSpPr>
        <p:spPr/>
        <p:txBody>
          <a:bodyPr/>
          <a:lstStyle/>
          <a:p>
            <a:fld id="{4B7939C5-8E06-45D5-B1C2-2464E8D78F76}" type="datetimeFigureOut">
              <a:rPr lang="cs-CZ" smtClean="0"/>
              <a:t>10.12.2024</a:t>
            </a:fld>
            <a:endParaRPr lang="cs-CZ"/>
          </a:p>
        </p:txBody>
      </p:sp>
      <p:sp>
        <p:nvSpPr>
          <p:cNvPr id="5" name="Zástupný symbol pro zápatí 4">
            <a:extLst>
              <a:ext uri="{FF2B5EF4-FFF2-40B4-BE49-F238E27FC236}">
                <a16:creationId xmlns:a16="http://schemas.microsoft.com/office/drawing/2014/main" id="{04D6798D-AC4C-4CD4-A236-DADA3D9ED96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363A0DF-020E-40CD-8555-62DCB60AEDF1}"/>
              </a:ext>
            </a:extLst>
          </p:cNvPr>
          <p:cNvSpPr>
            <a:spLocks noGrp="1"/>
          </p:cNvSpPr>
          <p:nvPr>
            <p:ph type="sldNum" sz="quarter" idx="12"/>
          </p:nvPr>
        </p:nvSpPr>
        <p:spPr/>
        <p:txBody>
          <a:bodyPr/>
          <a:lstStyle/>
          <a:p>
            <a:fld id="{3A6E0F25-5596-42C9-B233-BF1DEEC114D1}" type="slidenum">
              <a:rPr lang="cs-CZ" smtClean="0"/>
              <a:t>‹#›</a:t>
            </a:fld>
            <a:endParaRPr lang="cs-CZ"/>
          </a:p>
        </p:txBody>
      </p:sp>
    </p:spTree>
    <p:extLst>
      <p:ext uri="{BB962C8B-B14F-4D97-AF65-F5344CB8AC3E}">
        <p14:creationId xmlns:p14="http://schemas.microsoft.com/office/powerpoint/2010/main" val="1734899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D1B97D-1B39-4F28-AAFC-BD34F9B02639}"/>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500602F1-7686-4824-8CEB-175357F125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2B6A272E-E53F-47CF-AF67-34B31F3D4940}"/>
              </a:ext>
            </a:extLst>
          </p:cNvPr>
          <p:cNvSpPr>
            <a:spLocks noGrp="1"/>
          </p:cNvSpPr>
          <p:nvPr>
            <p:ph type="dt" sz="half" idx="10"/>
          </p:nvPr>
        </p:nvSpPr>
        <p:spPr/>
        <p:txBody>
          <a:bodyPr/>
          <a:lstStyle/>
          <a:p>
            <a:fld id="{4B7939C5-8E06-45D5-B1C2-2464E8D78F76}" type="datetimeFigureOut">
              <a:rPr lang="cs-CZ" smtClean="0"/>
              <a:t>10.12.2024</a:t>
            </a:fld>
            <a:endParaRPr lang="cs-CZ"/>
          </a:p>
        </p:txBody>
      </p:sp>
      <p:sp>
        <p:nvSpPr>
          <p:cNvPr id="5" name="Zástupný symbol pro zápatí 4">
            <a:extLst>
              <a:ext uri="{FF2B5EF4-FFF2-40B4-BE49-F238E27FC236}">
                <a16:creationId xmlns:a16="http://schemas.microsoft.com/office/drawing/2014/main" id="{6AA0D2AA-AA70-4CC4-8C77-D51F530B8A6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3FCD6F8-58BC-470D-A968-C8A805819AD2}"/>
              </a:ext>
            </a:extLst>
          </p:cNvPr>
          <p:cNvSpPr>
            <a:spLocks noGrp="1"/>
          </p:cNvSpPr>
          <p:nvPr>
            <p:ph type="sldNum" sz="quarter" idx="12"/>
          </p:nvPr>
        </p:nvSpPr>
        <p:spPr/>
        <p:txBody>
          <a:bodyPr/>
          <a:lstStyle/>
          <a:p>
            <a:fld id="{3A6E0F25-5596-42C9-B233-BF1DEEC114D1}" type="slidenum">
              <a:rPr lang="cs-CZ" smtClean="0"/>
              <a:t>‹#›</a:t>
            </a:fld>
            <a:endParaRPr lang="cs-CZ"/>
          </a:p>
        </p:txBody>
      </p:sp>
    </p:spTree>
    <p:extLst>
      <p:ext uri="{BB962C8B-B14F-4D97-AF65-F5344CB8AC3E}">
        <p14:creationId xmlns:p14="http://schemas.microsoft.com/office/powerpoint/2010/main" val="4108360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6FA774-BF49-44D0-B404-CDFD1C0242A2}"/>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A4414917-B500-4A80-916D-CEB0DC6D8062}"/>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16CC8EE7-BC32-4311-8ED2-DA6E464538B3}"/>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E7EADC04-079D-478F-987D-212F837CF872}"/>
              </a:ext>
            </a:extLst>
          </p:cNvPr>
          <p:cNvSpPr>
            <a:spLocks noGrp="1"/>
          </p:cNvSpPr>
          <p:nvPr>
            <p:ph type="dt" sz="half" idx="10"/>
          </p:nvPr>
        </p:nvSpPr>
        <p:spPr/>
        <p:txBody>
          <a:bodyPr/>
          <a:lstStyle/>
          <a:p>
            <a:fld id="{4B7939C5-8E06-45D5-B1C2-2464E8D78F76}" type="datetimeFigureOut">
              <a:rPr lang="cs-CZ" smtClean="0"/>
              <a:t>10.12.2024</a:t>
            </a:fld>
            <a:endParaRPr lang="cs-CZ"/>
          </a:p>
        </p:txBody>
      </p:sp>
      <p:sp>
        <p:nvSpPr>
          <p:cNvPr id="6" name="Zástupný symbol pro zápatí 5">
            <a:extLst>
              <a:ext uri="{FF2B5EF4-FFF2-40B4-BE49-F238E27FC236}">
                <a16:creationId xmlns:a16="http://schemas.microsoft.com/office/drawing/2014/main" id="{6FC813AF-7ED4-4C21-918F-0C358A228443}"/>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31F3401A-2526-4A59-9454-EF7FD6870F51}"/>
              </a:ext>
            </a:extLst>
          </p:cNvPr>
          <p:cNvSpPr>
            <a:spLocks noGrp="1"/>
          </p:cNvSpPr>
          <p:nvPr>
            <p:ph type="sldNum" sz="quarter" idx="12"/>
          </p:nvPr>
        </p:nvSpPr>
        <p:spPr/>
        <p:txBody>
          <a:bodyPr/>
          <a:lstStyle/>
          <a:p>
            <a:fld id="{3A6E0F25-5596-42C9-B233-BF1DEEC114D1}" type="slidenum">
              <a:rPr lang="cs-CZ" smtClean="0"/>
              <a:t>‹#›</a:t>
            </a:fld>
            <a:endParaRPr lang="cs-CZ"/>
          </a:p>
        </p:txBody>
      </p:sp>
    </p:spTree>
    <p:extLst>
      <p:ext uri="{BB962C8B-B14F-4D97-AF65-F5344CB8AC3E}">
        <p14:creationId xmlns:p14="http://schemas.microsoft.com/office/powerpoint/2010/main" val="569583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EBEDB9-8CFE-45E8-B51F-74BE76510803}"/>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CBCBB4BD-F16E-4BB6-8EE1-687D31ECDB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2EB50335-6EE4-4EBC-AAEC-7DAE41D771C1}"/>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F0EE34B3-D77F-4D52-9B1F-883DF0434D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CE2C367A-0986-4D1F-AC35-BB57512E373D}"/>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0E413891-17DF-4F5B-A8D4-7AF46CE52509}"/>
              </a:ext>
            </a:extLst>
          </p:cNvPr>
          <p:cNvSpPr>
            <a:spLocks noGrp="1"/>
          </p:cNvSpPr>
          <p:nvPr>
            <p:ph type="dt" sz="half" idx="10"/>
          </p:nvPr>
        </p:nvSpPr>
        <p:spPr/>
        <p:txBody>
          <a:bodyPr/>
          <a:lstStyle/>
          <a:p>
            <a:fld id="{4B7939C5-8E06-45D5-B1C2-2464E8D78F76}" type="datetimeFigureOut">
              <a:rPr lang="cs-CZ" smtClean="0"/>
              <a:t>10.12.2024</a:t>
            </a:fld>
            <a:endParaRPr lang="cs-CZ"/>
          </a:p>
        </p:txBody>
      </p:sp>
      <p:sp>
        <p:nvSpPr>
          <p:cNvPr id="8" name="Zástupný symbol pro zápatí 7">
            <a:extLst>
              <a:ext uri="{FF2B5EF4-FFF2-40B4-BE49-F238E27FC236}">
                <a16:creationId xmlns:a16="http://schemas.microsoft.com/office/drawing/2014/main" id="{077D4A6E-60BE-45B0-9CED-078E9A87754C}"/>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1FA999C9-0634-4BED-9155-6E422CF5F3D3}"/>
              </a:ext>
            </a:extLst>
          </p:cNvPr>
          <p:cNvSpPr>
            <a:spLocks noGrp="1"/>
          </p:cNvSpPr>
          <p:nvPr>
            <p:ph type="sldNum" sz="quarter" idx="12"/>
          </p:nvPr>
        </p:nvSpPr>
        <p:spPr/>
        <p:txBody>
          <a:bodyPr/>
          <a:lstStyle/>
          <a:p>
            <a:fld id="{3A6E0F25-5596-42C9-B233-BF1DEEC114D1}" type="slidenum">
              <a:rPr lang="cs-CZ" smtClean="0"/>
              <a:t>‹#›</a:t>
            </a:fld>
            <a:endParaRPr lang="cs-CZ"/>
          </a:p>
        </p:txBody>
      </p:sp>
    </p:spTree>
    <p:extLst>
      <p:ext uri="{BB962C8B-B14F-4D97-AF65-F5344CB8AC3E}">
        <p14:creationId xmlns:p14="http://schemas.microsoft.com/office/powerpoint/2010/main" val="1735087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C9618B-13B8-4345-9F9A-CEE431EE4887}"/>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D7790A73-D0D8-4B9D-B0F6-7FCD3D4FFE76}"/>
              </a:ext>
            </a:extLst>
          </p:cNvPr>
          <p:cNvSpPr>
            <a:spLocks noGrp="1"/>
          </p:cNvSpPr>
          <p:nvPr>
            <p:ph type="dt" sz="half" idx="10"/>
          </p:nvPr>
        </p:nvSpPr>
        <p:spPr/>
        <p:txBody>
          <a:bodyPr/>
          <a:lstStyle/>
          <a:p>
            <a:fld id="{4B7939C5-8E06-45D5-B1C2-2464E8D78F76}" type="datetimeFigureOut">
              <a:rPr lang="cs-CZ" smtClean="0"/>
              <a:t>10.12.2024</a:t>
            </a:fld>
            <a:endParaRPr lang="cs-CZ"/>
          </a:p>
        </p:txBody>
      </p:sp>
      <p:sp>
        <p:nvSpPr>
          <p:cNvPr id="4" name="Zástupný symbol pro zápatí 3">
            <a:extLst>
              <a:ext uri="{FF2B5EF4-FFF2-40B4-BE49-F238E27FC236}">
                <a16:creationId xmlns:a16="http://schemas.microsoft.com/office/drawing/2014/main" id="{CFCD28DE-535B-41A4-B459-6A36EACD7DC1}"/>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8C6AB7B0-779E-45AA-9409-0D9CB3CC8582}"/>
              </a:ext>
            </a:extLst>
          </p:cNvPr>
          <p:cNvSpPr>
            <a:spLocks noGrp="1"/>
          </p:cNvSpPr>
          <p:nvPr>
            <p:ph type="sldNum" sz="quarter" idx="12"/>
          </p:nvPr>
        </p:nvSpPr>
        <p:spPr/>
        <p:txBody>
          <a:bodyPr/>
          <a:lstStyle/>
          <a:p>
            <a:fld id="{3A6E0F25-5596-42C9-B233-BF1DEEC114D1}" type="slidenum">
              <a:rPr lang="cs-CZ" smtClean="0"/>
              <a:t>‹#›</a:t>
            </a:fld>
            <a:endParaRPr lang="cs-CZ"/>
          </a:p>
        </p:txBody>
      </p:sp>
    </p:spTree>
    <p:extLst>
      <p:ext uri="{BB962C8B-B14F-4D97-AF65-F5344CB8AC3E}">
        <p14:creationId xmlns:p14="http://schemas.microsoft.com/office/powerpoint/2010/main" val="403127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AAA7E06C-1078-4EFF-A823-E71B6EDDBF8E}"/>
              </a:ext>
            </a:extLst>
          </p:cNvPr>
          <p:cNvSpPr>
            <a:spLocks noGrp="1"/>
          </p:cNvSpPr>
          <p:nvPr>
            <p:ph type="dt" sz="half" idx="10"/>
          </p:nvPr>
        </p:nvSpPr>
        <p:spPr/>
        <p:txBody>
          <a:bodyPr/>
          <a:lstStyle/>
          <a:p>
            <a:fld id="{4B7939C5-8E06-45D5-B1C2-2464E8D78F76}" type="datetimeFigureOut">
              <a:rPr lang="cs-CZ" smtClean="0"/>
              <a:t>10.12.2024</a:t>
            </a:fld>
            <a:endParaRPr lang="cs-CZ"/>
          </a:p>
        </p:txBody>
      </p:sp>
      <p:sp>
        <p:nvSpPr>
          <p:cNvPr id="3" name="Zástupný symbol pro zápatí 2">
            <a:extLst>
              <a:ext uri="{FF2B5EF4-FFF2-40B4-BE49-F238E27FC236}">
                <a16:creationId xmlns:a16="http://schemas.microsoft.com/office/drawing/2014/main" id="{0CBB4A86-F225-4E51-86EA-AA87F5719D23}"/>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9E305FB9-1038-4665-8872-D4C4FCC755D8}"/>
              </a:ext>
            </a:extLst>
          </p:cNvPr>
          <p:cNvSpPr>
            <a:spLocks noGrp="1"/>
          </p:cNvSpPr>
          <p:nvPr>
            <p:ph type="sldNum" sz="quarter" idx="12"/>
          </p:nvPr>
        </p:nvSpPr>
        <p:spPr/>
        <p:txBody>
          <a:bodyPr/>
          <a:lstStyle/>
          <a:p>
            <a:fld id="{3A6E0F25-5596-42C9-B233-BF1DEEC114D1}" type="slidenum">
              <a:rPr lang="cs-CZ" smtClean="0"/>
              <a:t>‹#›</a:t>
            </a:fld>
            <a:endParaRPr lang="cs-CZ"/>
          </a:p>
        </p:txBody>
      </p:sp>
    </p:spTree>
    <p:extLst>
      <p:ext uri="{BB962C8B-B14F-4D97-AF65-F5344CB8AC3E}">
        <p14:creationId xmlns:p14="http://schemas.microsoft.com/office/powerpoint/2010/main" val="1495704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6A008F-2821-4101-9C98-83AF17D653E3}"/>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FBBF52AE-EBC7-4C43-972A-0DE321953E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8E04DDC0-975D-4F16-A2AD-F2E9D1D0E8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E65CC2D1-61EB-4F1F-B592-FB034E82CB60}"/>
              </a:ext>
            </a:extLst>
          </p:cNvPr>
          <p:cNvSpPr>
            <a:spLocks noGrp="1"/>
          </p:cNvSpPr>
          <p:nvPr>
            <p:ph type="dt" sz="half" idx="10"/>
          </p:nvPr>
        </p:nvSpPr>
        <p:spPr/>
        <p:txBody>
          <a:bodyPr/>
          <a:lstStyle/>
          <a:p>
            <a:fld id="{4B7939C5-8E06-45D5-B1C2-2464E8D78F76}" type="datetimeFigureOut">
              <a:rPr lang="cs-CZ" smtClean="0"/>
              <a:t>10.12.2024</a:t>
            </a:fld>
            <a:endParaRPr lang="cs-CZ"/>
          </a:p>
        </p:txBody>
      </p:sp>
      <p:sp>
        <p:nvSpPr>
          <p:cNvPr id="6" name="Zástupný symbol pro zápatí 5">
            <a:extLst>
              <a:ext uri="{FF2B5EF4-FFF2-40B4-BE49-F238E27FC236}">
                <a16:creationId xmlns:a16="http://schemas.microsoft.com/office/drawing/2014/main" id="{6DC57298-A813-4234-B764-A63972A66E7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DBCADFD-2B8C-4BBF-ABF0-A96E610567EB}"/>
              </a:ext>
            </a:extLst>
          </p:cNvPr>
          <p:cNvSpPr>
            <a:spLocks noGrp="1"/>
          </p:cNvSpPr>
          <p:nvPr>
            <p:ph type="sldNum" sz="quarter" idx="12"/>
          </p:nvPr>
        </p:nvSpPr>
        <p:spPr/>
        <p:txBody>
          <a:bodyPr/>
          <a:lstStyle/>
          <a:p>
            <a:fld id="{3A6E0F25-5596-42C9-B233-BF1DEEC114D1}" type="slidenum">
              <a:rPr lang="cs-CZ" smtClean="0"/>
              <a:t>‹#›</a:t>
            </a:fld>
            <a:endParaRPr lang="cs-CZ"/>
          </a:p>
        </p:txBody>
      </p:sp>
    </p:spTree>
    <p:extLst>
      <p:ext uri="{BB962C8B-B14F-4D97-AF65-F5344CB8AC3E}">
        <p14:creationId xmlns:p14="http://schemas.microsoft.com/office/powerpoint/2010/main" val="1279546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37A24A-4714-4A1D-89FA-08FACA260A4F}"/>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A927C96C-F4B8-4EF0-914D-C0EF6F42D9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F263A037-7131-4907-B359-E0395E6F55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8811AC74-58FA-4DB9-A5C6-9FD125BEB47C}"/>
              </a:ext>
            </a:extLst>
          </p:cNvPr>
          <p:cNvSpPr>
            <a:spLocks noGrp="1"/>
          </p:cNvSpPr>
          <p:nvPr>
            <p:ph type="dt" sz="half" idx="10"/>
          </p:nvPr>
        </p:nvSpPr>
        <p:spPr/>
        <p:txBody>
          <a:bodyPr/>
          <a:lstStyle/>
          <a:p>
            <a:fld id="{4B7939C5-8E06-45D5-B1C2-2464E8D78F76}" type="datetimeFigureOut">
              <a:rPr lang="cs-CZ" smtClean="0"/>
              <a:t>10.12.2024</a:t>
            </a:fld>
            <a:endParaRPr lang="cs-CZ"/>
          </a:p>
        </p:txBody>
      </p:sp>
      <p:sp>
        <p:nvSpPr>
          <p:cNvPr id="6" name="Zástupný symbol pro zápatí 5">
            <a:extLst>
              <a:ext uri="{FF2B5EF4-FFF2-40B4-BE49-F238E27FC236}">
                <a16:creationId xmlns:a16="http://schemas.microsoft.com/office/drawing/2014/main" id="{D33D0004-F1E7-4210-8605-AF08BE256C7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35B1FE6D-98ED-4C95-8D09-00F442EFC582}"/>
              </a:ext>
            </a:extLst>
          </p:cNvPr>
          <p:cNvSpPr>
            <a:spLocks noGrp="1"/>
          </p:cNvSpPr>
          <p:nvPr>
            <p:ph type="sldNum" sz="quarter" idx="12"/>
          </p:nvPr>
        </p:nvSpPr>
        <p:spPr/>
        <p:txBody>
          <a:bodyPr/>
          <a:lstStyle/>
          <a:p>
            <a:fld id="{3A6E0F25-5596-42C9-B233-BF1DEEC114D1}" type="slidenum">
              <a:rPr lang="cs-CZ" smtClean="0"/>
              <a:t>‹#›</a:t>
            </a:fld>
            <a:endParaRPr lang="cs-CZ"/>
          </a:p>
        </p:txBody>
      </p:sp>
    </p:spTree>
    <p:extLst>
      <p:ext uri="{BB962C8B-B14F-4D97-AF65-F5344CB8AC3E}">
        <p14:creationId xmlns:p14="http://schemas.microsoft.com/office/powerpoint/2010/main" val="1040097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7000"/>
            <a:lum/>
          </a:blip>
          <a:srcRect/>
          <a:stretch>
            <a:fillRect t="-26000" b="-26000"/>
          </a:stretch>
        </a:blipFill>
        <a:effectLst/>
      </p:bgPr>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FB7D4E66-8F65-492F-9199-1C5B1F3E34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ACBA6D48-980E-407A-88A6-273756D00C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0A840BB-A5A5-44F8-A155-C55AF72AD1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7939C5-8E06-45D5-B1C2-2464E8D78F76}" type="datetimeFigureOut">
              <a:rPr lang="cs-CZ" smtClean="0"/>
              <a:t>10.12.2024</a:t>
            </a:fld>
            <a:endParaRPr lang="cs-CZ"/>
          </a:p>
        </p:txBody>
      </p:sp>
      <p:sp>
        <p:nvSpPr>
          <p:cNvPr id="5" name="Zástupný symbol pro zápatí 4">
            <a:extLst>
              <a:ext uri="{FF2B5EF4-FFF2-40B4-BE49-F238E27FC236}">
                <a16:creationId xmlns:a16="http://schemas.microsoft.com/office/drawing/2014/main" id="{69431C5E-A259-4510-BC49-14642B24F1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D9B2036B-AAA4-44FE-A475-DE85AB1D4D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6E0F25-5596-42C9-B233-BF1DEEC114D1}" type="slidenum">
              <a:rPr lang="cs-CZ" smtClean="0"/>
              <a:t>‹#›</a:t>
            </a:fld>
            <a:endParaRPr lang="cs-CZ"/>
          </a:p>
        </p:txBody>
      </p:sp>
    </p:spTree>
    <p:extLst>
      <p:ext uri="{BB962C8B-B14F-4D97-AF65-F5344CB8AC3E}">
        <p14:creationId xmlns:p14="http://schemas.microsoft.com/office/powerpoint/2010/main" val="42923716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hyperlink" Target="https://www.vaclavhavel.cz/en/"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librivox.org/author/478?primary_key=478&amp;search_category=author&amp;search_page=1&amp;search_form=get_results&amp;search_order=alpha" TargetMode="External"/><Relationship Id="rId7" Type="http://schemas.openxmlformats.org/officeDocument/2006/relationships/hyperlink" Target="https://librivox.org/author/1247?primary_key=1247&amp;search_category=author&amp;search_page=1&amp;search_form=get_results&amp;search_order=alpha" TargetMode="External"/><Relationship Id="rId2" Type="http://schemas.openxmlformats.org/officeDocument/2006/relationships/hyperlink" Target="https://www.gutenberg.org/ebooks/author/2825" TargetMode="External"/><Relationship Id="rId1" Type="http://schemas.openxmlformats.org/officeDocument/2006/relationships/slideLayout" Target="../slideLayouts/slideLayout2.xml"/><Relationship Id="rId6" Type="http://schemas.openxmlformats.org/officeDocument/2006/relationships/hyperlink" Target="https://www.gutenberg.org/ebooks/author/1680" TargetMode="External"/><Relationship Id="rId5" Type="http://schemas.openxmlformats.org/officeDocument/2006/relationships/hyperlink" Target="https://librivox.org/author/1157?primary_key=1157&amp;search_category=author&amp;search_page=1&amp;search_form=get_results&amp;search_order=alpha" TargetMode="External"/><Relationship Id="rId4" Type="http://schemas.openxmlformats.org/officeDocument/2006/relationships/hyperlink" Target="https://www.gutenberg.org/ebooks/author/26"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AC4B20E0-4754-4A46-96F8-5CDDEFCAD63A}"/>
              </a:ext>
            </a:extLst>
          </p:cNvPr>
          <p:cNvSpPr>
            <a:spLocks noGrp="1"/>
          </p:cNvSpPr>
          <p:nvPr>
            <p:ph type="ctrTitle"/>
          </p:nvPr>
        </p:nvSpPr>
        <p:spPr>
          <a:xfrm>
            <a:off x="113016" y="1122363"/>
            <a:ext cx="11640620" cy="2387600"/>
          </a:xfrm>
        </p:spPr>
        <p:txBody>
          <a:bodyPr>
            <a:normAutofit/>
          </a:bodyPr>
          <a:lstStyle/>
          <a:p>
            <a:r>
              <a:rPr lang="en-US" sz="5400" b="1" dirty="0"/>
              <a:t>Care of the Soul: In Antiquity and Today</a:t>
            </a:r>
            <a:br>
              <a:rPr lang="cs-CZ" sz="5400" b="1" dirty="0"/>
            </a:br>
            <a:r>
              <a:rPr lang="cs-CZ" sz="5400" b="1" dirty="0"/>
              <a:t>4</a:t>
            </a:r>
            <a:br>
              <a:rPr lang="cs-CZ" sz="5400" b="1" dirty="0"/>
            </a:br>
            <a:r>
              <a:rPr lang="en-US" sz="3600" dirty="0"/>
              <a:t>Theatre as a manifestation of care of the soul</a:t>
            </a:r>
            <a:endParaRPr lang="cs-CZ" sz="5400" dirty="0"/>
          </a:p>
        </p:txBody>
      </p:sp>
      <p:sp>
        <p:nvSpPr>
          <p:cNvPr id="5" name="Podnadpis 4">
            <a:extLst>
              <a:ext uri="{FF2B5EF4-FFF2-40B4-BE49-F238E27FC236}">
                <a16:creationId xmlns:a16="http://schemas.microsoft.com/office/drawing/2014/main" id="{51BD7ABF-4BD9-4813-85FD-921655982EDE}"/>
              </a:ext>
            </a:extLst>
          </p:cNvPr>
          <p:cNvSpPr>
            <a:spLocks noGrp="1"/>
          </p:cNvSpPr>
          <p:nvPr>
            <p:ph type="subTitle" idx="1"/>
          </p:nvPr>
        </p:nvSpPr>
        <p:spPr>
          <a:xfrm>
            <a:off x="2609636" y="4907756"/>
            <a:ext cx="9144000" cy="1655762"/>
          </a:xfrm>
        </p:spPr>
        <p:txBody>
          <a:bodyPr/>
          <a:lstStyle/>
          <a:p>
            <a:pPr algn="r"/>
            <a:r>
              <a:rPr lang="cs-CZ" sz="3200" dirty="0"/>
              <a:t>Zuzana Svobodová, </a:t>
            </a:r>
            <a:r>
              <a:rPr lang="cs-CZ" sz="3200" dirty="0" err="1"/>
              <a:t>Adhip</a:t>
            </a:r>
            <a:r>
              <a:rPr lang="cs-CZ" sz="3200" dirty="0"/>
              <a:t> </a:t>
            </a:r>
            <a:r>
              <a:rPr lang="cs-CZ" sz="3200" dirty="0" err="1"/>
              <a:t>Rawal</a:t>
            </a:r>
            <a:endParaRPr lang="cs-CZ" sz="3200" dirty="0"/>
          </a:p>
          <a:p>
            <a:endParaRPr lang="cs-CZ" dirty="0"/>
          </a:p>
        </p:txBody>
      </p:sp>
    </p:spTree>
    <p:extLst>
      <p:ext uri="{BB962C8B-B14F-4D97-AF65-F5344CB8AC3E}">
        <p14:creationId xmlns:p14="http://schemas.microsoft.com/office/powerpoint/2010/main" val="4202719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9E657B65-75C1-4615-B883-97D2633DB904}"/>
              </a:ext>
            </a:extLst>
          </p:cNvPr>
          <p:cNvPicPr>
            <a:picLocks noChangeAspect="1"/>
          </p:cNvPicPr>
          <p:nvPr/>
        </p:nvPicPr>
        <p:blipFill>
          <a:blip r:embed="rId3"/>
          <a:stretch>
            <a:fillRect/>
          </a:stretch>
        </p:blipFill>
        <p:spPr>
          <a:xfrm>
            <a:off x="1522618" y="0"/>
            <a:ext cx="9146764" cy="6858000"/>
          </a:xfrm>
          <a:prstGeom prst="rect">
            <a:avLst/>
          </a:prstGeom>
        </p:spPr>
      </p:pic>
    </p:spTree>
    <p:extLst>
      <p:ext uri="{BB962C8B-B14F-4D97-AF65-F5344CB8AC3E}">
        <p14:creationId xmlns:p14="http://schemas.microsoft.com/office/powerpoint/2010/main" val="816325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B5B8F24-EDB6-4830-8780-2189CC1E8DDB}"/>
              </a:ext>
            </a:extLst>
          </p:cNvPr>
          <p:cNvPicPr>
            <a:picLocks noChangeAspect="1"/>
          </p:cNvPicPr>
          <p:nvPr/>
        </p:nvPicPr>
        <p:blipFill rotWithShape="1">
          <a:blip r:embed="rId3"/>
          <a:srcRect l="47481" t="41137" r="4866" b="28944"/>
          <a:stretch/>
        </p:blipFill>
        <p:spPr>
          <a:xfrm>
            <a:off x="145558" y="627895"/>
            <a:ext cx="11900883" cy="5602210"/>
          </a:xfrm>
          <a:prstGeom prst="rect">
            <a:avLst/>
          </a:prstGeom>
        </p:spPr>
      </p:pic>
    </p:spTree>
    <p:extLst>
      <p:ext uri="{BB962C8B-B14F-4D97-AF65-F5344CB8AC3E}">
        <p14:creationId xmlns:p14="http://schemas.microsoft.com/office/powerpoint/2010/main" val="2989002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39DFE9E1-A9F9-474F-A196-15A4E795ACE5}"/>
              </a:ext>
            </a:extLst>
          </p:cNvPr>
          <p:cNvPicPr>
            <a:picLocks noChangeAspect="1"/>
          </p:cNvPicPr>
          <p:nvPr/>
        </p:nvPicPr>
        <p:blipFill>
          <a:blip r:embed="rId2"/>
          <a:stretch>
            <a:fillRect/>
          </a:stretch>
        </p:blipFill>
        <p:spPr>
          <a:xfrm>
            <a:off x="0" y="1546690"/>
            <a:ext cx="5809785" cy="5188647"/>
          </a:xfrm>
          <a:prstGeom prst="rect">
            <a:avLst/>
          </a:prstGeom>
        </p:spPr>
      </p:pic>
      <p:pic>
        <p:nvPicPr>
          <p:cNvPr id="3" name="Obrázek 2">
            <a:extLst>
              <a:ext uri="{FF2B5EF4-FFF2-40B4-BE49-F238E27FC236}">
                <a16:creationId xmlns:a16="http://schemas.microsoft.com/office/drawing/2014/main" id="{7C69D21D-95AE-4B45-AF7D-5915DA60439A}"/>
              </a:ext>
            </a:extLst>
          </p:cNvPr>
          <p:cNvPicPr>
            <a:picLocks noChangeAspect="1"/>
          </p:cNvPicPr>
          <p:nvPr/>
        </p:nvPicPr>
        <p:blipFill rotWithShape="1">
          <a:blip r:embed="rId3"/>
          <a:srcRect l="13589" t="17886" r="12654" b="10732"/>
          <a:stretch/>
        </p:blipFill>
        <p:spPr>
          <a:xfrm>
            <a:off x="5445511" y="0"/>
            <a:ext cx="6746489" cy="4895385"/>
          </a:xfrm>
          <a:prstGeom prst="rect">
            <a:avLst/>
          </a:prstGeom>
        </p:spPr>
      </p:pic>
    </p:spTree>
    <p:extLst>
      <p:ext uri="{BB962C8B-B14F-4D97-AF65-F5344CB8AC3E}">
        <p14:creationId xmlns:p14="http://schemas.microsoft.com/office/powerpoint/2010/main" val="566363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AF31B9-B4BF-4D9C-89C5-0A38623968A1}"/>
              </a:ext>
            </a:extLst>
          </p:cNvPr>
          <p:cNvSpPr>
            <a:spLocks noGrp="1"/>
          </p:cNvSpPr>
          <p:nvPr>
            <p:ph type="title"/>
          </p:nvPr>
        </p:nvSpPr>
        <p:spPr/>
        <p:txBody>
          <a:bodyPr/>
          <a:lstStyle/>
          <a:p>
            <a:r>
              <a:rPr lang="cs-CZ" dirty="0"/>
              <a:t>R</a:t>
            </a:r>
            <a:r>
              <a:rPr lang="en-US" dirty="0" err="1"/>
              <a:t>easons</a:t>
            </a:r>
            <a:r>
              <a:rPr lang="en-US" dirty="0"/>
              <a:t> to visit a theatre</a:t>
            </a:r>
            <a:endParaRPr lang="cs-CZ" dirty="0"/>
          </a:p>
        </p:txBody>
      </p:sp>
      <p:sp>
        <p:nvSpPr>
          <p:cNvPr id="4" name="Zástupný obsah 3">
            <a:extLst>
              <a:ext uri="{FF2B5EF4-FFF2-40B4-BE49-F238E27FC236}">
                <a16:creationId xmlns:a16="http://schemas.microsoft.com/office/drawing/2014/main" id="{DA280EEB-A581-4B03-9621-9BAEAF4445F5}"/>
              </a:ext>
            </a:extLst>
          </p:cNvPr>
          <p:cNvSpPr>
            <a:spLocks noGrp="1"/>
          </p:cNvSpPr>
          <p:nvPr>
            <p:ph idx="1"/>
          </p:nvPr>
        </p:nvSpPr>
        <p:spPr/>
        <p:txBody>
          <a:bodyPr/>
          <a:lstStyle/>
          <a:p>
            <a:pPr marL="0" indent="0">
              <a:buNone/>
            </a:pPr>
            <a:r>
              <a:rPr lang="cs-CZ" dirty="0"/>
              <a:t> </a:t>
            </a:r>
          </a:p>
        </p:txBody>
      </p:sp>
    </p:spTree>
    <p:extLst>
      <p:ext uri="{BB962C8B-B14F-4D97-AF65-F5344CB8AC3E}">
        <p14:creationId xmlns:p14="http://schemas.microsoft.com/office/powerpoint/2010/main" val="2694276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D719DE5-FE64-4FBA-B144-0B67EAD396A0}"/>
              </a:ext>
            </a:extLst>
          </p:cNvPr>
          <p:cNvPicPr>
            <a:picLocks noChangeAspect="1"/>
          </p:cNvPicPr>
          <p:nvPr/>
        </p:nvPicPr>
        <p:blipFill>
          <a:blip r:embed="rId2"/>
          <a:stretch>
            <a:fillRect/>
          </a:stretch>
        </p:blipFill>
        <p:spPr>
          <a:xfrm>
            <a:off x="1522618" y="0"/>
            <a:ext cx="9146764" cy="6858000"/>
          </a:xfrm>
          <a:prstGeom prst="rect">
            <a:avLst/>
          </a:prstGeom>
        </p:spPr>
      </p:pic>
    </p:spTree>
    <p:extLst>
      <p:ext uri="{BB962C8B-B14F-4D97-AF65-F5344CB8AC3E}">
        <p14:creationId xmlns:p14="http://schemas.microsoft.com/office/powerpoint/2010/main" val="1080624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4FC0AA34-183F-4C6E-99E6-42DB6B352093}"/>
              </a:ext>
            </a:extLst>
          </p:cNvPr>
          <p:cNvPicPr>
            <a:picLocks noChangeAspect="1"/>
          </p:cNvPicPr>
          <p:nvPr/>
        </p:nvPicPr>
        <p:blipFill rotWithShape="1">
          <a:blip r:embed="rId2"/>
          <a:srcRect l="-217" t="-3577" r="217" b="3577"/>
          <a:stretch/>
        </p:blipFill>
        <p:spPr>
          <a:xfrm>
            <a:off x="336037" y="-245328"/>
            <a:ext cx="5325348" cy="7103327"/>
          </a:xfrm>
          <a:prstGeom prst="rect">
            <a:avLst/>
          </a:prstGeom>
        </p:spPr>
      </p:pic>
      <p:pic>
        <p:nvPicPr>
          <p:cNvPr id="4" name="Obrázek 3">
            <a:extLst>
              <a:ext uri="{FF2B5EF4-FFF2-40B4-BE49-F238E27FC236}">
                <a16:creationId xmlns:a16="http://schemas.microsoft.com/office/drawing/2014/main" id="{0166625D-7174-4271-9C13-BB8FD368C683}"/>
              </a:ext>
            </a:extLst>
          </p:cNvPr>
          <p:cNvPicPr>
            <a:picLocks noChangeAspect="1"/>
          </p:cNvPicPr>
          <p:nvPr/>
        </p:nvPicPr>
        <p:blipFill>
          <a:blip r:embed="rId3"/>
          <a:stretch>
            <a:fillRect/>
          </a:stretch>
        </p:blipFill>
        <p:spPr>
          <a:xfrm>
            <a:off x="6530617" y="0"/>
            <a:ext cx="4974336" cy="6858000"/>
          </a:xfrm>
          <a:prstGeom prst="rect">
            <a:avLst/>
          </a:prstGeom>
        </p:spPr>
      </p:pic>
    </p:spTree>
    <p:extLst>
      <p:ext uri="{BB962C8B-B14F-4D97-AF65-F5344CB8AC3E}">
        <p14:creationId xmlns:p14="http://schemas.microsoft.com/office/powerpoint/2010/main" val="2297732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F0D2B863-A31F-4E7B-88BD-B25F654A6BD4}"/>
              </a:ext>
            </a:extLst>
          </p:cNvPr>
          <p:cNvPicPr>
            <a:picLocks noChangeAspect="1"/>
          </p:cNvPicPr>
          <p:nvPr/>
        </p:nvPicPr>
        <p:blipFill rotWithShape="1">
          <a:blip r:embed="rId2"/>
          <a:srcRect l="4959" t="3902" r="5683" b="5528"/>
          <a:stretch/>
        </p:blipFill>
        <p:spPr>
          <a:xfrm>
            <a:off x="91067" y="0"/>
            <a:ext cx="5072703" cy="6858000"/>
          </a:xfrm>
          <a:prstGeom prst="rect">
            <a:avLst/>
          </a:prstGeom>
        </p:spPr>
      </p:pic>
      <p:pic>
        <p:nvPicPr>
          <p:cNvPr id="4" name="Obrázek 3">
            <a:extLst>
              <a:ext uri="{FF2B5EF4-FFF2-40B4-BE49-F238E27FC236}">
                <a16:creationId xmlns:a16="http://schemas.microsoft.com/office/drawing/2014/main" id="{74F992EE-CC5D-4BC0-8403-D8DC31BD3FD6}"/>
              </a:ext>
            </a:extLst>
          </p:cNvPr>
          <p:cNvPicPr>
            <a:picLocks noChangeAspect="1"/>
          </p:cNvPicPr>
          <p:nvPr/>
        </p:nvPicPr>
        <p:blipFill>
          <a:blip r:embed="rId3"/>
          <a:stretch>
            <a:fillRect/>
          </a:stretch>
        </p:blipFill>
        <p:spPr>
          <a:xfrm>
            <a:off x="6301939" y="0"/>
            <a:ext cx="5141427" cy="6858000"/>
          </a:xfrm>
          <a:prstGeom prst="rect">
            <a:avLst/>
          </a:prstGeom>
        </p:spPr>
      </p:pic>
    </p:spTree>
    <p:extLst>
      <p:ext uri="{BB962C8B-B14F-4D97-AF65-F5344CB8AC3E}">
        <p14:creationId xmlns:p14="http://schemas.microsoft.com/office/powerpoint/2010/main" val="2121282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2025F7CF-79B2-4068-90A9-0A635CC2D291}"/>
              </a:ext>
            </a:extLst>
          </p:cNvPr>
          <p:cNvPicPr>
            <a:picLocks noChangeAspect="1"/>
          </p:cNvPicPr>
          <p:nvPr/>
        </p:nvPicPr>
        <p:blipFill>
          <a:blip r:embed="rId2"/>
          <a:stretch>
            <a:fillRect/>
          </a:stretch>
        </p:blipFill>
        <p:spPr>
          <a:xfrm>
            <a:off x="1522618" y="0"/>
            <a:ext cx="9146764" cy="6858000"/>
          </a:xfrm>
          <a:prstGeom prst="rect">
            <a:avLst/>
          </a:prstGeom>
        </p:spPr>
      </p:pic>
    </p:spTree>
    <p:extLst>
      <p:ext uri="{BB962C8B-B14F-4D97-AF65-F5344CB8AC3E}">
        <p14:creationId xmlns:p14="http://schemas.microsoft.com/office/powerpoint/2010/main" val="3912795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B46B7567-7134-428D-B460-1B13AC0C7978}"/>
              </a:ext>
            </a:extLst>
          </p:cNvPr>
          <p:cNvPicPr>
            <a:picLocks noChangeAspect="1"/>
          </p:cNvPicPr>
          <p:nvPr/>
        </p:nvPicPr>
        <p:blipFill>
          <a:blip r:embed="rId2"/>
          <a:stretch>
            <a:fillRect/>
          </a:stretch>
        </p:blipFill>
        <p:spPr>
          <a:xfrm>
            <a:off x="1522618" y="0"/>
            <a:ext cx="9146764" cy="6858000"/>
          </a:xfrm>
          <a:prstGeom prst="rect">
            <a:avLst/>
          </a:prstGeom>
        </p:spPr>
      </p:pic>
    </p:spTree>
    <p:extLst>
      <p:ext uri="{BB962C8B-B14F-4D97-AF65-F5344CB8AC3E}">
        <p14:creationId xmlns:p14="http://schemas.microsoft.com/office/powerpoint/2010/main" val="7660948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902975A-5770-43CE-B2A6-62C7DB80A824}"/>
              </a:ext>
            </a:extLst>
          </p:cNvPr>
          <p:cNvPicPr>
            <a:picLocks noChangeAspect="1"/>
          </p:cNvPicPr>
          <p:nvPr/>
        </p:nvPicPr>
        <p:blipFill>
          <a:blip r:embed="rId2"/>
          <a:stretch>
            <a:fillRect/>
          </a:stretch>
        </p:blipFill>
        <p:spPr>
          <a:xfrm>
            <a:off x="1522618" y="0"/>
            <a:ext cx="9146764" cy="6858000"/>
          </a:xfrm>
          <a:prstGeom prst="rect">
            <a:avLst/>
          </a:prstGeom>
        </p:spPr>
      </p:pic>
    </p:spTree>
    <p:extLst>
      <p:ext uri="{BB962C8B-B14F-4D97-AF65-F5344CB8AC3E}">
        <p14:creationId xmlns:p14="http://schemas.microsoft.com/office/powerpoint/2010/main" val="3664028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B712B6-81C2-4F24-BB6C-5870F618A6DC}"/>
              </a:ext>
            </a:extLst>
          </p:cNvPr>
          <p:cNvSpPr>
            <a:spLocks noGrp="1"/>
          </p:cNvSpPr>
          <p:nvPr>
            <p:ph type="title"/>
          </p:nvPr>
        </p:nvSpPr>
        <p:spPr>
          <a:xfrm>
            <a:off x="242595" y="122530"/>
            <a:ext cx="10515600" cy="1325563"/>
          </a:xfrm>
        </p:spPr>
        <p:txBody>
          <a:bodyPr/>
          <a:lstStyle/>
          <a:p>
            <a:r>
              <a:rPr lang="cs-CZ" dirty="0"/>
              <a:t>Basic </a:t>
            </a:r>
            <a:r>
              <a:rPr lang="cs-CZ" dirty="0" err="1"/>
              <a:t>information</a:t>
            </a:r>
            <a:endParaRPr lang="cs-CZ" dirty="0"/>
          </a:p>
        </p:txBody>
      </p:sp>
      <p:sp>
        <p:nvSpPr>
          <p:cNvPr id="3" name="Zástupný obsah 2">
            <a:extLst>
              <a:ext uri="{FF2B5EF4-FFF2-40B4-BE49-F238E27FC236}">
                <a16:creationId xmlns:a16="http://schemas.microsoft.com/office/drawing/2014/main" id="{9D776F23-EDF4-4283-9587-A56E68C2F3E1}"/>
              </a:ext>
            </a:extLst>
          </p:cNvPr>
          <p:cNvSpPr>
            <a:spLocks noGrp="1"/>
          </p:cNvSpPr>
          <p:nvPr>
            <p:ph idx="1"/>
          </p:nvPr>
        </p:nvSpPr>
        <p:spPr>
          <a:xfrm>
            <a:off x="242595" y="1321772"/>
            <a:ext cx="11784563" cy="4351338"/>
          </a:xfrm>
        </p:spPr>
        <p:txBody>
          <a:bodyPr>
            <a:normAutofit fontScale="62500" lnSpcReduction="20000"/>
          </a:bodyPr>
          <a:lstStyle/>
          <a:p>
            <a:pPr marL="0" indent="0">
              <a:buNone/>
            </a:pPr>
            <a:r>
              <a:rPr lang="cs-CZ" dirty="0"/>
              <a:t>In SIS: 		CVOL0376</a:t>
            </a:r>
          </a:p>
          <a:p>
            <a:pPr marL="0" indent="0">
              <a:buNone/>
            </a:pPr>
            <a:r>
              <a:rPr lang="en-US" dirty="0"/>
              <a:t>Title:	</a:t>
            </a:r>
            <a:r>
              <a:rPr lang="cs-CZ" dirty="0"/>
              <a:t>	</a:t>
            </a:r>
            <a:r>
              <a:rPr lang="en-US" dirty="0"/>
              <a:t>Care of the Soul: In Antiquity and Today</a:t>
            </a:r>
          </a:p>
          <a:p>
            <a:pPr marL="0" indent="0">
              <a:buNone/>
            </a:pPr>
            <a:r>
              <a:rPr lang="en-US" dirty="0"/>
              <a:t>Guaranteed by:	Department of Medical Ethics and Humanities</a:t>
            </a:r>
            <a:r>
              <a:rPr lang="cs-CZ" dirty="0"/>
              <a:t>, </a:t>
            </a:r>
            <a:r>
              <a:rPr lang="en-US" dirty="0"/>
              <a:t>Third Faculty of Medicine</a:t>
            </a:r>
            <a:r>
              <a:rPr lang="cs-CZ" dirty="0"/>
              <a:t>, Charles University</a:t>
            </a:r>
            <a:endParaRPr lang="en-US" dirty="0"/>
          </a:p>
          <a:p>
            <a:pPr marL="0" indent="0">
              <a:buNone/>
            </a:pPr>
            <a:r>
              <a:rPr lang="en-US" dirty="0"/>
              <a:t>Points</a:t>
            </a:r>
            <a:r>
              <a:rPr lang="cs-CZ" dirty="0"/>
              <a:t>, </a:t>
            </a:r>
            <a:r>
              <a:rPr lang="en-US" dirty="0"/>
              <a:t>E-Credits:	5</a:t>
            </a:r>
          </a:p>
          <a:p>
            <a:pPr marL="0" indent="0">
              <a:buNone/>
            </a:pPr>
            <a:r>
              <a:rPr lang="en-US" dirty="0"/>
              <a:t>Guarantor:	doc. </a:t>
            </a:r>
            <a:r>
              <a:rPr lang="en-US" dirty="0" err="1"/>
              <a:t>PhDr</a:t>
            </a:r>
            <a:r>
              <a:rPr lang="en-US" dirty="0"/>
              <a:t>. Zuzana </a:t>
            </a:r>
            <a:r>
              <a:rPr lang="en-US" dirty="0" err="1"/>
              <a:t>Svobodová</a:t>
            </a:r>
            <a:r>
              <a:rPr lang="en-US" dirty="0"/>
              <a:t>, Ph.D.</a:t>
            </a:r>
            <a:r>
              <a:rPr lang="cs-CZ" dirty="0"/>
              <a:t>:  </a:t>
            </a:r>
            <a:r>
              <a:rPr lang="cs-CZ" b="1" dirty="0"/>
              <a:t>zuzana.svobodova@lf3.cuni.cz</a:t>
            </a:r>
            <a:endParaRPr lang="en-US" b="1" dirty="0"/>
          </a:p>
          <a:p>
            <a:pPr marL="0" indent="0">
              <a:buNone/>
            </a:pPr>
            <a:r>
              <a:rPr lang="en-US" dirty="0"/>
              <a:t>Annotation</a:t>
            </a:r>
            <a:r>
              <a:rPr lang="cs-CZ" dirty="0"/>
              <a:t>: </a:t>
            </a:r>
            <a:r>
              <a:rPr lang="en-US" dirty="0"/>
              <a:t>The care of the soul is a phenomenon of cultivation, of human culture. The course focuses on the exemplifications of care of the soul from the earliest times of mankind to the present day. From the ancient times, examples of material culture with symbols and signs will be presented, and their interpretation will be based on different methodological principles. Course participants will also seek their own interpretive approaches within the expression of the human possibility, which is the care of the soul. The course is taught in tandem with Dr. </a:t>
            </a:r>
            <a:r>
              <a:rPr lang="en-US" dirty="0" err="1"/>
              <a:t>Adhip</a:t>
            </a:r>
            <a:r>
              <a:rPr lang="en-US" dirty="0"/>
              <a:t> Rawal from the University of Sussex School of Psychology, alongside the course supervisor.</a:t>
            </a:r>
          </a:p>
          <a:p>
            <a:pPr marL="0" indent="0">
              <a:buNone/>
            </a:pPr>
            <a:r>
              <a:rPr lang="en-US" b="1" dirty="0"/>
              <a:t>Course completion requirements</a:t>
            </a:r>
            <a:r>
              <a:rPr lang="cs-CZ" dirty="0"/>
              <a:t>:</a:t>
            </a:r>
            <a:r>
              <a:rPr lang="en-US" dirty="0"/>
              <a:t> Students upload </a:t>
            </a:r>
            <a:r>
              <a:rPr lang="en-US" b="1" dirty="0"/>
              <a:t>written text, 4-6 pages</a:t>
            </a:r>
            <a:r>
              <a:rPr lang="en-US" dirty="0"/>
              <a:t> (1800-2700 words). The content of the written work: Students will </a:t>
            </a:r>
            <a:r>
              <a:rPr lang="en-US" b="1" dirty="0"/>
              <a:t>choose a short text</a:t>
            </a:r>
            <a:r>
              <a:rPr lang="cs-CZ" b="1" dirty="0"/>
              <a:t>/</a:t>
            </a:r>
            <a:r>
              <a:rPr lang="cs-CZ" b="1" dirty="0" err="1"/>
              <a:t>picture</a:t>
            </a:r>
            <a:r>
              <a:rPr lang="cs-CZ" b="1" dirty="0"/>
              <a:t>/</a:t>
            </a:r>
            <a:r>
              <a:rPr lang="cs-CZ" b="1" dirty="0" err="1"/>
              <a:t>movie</a:t>
            </a:r>
            <a:r>
              <a:rPr lang="cs-CZ" b="1" dirty="0"/>
              <a:t>/…</a:t>
            </a:r>
            <a:r>
              <a:rPr lang="en-US" b="1" dirty="0"/>
              <a:t> describing the process of caring for the soul and write an interpretation</a:t>
            </a:r>
            <a:r>
              <a:rPr lang="en-US" dirty="0"/>
              <a:t>.</a:t>
            </a:r>
          </a:p>
          <a:p>
            <a:pPr marL="0" indent="0">
              <a:buNone/>
            </a:pPr>
            <a:r>
              <a:rPr lang="en-US" dirty="0"/>
              <a:t>Literature to the course at: https://www.citacepro.com/slozka/bpKEWhZf</a:t>
            </a:r>
          </a:p>
        </p:txBody>
      </p:sp>
    </p:spTree>
    <p:extLst>
      <p:ext uri="{BB962C8B-B14F-4D97-AF65-F5344CB8AC3E}">
        <p14:creationId xmlns:p14="http://schemas.microsoft.com/office/powerpoint/2010/main" val="14406354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98922702-9685-4704-AC8A-90FAA9F7C920}"/>
              </a:ext>
            </a:extLst>
          </p:cNvPr>
          <p:cNvPicPr>
            <a:picLocks noChangeAspect="1"/>
          </p:cNvPicPr>
          <p:nvPr/>
        </p:nvPicPr>
        <p:blipFill>
          <a:blip r:embed="rId3"/>
          <a:stretch>
            <a:fillRect/>
          </a:stretch>
        </p:blipFill>
        <p:spPr>
          <a:xfrm>
            <a:off x="3525286" y="0"/>
            <a:ext cx="5141427" cy="6858000"/>
          </a:xfrm>
          <a:prstGeom prst="rect">
            <a:avLst/>
          </a:prstGeom>
        </p:spPr>
      </p:pic>
    </p:spTree>
    <p:extLst>
      <p:ext uri="{BB962C8B-B14F-4D97-AF65-F5344CB8AC3E}">
        <p14:creationId xmlns:p14="http://schemas.microsoft.com/office/powerpoint/2010/main" val="28944045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BECE248-2DF5-414A-8537-B30B5DD5E83C}"/>
              </a:ext>
            </a:extLst>
          </p:cNvPr>
          <p:cNvPicPr>
            <a:picLocks noChangeAspect="1"/>
          </p:cNvPicPr>
          <p:nvPr/>
        </p:nvPicPr>
        <p:blipFill>
          <a:blip r:embed="rId2"/>
          <a:stretch>
            <a:fillRect/>
          </a:stretch>
        </p:blipFill>
        <p:spPr>
          <a:xfrm>
            <a:off x="1287680" y="14720"/>
            <a:ext cx="9616640" cy="6828559"/>
          </a:xfrm>
          <a:prstGeom prst="rect">
            <a:avLst/>
          </a:prstGeom>
        </p:spPr>
      </p:pic>
    </p:spTree>
    <p:extLst>
      <p:ext uri="{BB962C8B-B14F-4D97-AF65-F5344CB8AC3E}">
        <p14:creationId xmlns:p14="http://schemas.microsoft.com/office/powerpoint/2010/main" val="6126506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F770D39-054D-4E2E-A908-0107BC25BEAE}"/>
              </a:ext>
            </a:extLst>
          </p:cNvPr>
          <p:cNvPicPr>
            <a:picLocks noChangeAspect="1"/>
          </p:cNvPicPr>
          <p:nvPr/>
        </p:nvPicPr>
        <p:blipFill>
          <a:blip r:embed="rId2"/>
          <a:stretch>
            <a:fillRect/>
          </a:stretch>
        </p:blipFill>
        <p:spPr>
          <a:xfrm>
            <a:off x="7493520" y="0"/>
            <a:ext cx="4698480" cy="4719455"/>
          </a:xfrm>
          <a:prstGeom prst="rect">
            <a:avLst/>
          </a:prstGeom>
        </p:spPr>
      </p:pic>
      <p:pic>
        <p:nvPicPr>
          <p:cNvPr id="3" name="Obrázek 2">
            <a:extLst>
              <a:ext uri="{FF2B5EF4-FFF2-40B4-BE49-F238E27FC236}">
                <a16:creationId xmlns:a16="http://schemas.microsoft.com/office/drawing/2014/main" id="{DC6F4017-1D58-41EE-957D-23E3DEAC55C3}"/>
              </a:ext>
            </a:extLst>
          </p:cNvPr>
          <p:cNvPicPr>
            <a:picLocks noChangeAspect="1"/>
          </p:cNvPicPr>
          <p:nvPr/>
        </p:nvPicPr>
        <p:blipFill>
          <a:blip r:embed="rId3"/>
          <a:stretch>
            <a:fillRect/>
          </a:stretch>
        </p:blipFill>
        <p:spPr>
          <a:xfrm>
            <a:off x="1729940" y="0"/>
            <a:ext cx="5141427" cy="6858000"/>
          </a:xfrm>
          <a:prstGeom prst="rect">
            <a:avLst/>
          </a:prstGeom>
        </p:spPr>
      </p:pic>
    </p:spTree>
    <p:extLst>
      <p:ext uri="{BB962C8B-B14F-4D97-AF65-F5344CB8AC3E}">
        <p14:creationId xmlns:p14="http://schemas.microsoft.com/office/powerpoint/2010/main" val="1422392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FE7F7A5F-8C01-4F1A-96B8-D09999B3F424}"/>
              </a:ext>
            </a:extLst>
          </p:cNvPr>
          <p:cNvPicPr>
            <a:picLocks noChangeAspect="1"/>
          </p:cNvPicPr>
          <p:nvPr/>
        </p:nvPicPr>
        <p:blipFill>
          <a:blip r:embed="rId2"/>
          <a:stretch>
            <a:fillRect/>
          </a:stretch>
        </p:blipFill>
        <p:spPr>
          <a:xfrm>
            <a:off x="1522618" y="0"/>
            <a:ext cx="9146764" cy="6858000"/>
          </a:xfrm>
          <a:prstGeom prst="rect">
            <a:avLst/>
          </a:prstGeom>
        </p:spPr>
      </p:pic>
    </p:spTree>
    <p:extLst>
      <p:ext uri="{BB962C8B-B14F-4D97-AF65-F5344CB8AC3E}">
        <p14:creationId xmlns:p14="http://schemas.microsoft.com/office/powerpoint/2010/main" val="38309635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ECA47E1-C193-4FD1-A834-E1A385A3146F}"/>
              </a:ext>
            </a:extLst>
          </p:cNvPr>
          <p:cNvPicPr>
            <a:picLocks noChangeAspect="1"/>
          </p:cNvPicPr>
          <p:nvPr/>
        </p:nvPicPr>
        <p:blipFill>
          <a:blip r:embed="rId3"/>
          <a:stretch>
            <a:fillRect/>
          </a:stretch>
        </p:blipFill>
        <p:spPr>
          <a:xfrm>
            <a:off x="1522618" y="0"/>
            <a:ext cx="9146764" cy="6858000"/>
          </a:xfrm>
          <a:prstGeom prst="rect">
            <a:avLst/>
          </a:prstGeom>
        </p:spPr>
      </p:pic>
    </p:spTree>
    <p:extLst>
      <p:ext uri="{BB962C8B-B14F-4D97-AF65-F5344CB8AC3E}">
        <p14:creationId xmlns:p14="http://schemas.microsoft.com/office/powerpoint/2010/main" val="36007751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F0FBD2D5-B78E-4F25-B916-BE5D62968CC4}"/>
              </a:ext>
            </a:extLst>
          </p:cNvPr>
          <p:cNvPicPr>
            <a:picLocks noChangeAspect="1"/>
          </p:cNvPicPr>
          <p:nvPr/>
        </p:nvPicPr>
        <p:blipFill>
          <a:blip r:embed="rId3"/>
          <a:stretch>
            <a:fillRect/>
          </a:stretch>
        </p:blipFill>
        <p:spPr>
          <a:xfrm>
            <a:off x="1522618" y="0"/>
            <a:ext cx="9146764" cy="6858000"/>
          </a:xfrm>
          <a:prstGeom prst="rect">
            <a:avLst/>
          </a:prstGeom>
        </p:spPr>
      </p:pic>
    </p:spTree>
    <p:extLst>
      <p:ext uri="{BB962C8B-B14F-4D97-AF65-F5344CB8AC3E}">
        <p14:creationId xmlns:p14="http://schemas.microsoft.com/office/powerpoint/2010/main" val="3276507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83A8200-62DD-4566-8D84-661FAC5DAA6B}"/>
              </a:ext>
            </a:extLst>
          </p:cNvPr>
          <p:cNvPicPr>
            <a:picLocks noChangeAspect="1"/>
          </p:cNvPicPr>
          <p:nvPr/>
        </p:nvPicPr>
        <p:blipFill>
          <a:blip r:embed="rId2"/>
          <a:stretch>
            <a:fillRect/>
          </a:stretch>
        </p:blipFill>
        <p:spPr>
          <a:xfrm>
            <a:off x="1522618" y="0"/>
            <a:ext cx="9146764" cy="6858000"/>
          </a:xfrm>
          <a:prstGeom prst="rect">
            <a:avLst/>
          </a:prstGeom>
        </p:spPr>
      </p:pic>
    </p:spTree>
    <p:extLst>
      <p:ext uri="{BB962C8B-B14F-4D97-AF65-F5344CB8AC3E}">
        <p14:creationId xmlns:p14="http://schemas.microsoft.com/office/powerpoint/2010/main" val="3926079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5068576-9435-4E9F-80BC-C490D706FF3F}"/>
              </a:ext>
            </a:extLst>
          </p:cNvPr>
          <p:cNvPicPr>
            <a:picLocks noChangeAspect="1"/>
          </p:cNvPicPr>
          <p:nvPr/>
        </p:nvPicPr>
        <p:blipFill>
          <a:blip r:embed="rId3"/>
          <a:stretch>
            <a:fillRect/>
          </a:stretch>
        </p:blipFill>
        <p:spPr>
          <a:xfrm>
            <a:off x="1522618" y="0"/>
            <a:ext cx="9146764" cy="6858000"/>
          </a:xfrm>
          <a:prstGeom prst="rect">
            <a:avLst/>
          </a:prstGeom>
        </p:spPr>
      </p:pic>
    </p:spTree>
    <p:extLst>
      <p:ext uri="{BB962C8B-B14F-4D97-AF65-F5344CB8AC3E}">
        <p14:creationId xmlns:p14="http://schemas.microsoft.com/office/powerpoint/2010/main" val="42461393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19DCCFBC-3D9A-4451-B9DB-4EAE1C175740}"/>
              </a:ext>
            </a:extLst>
          </p:cNvPr>
          <p:cNvPicPr>
            <a:picLocks noChangeAspect="1"/>
          </p:cNvPicPr>
          <p:nvPr/>
        </p:nvPicPr>
        <p:blipFill>
          <a:blip r:embed="rId3"/>
          <a:stretch>
            <a:fillRect/>
          </a:stretch>
        </p:blipFill>
        <p:spPr>
          <a:xfrm>
            <a:off x="987743" y="0"/>
            <a:ext cx="10216513" cy="6858000"/>
          </a:xfrm>
          <a:prstGeom prst="rect">
            <a:avLst/>
          </a:prstGeom>
        </p:spPr>
      </p:pic>
    </p:spTree>
    <p:extLst>
      <p:ext uri="{BB962C8B-B14F-4D97-AF65-F5344CB8AC3E}">
        <p14:creationId xmlns:p14="http://schemas.microsoft.com/office/powerpoint/2010/main" val="1298031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10461729-D75E-4ACE-80D1-338894602870}"/>
              </a:ext>
            </a:extLst>
          </p:cNvPr>
          <p:cNvPicPr>
            <a:picLocks noChangeAspect="1"/>
          </p:cNvPicPr>
          <p:nvPr/>
        </p:nvPicPr>
        <p:blipFill>
          <a:blip r:embed="rId2"/>
          <a:stretch>
            <a:fillRect/>
          </a:stretch>
        </p:blipFill>
        <p:spPr>
          <a:xfrm>
            <a:off x="987743" y="0"/>
            <a:ext cx="10216513" cy="6858000"/>
          </a:xfrm>
          <a:prstGeom prst="rect">
            <a:avLst/>
          </a:prstGeom>
        </p:spPr>
      </p:pic>
    </p:spTree>
    <p:extLst>
      <p:ext uri="{BB962C8B-B14F-4D97-AF65-F5344CB8AC3E}">
        <p14:creationId xmlns:p14="http://schemas.microsoft.com/office/powerpoint/2010/main" val="3146229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B712B6-81C2-4F24-BB6C-5870F618A6DC}"/>
              </a:ext>
            </a:extLst>
          </p:cNvPr>
          <p:cNvSpPr>
            <a:spLocks noGrp="1"/>
          </p:cNvSpPr>
          <p:nvPr>
            <p:ph type="title"/>
          </p:nvPr>
        </p:nvSpPr>
        <p:spPr>
          <a:xfrm>
            <a:off x="242595" y="94537"/>
            <a:ext cx="10515600" cy="1325563"/>
          </a:xfrm>
        </p:spPr>
        <p:txBody>
          <a:bodyPr/>
          <a:lstStyle/>
          <a:p>
            <a:r>
              <a:rPr lang="cs-CZ" dirty="0"/>
              <a:t>Basic </a:t>
            </a:r>
            <a:r>
              <a:rPr lang="cs-CZ" dirty="0" err="1"/>
              <a:t>information</a:t>
            </a:r>
            <a:endParaRPr lang="cs-CZ" dirty="0"/>
          </a:p>
        </p:txBody>
      </p:sp>
      <p:sp>
        <p:nvSpPr>
          <p:cNvPr id="3" name="Zástupný obsah 2">
            <a:extLst>
              <a:ext uri="{FF2B5EF4-FFF2-40B4-BE49-F238E27FC236}">
                <a16:creationId xmlns:a16="http://schemas.microsoft.com/office/drawing/2014/main" id="{9D776F23-EDF4-4283-9587-A56E68C2F3E1}"/>
              </a:ext>
            </a:extLst>
          </p:cNvPr>
          <p:cNvSpPr>
            <a:spLocks noGrp="1"/>
          </p:cNvSpPr>
          <p:nvPr>
            <p:ph idx="1"/>
          </p:nvPr>
        </p:nvSpPr>
        <p:spPr>
          <a:xfrm>
            <a:off x="242595" y="1321772"/>
            <a:ext cx="11784563" cy="5358946"/>
          </a:xfrm>
        </p:spPr>
        <p:txBody>
          <a:bodyPr>
            <a:normAutofit fontScale="47500" lnSpcReduction="20000"/>
          </a:bodyPr>
          <a:lstStyle/>
          <a:p>
            <a:pPr marL="0" indent="0">
              <a:buNone/>
            </a:pPr>
            <a:r>
              <a:rPr lang="en-US" b="1" dirty="0"/>
              <a:t>Syllabus</a:t>
            </a:r>
            <a:r>
              <a:rPr lang="cs-CZ" dirty="0"/>
              <a:t>: </a:t>
            </a:r>
          </a:p>
          <a:p>
            <a:r>
              <a:rPr lang="en-US" dirty="0"/>
              <a:t>Examples of the oldest remains of material culture, their symbols and interpretations.</a:t>
            </a:r>
          </a:p>
          <a:p>
            <a:r>
              <a:rPr lang="en-US" dirty="0"/>
              <a:t>The seeking for personality and integrity in different cultures.</a:t>
            </a:r>
          </a:p>
          <a:p>
            <a:r>
              <a:rPr lang="en-US" dirty="0"/>
              <a:t>Critical periods in life, examples of ritualization and symbolic expressions.</a:t>
            </a:r>
          </a:p>
          <a:p>
            <a:r>
              <a:rPr lang="en-US" b="1" dirty="0"/>
              <a:t>Theatre as a manifestation of care of the soul.</a:t>
            </a:r>
          </a:p>
          <a:p>
            <a:r>
              <a:rPr lang="en-US" dirty="0"/>
              <a:t>Spa as an expression of care for a good and beautiful life.</a:t>
            </a:r>
          </a:p>
          <a:p>
            <a:pPr marL="0" indent="0">
              <a:buNone/>
            </a:pPr>
            <a:r>
              <a:rPr lang="en-US" dirty="0"/>
              <a:t>Learning resources - Moodle: https://dl1.cuni.cz/course/view.php?id=16377</a:t>
            </a:r>
          </a:p>
          <a:p>
            <a:pPr marL="0" indent="0">
              <a:buNone/>
            </a:pPr>
            <a:r>
              <a:rPr lang="en-US" dirty="0"/>
              <a:t>MS Teams: https://teams.microsoft.com/l/team/19%3aW70bEVcamrlLOG6V9FgovqmNVQo-Wf8uff3vIal8ZGw1%40thread.tacv2/conversations?groupId=2b9b36ce-8617-449e-b3dd-9cc70566e7ec&amp;tenantId=e09276da-f934-4086-bf08-8816a20414a2</a:t>
            </a:r>
          </a:p>
          <a:p>
            <a:pPr marL="0" indent="0">
              <a:buNone/>
            </a:pPr>
            <a:r>
              <a:rPr lang="en-US" b="1" dirty="0"/>
              <a:t>Schedule</a:t>
            </a:r>
            <a:r>
              <a:rPr lang="en-US" dirty="0"/>
              <a:t> for the winter semester 2024–2025:</a:t>
            </a:r>
          </a:p>
          <a:p>
            <a:r>
              <a:rPr lang="en-US" dirty="0"/>
              <a:t>October 22, 18-19:30</a:t>
            </a:r>
          </a:p>
          <a:p>
            <a:r>
              <a:rPr lang="en-US" dirty="0"/>
              <a:t>November 5, 18-19:30</a:t>
            </a:r>
          </a:p>
          <a:p>
            <a:r>
              <a:rPr lang="en-US" dirty="0"/>
              <a:t>November 19, 18-19:30</a:t>
            </a:r>
          </a:p>
          <a:p>
            <a:r>
              <a:rPr lang="en-US" b="1" dirty="0"/>
              <a:t>December 10, 18-19:30</a:t>
            </a:r>
          </a:p>
          <a:p>
            <a:r>
              <a:rPr lang="en-US" dirty="0"/>
              <a:t>January 7, 18-19:30</a:t>
            </a:r>
          </a:p>
          <a:p>
            <a:r>
              <a:rPr lang="en-US" dirty="0"/>
              <a:t>In these days and hours</a:t>
            </a:r>
            <a:r>
              <a:rPr lang="cs-CZ" dirty="0"/>
              <a:t> (</a:t>
            </a:r>
            <a:r>
              <a:rPr lang="cs-CZ" dirty="0" err="1"/>
              <a:t>at</a:t>
            </a:r>
            <a:r>
              <a:rPr lang="cs-CZ" dirty="0"/>
              <a:t> least 3 </a:t>
            </a:r>
            <a:r>
              <a:rPr lang="cs-CZ" dirty="0" err="1"/>
              <a:t>of</a:t>
            </a:r>
            <a:r>
              <a:rPr lang="cs-CZ" dirty="0"/>
              <a:t> </a:t>
            </a:r>
            <a:r>
              <a:rPr lang="cs-CZ" dirty="0" err="1"/>
              <a:t>them</a:t>
            </a:r>
            <a:r>
              <a:rPr lang="cs-CZ" dirty="0"/>
              <a:t>)</a:t>
            </a:r>
            <a:r>
              <a:rPr lang="en-US" dirty="0"/>
              <a:t>, connect to: </a:t>
            </a:r>
          </a:p>
          <a:p>
            <a:r>
              <a:rPr lang="en-US" dirty="0"/>
              <a:t>https://teams.microsoft.com/l/meetup-join/19%3aW70bEVcamrlLOG6V9FgovqmNVQo-Wf8uff3vIal8ZGw1%40thread.tacv2/1718882985968?context=%7b%22Tid%22%3a%22e09276da-f934-4086-bf08-8816a20414a2%22%2c%22Oid%22%3a%22da59b418-9bdf-4c0e-b401-2e81c8f22ed6%22%7d</a:t>
            </a:r>
          </a:p>
          <a:p>
            <a:r>
              <a:rPr lang="en-US" dirty="0"/>
              <a:t>Minimal requirements, prerequisites, conditions for selection and enrolment of students: Students can use the internet for MS Teams video meetings, have English as a spoken language - minimum level: B1 - "Can understand the main points of clear standard input on familiar matters regularly encountered in work, school, leisure, etc. Can deal with most situations likely to arise whilst travelling in an area where the language is spoken. Can produce simple connected text on topics which are familiar or of personal interest. Can describe experiences and events, dreams, hopes &amp; ambitions and briefly give reasons and explanations for opinions and plans."</a:t>
            </a:r>
          </a:p>
        </p:txBody>
      </p:sp>
    </p:spTree>
    <p:extLst>
      <p:ext uri="{BB962C8B-B14F-4D97-AF65-F5344CB8AC3E}">
        <p14:creationId xmlns:p14="http://schemas.microsoft.com/office/powerpoint/2010/main" val="27005826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A25B6494-DF68-4175-85DF-04DC3DBBCF78}"/>
              </a:ext>
            </a:extLst>
          </p:cNvPr>
          <p:cNvPicPr>
            <a:picLocks noChangeAspect="1"/>
          </p:cNvPicPr>
          <p:nvPr/>
        </p:nvPicPr>
        <p:blipFill>
          <a:blip r:embed="rId3"/>
          <a:stretch>
            <a:fillRect/>
          </a:stretch>
        </p:blipFill>
        <p:spPr>
          <a:xfrm>
            <a:off x="987743" y="0"/>
            <a:ext cx="10216513" cy="6858000"/>
          </a:xfrm>
          <a:prstGeom prst="rect">
            <a:avLst/>
          </a:prstGeom>
        </p:spPr>
      </p:pic>
    </p:spTree>
    <p:extLst>
      <p:ext uri="{BB962C8B-B14F-4D97-AF65-F5344CB8AC3E}">
        <p14:creationId xmlns:p14="http://schemas.microsoft.com/office/powerpoint/2010/main" val="26438220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36C91A3D-AA1F-4982-AA20-061D76DA4518}"/>
              </a:ext>
            </a:extLst>
          </p:cNvPr>
          <p:cNvPicPr>
            <a:picLocks noChangeAspect="1"/>
          </p:cNvPicPr>
          <p:nvPr/>
        </p:nvPicPr>
        <p:blipFill>
          <a:blip r:embed="rId2"/>
          <a:stretch>
            <a:fillRect/>
          </a:stretch>
        </p:blipFill>
        <p:spPr>
          <a:xfrm>
            <a:off x="1522618" y="0"/>
            <a:ext cx="9146764" cy="6858000"/>
          </a:xfrm>
          <a:prstGeom prst="rect">
            <a:avLst/>
          </a:prstGeom>
        </p:spPr>
      </p:pic>
    </p:spTree>
    <p:extLst>
      <p:ext uri="{BB962C8B-B14F-4D97-AF65-F5344CB8AC3E}">
        <p14:creationId xmlns:p14="http://schemas.microsoft.com/office/powerpoint/2010/main" val="21816108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8DF339-9F5F-478C-B29D-58134E07982B}"/>
              </a:ext>
            </a:extLst>
          </p:cNvPr>
          <p:cNvSpPr>
            <a:spLocks noGrp="1"/>
          </p:cNvSpPr>
          <p:nvPr>
            <p:ph type="title"/>
          </p:nvPr>
        </p:nvSpPr>
        <p:spPr/>
        <p:txBody>
          <a:bodyPr/>
          <a:lstStyle/>
          <a:p>
            <a:r>
              <a:rPr lang="cs-CZ" dirty="0"/>
              <a:t>Role </a:t>
            </a:r>
            <a:r>
              <a:rPr lang="cs-CZ" dirty="0" err="1"/>
              <a:t>of</a:t>
            </a:r>
            <a:r>
              <a:rPr lang="cs-CZ" dirty="0"/>
              <a:t>…</a:t>
            </a:r>
          </a:p>
        </p:txBody>
      </p:sp>
      <p:pic>
        <p:nvPicPr>
          <p:cNvPr id="4" name="Zástupný obsah 3">
            <a:extLst>
              <a:ext uri="{FF2B5EF4-FFF2-40B4-BE49-F238E27FC236}">
                <a16:creationId xmlns:a16="http://schemas.microsoft.com/office/drawing/2014/main" id="{1F7DF7C9-254A-4E3D-8E9C-023658D1FA14}"/>
              </a:ext>
            </a:extLst>
          </p:cNvPr>
          <p:cNvPicPr>
            <a:picLocks noGrp="1" noChangeAspect="1"/>
          </p:cNvPicPr>
          <p:nvPr>
            <p:ph idx="1"/>
          </p:nvPr>
        </p:nvPicPr>
        <p:blipFill>
          <a:blip r:embed="rId2"/>
          <a:stretch>
            <a:fillRect/>
          </a:stretch>
        </p:blipFill>
        <p:spPr>
          <a:xfrm>
            <a:off x="226429" y="2141537"/>
            <a:ext cx="3108098" cy="4351338"/>
          </a:xfrm>
          <a:prstGeom prst="rect">
            <a:avLst/>
          </a:prstGeom>
        </p:spPr>
      </p:pic>
      <p:pic>
        <p:nvPicPr>
          <p:cNvPr id="5" name="Obrázek 4">
            <a:extLst>
              <a:ext uri="{FF2B5EF4-FFF2-40B4-BE49-F238E27FC236}">
                <a16:creationId xmlns:a16="http://schemas.microsoft.com/office/drawing/2014/main" id="{4CE6332C-D681-49B8-99A3-B74FA1CE864F}"/>
              </a:ext>
            </a:extLst>
          </p:cNvPr>
          <p:cNvPicPr>
            <a:picLocks noChangeAspect="1"/>
          </p:cNvPicPr>
          <p:nvPr/>
        </p:nvPicPr>
        <p:blipFill>
          <a:blip r:embed="rId3"/>
          <a:stretch>
            <a:fillRect/>
          </a:stretch>
        </p:blipFill>
        <p:spPr>
          <a:xfrm>
            <a:off x="3570445" y="188680"/>
            <a:ext cx="3143250" cy="4819650"/>
          </a:xfrm>
          <a:prstGeom prst="rect">
            <a:avLst/>
          </a:prstGeom>
        </p:spPr>
      </p:pic>
      <p:pic>
        <p:nvPicPr>
          <p:cNvPr id="6" name="Obrázek 5">
            <a:extLst>
              <a:ext uri="{FF2B5EF4-FFF2-40B4-BE49-F238E27FC236}">
                <a16:creationId xmlns:a16="http://schemas.microsoft.com/office/drawing/2014/main" id="{3B534E57-C421-4DB9-A228-6D11AFE55038}"/>
              </a:ext>
            </a:extLst>
          </p:cNvPr>
          <p:cNvPicPr>
            <a:picLocks noChangeAspect="1"/>
          </p:cNvPicPr>
          <p:nvPr/>
        </p:nvPicPr>
        <p:blipFill>
          <a:blip r:embed="rId4"/>
          <a:stretch>
            <a:fillRect/>
          </a:stretch>
        </p:blipFill>
        <p:spPr>
          <a:xfrm>
            <a:off x="6949613" y="200025"/>
            <a:ext cx="2428875" cy="2981325"/>
          </a:xfrm>
          <a:prstGeom prst="rect">
            <a:avLst/>
          </a:prstGeom>
        </p:spPr>
      </p:pic>
      <p:pic>
        <p:nvPicPr>
          <p:cNvPr id="7" name="Obrázek 6">
            <a:extLst>
              <a:ext uri="{FF2B5EF4-FFF2-40B4-BE49-F238E27FC236}">
                <a16:creationId xmlns:a16="http://schemas.microsoft.com/office/drawing/2014/main" id="{857CC09A-0E85-46FD-B097-97EE0CCF3563}"/>
              </a:ext>
            </a:extLst>
          </p:cNvPr>
          <p:cNvPicPr>
            <a:picLocks noChangeAspect="1"/>
          </p:cNvPicPr>
          <p:nvPr/>
        </p:nvPicPr>
        <p:blipFill rotWithShape="1">
          <a:blip r:embed="rId5"/>
          <a:srcRect l="19435" t="3075" r="10779"/>
          <a:stretch/>
        </p:blipFill>
        <p:spPr>
          <a:xfrm>
            <a:off x="9378488" y="188680"/>
            <a:ext cx="2587083" cy="5382781"/>
          </a:xfrm>
          <a:prstGeom prst="rect">
            <a:avLst/>
          </a:prstGeom>
        </p:spPr>
      </p:pic>
    </p:spTree>
    <p:extLst>
      <p:ext uri="{BB962C8B-B14F-4D97-AF65-F5344CB8AC3E}">
        <p14:creationId xmlns:p14="http://schemas.microsoft.com/office/powerpoint/2010/main" val="20618845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8DF339-9F5F-478C-B29D-58134E07982B}"/>
              </a:ext>
            </a:extLst>
          </p:cNvPr>
          <p:cNvSpPr>
            <a:spLocks noGrp="1"/>
          </p:cNvSpPr>
          <p:nvPr>
            <p:ph type="title"/>
          </p:nvPr>
        </p:nvSpPr>
        <p:spPr/>
        <p:txBody>
          <a:bodyPr/>
          <a:lstStyle/>
          <a:p>
            <a:r>
              <a:rPr lang="cs-CZ" dirty="0"/>
              <a:t>Role </a:t>
            </a:r>
            <a:r>
              <a:rPr lang="cs-CZ" dirty="0" err="1"/>
              <a:t>of</a:t>
            </a:r>
            <a:r>
              <a:rPr lang="cs-CZ" dirty="0"/>
              <a:t>…</a:t>
            </a:r>
          </a:p>
        </p:txBody>
      </p:sp>
      <p:pic>
        <p:nvPicPr>
          <p:cNvPr id="9" name="Zástupný obsah 8">
            <a:extLst>
              <a:ext uri="{FF2B5EF4-FFF2-40B4-BE49-F238E27FC236}">
                <a16:creationId xmlns:a16="http://schemas.microsoft.com/office/drawing/2014/main" id="{4E328F9F-0CC1-4D7A-B0F4-F2BE6BF3059D}"/>
              </a:ext>
            </a:extLst>
          </p:cNvPr>
          <p:cNvPicPr>
            <a:picLocks noGrp="1" noChangeAspect="1"/>
          </p:cNvPicPr>
          <p:nvPr>
            <p:ph idx="1"/>
          </p:nvPr>
        </p:nvPicPr>
        <p:blipFill>
          <a:blip r:embed="rId2"/>
          <a:stretch>
            <a:fillRect/>
          </a:stretch>
        </p:blipFill>
        <p:spPr>
          <a:xfrm>
            <a:off x="451008" y="1616537"/>
            <a:ext cx="2362504" cy="4996696"/>
          </a:xfrm>
          <a:prstGeom prst="rect">
            <a:avLst/>
          </a:prstGeom>
        </p:spPr>
      </p:pic>
      <p:pic>
        <p:nvPicPr>
          <p:cNvPr id="10" name="Obrázek 9">
            <a:extLst>
              <a:ext uri="{FF2B5EF4-FFF2-40B4-BE49-F238E27FC236}">
                <a16:creationId xmlns:a16="http://schemas.microsoft.com/office/drawing/2014/main" id="{09DA11C9-267D-4008-8D3E-5CA1B0EF9A3A}"/>
              </a:ext>
            </a:extLst>
          </p:cNvPr>
          <p:cNvPicPr>
            <a:picLocks noChangeAspect="1"/>
          </p:cNvPicPr>
          <p:nvPr/>
        </p:nvPicPr>
        <p:blipFill>
          <a:blip r:embed="rId3"/>
          <a:stretch>
            <a:fillRect/>
          </a:stretch>
        </p:blipFill>
        <p:spPr>
          <a:xfrm>
            <a:off x="3581895" y="0"/>
            <a:ext cx="4545485" cy="6858000"/>
          </a:xfrm>
          <a:prstGeom prst="rect">
            <a:avLst/>
          </a:prstGeom>
        </p:spPr>
      </p:pic>
      <p:pic>
        <p:nvPicPr>
          <p:cNvPr id="11" name="Obrázek 10">
            <a:extLst>
              <a:ext uri="{FF2B5EF4-FFF2-40B4-BE49-F238E27FC236}">
                <a16:creationId xmlns:a16="http://schemas.microsoft.com/office/drawing/2014/main" id="{53894870-BD76-416D-8710-F370C8A93038}"/>
              </a:ext>
            </a:extLst>
          </p:cNvPr>
          <p:cNvPicPr>
            <a:picLocks noChangeAspect="1"/>
          </p:cNvPicPr>
          <p:nvPr/>
        </p:nvPicPr>
        <p:blipFill rotWithShape="1">
          <a:blip r:embed="rId4"/>
          <a:srcRect l="39553" t="20163" r="40203" b="41788"/>
          <a:stretch/>
        </p:blipFill>
        <p:spPr>
          <a:xfrm>
            <a:off x="8484836" y="365125"/>
            <a:ext cx="3256156" cy="4590003"/>
          </a:xfrm>
          <a:prstGeom prst="rect">
            <a:avLst/>
          </a:prstGeom>
        </p:spPr>
      </p:pic>
    </p:spTree>
    <p:extLst>
      <p:ext uri="{BB962C8B-B14F-4D97-AF65-F5344CB8AC3E}">
        <p14:creationId xmlns:p14="http://schemas.microsoft.com/office/powerpoint/2010/main" val="14745524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145DC9A7-BD29-4563-9B81-A1C3F08DCA3E}"/>
              </a:ext>
            </a:extLst>
          </p:cNvPr>
          <p:cNvPicPr>
            <a:picLocks noChangeAspect="1"/>
          </p:cNvPicPr>
          <p:nvPr/>
        </p:nvPicPr>
        <p:blipFill rotWithShape="1">
          <a:blip r:embed="rId2"/>
          <a:srcRect l="5772" t="17724" r="6667" b="42439"/>
          <a:stretch/>
        </p:blipFill>
        <p:spPr>
          <a:xfrm>
            <a:off x="0" y="401443"/>
            <a:ext cx="12192000" cy="4160223"/>
          </a:xfrm>
          <a:prstGeom prst="rect">
            <a:avLst/>
          </a:prstGeom>
        </p:spPr>
      </p:pic>
      <p:sp>
        <p:nvSpPr>
          <p:cNvPr id="3" name="TextovéPole 2">
            <a:extLst>
              <a:ext uri="{FF2B5EF4-FFF2-40B4-BE49-F238E27FC236}">
                <a16:creationId xmlns:a16="http://schemas.microsoft.com/office/drawing/2014/main" id="{96C43AAB-36C8-48A5-B7DA-D117B5148134}"/>
              </a:ext>
            </a:extLst>
          </p:cNvPr>
          <p:cNvSpPr txBox="1"/>
          <p:nvPr/>
        </p:nvSpPr>
        <p:spPr>
          <a:xfrm>
            <a:off x="858644" y="4873083"/>
            <a:ext cx="11006254" cy="1754326"/>
          </a:xfrm>
          <a:prstGeom prst="rect">
            <a:avLst/>
          </a:prstGeom>
          <a:noFill/>
        </p:spPr>
        <p:txBody>
          <a:bodyPr wrap="square" rtlCol="0">
            <a:spAutoFit/>
          </a:bodyPr>
          <a:lstStyle/>
          <a:p>
            <a:r>
              <a:rPr lang="cs-CZ" sz="3600" dirty="0" err="1"/>
              <a:t>Tchantchès</a:t>
            </a:r>
            <a:r>
              <a:rPr lang="cs-CZ" sz="3600" dirty="0"/>
              <a:t> </a:t>
            </a:r>
            <a:r>
              <a:rPr lang="cs-CZ" sz="3600" dirty="0" err="1"/>
              <a:t>from</a:t>
            </a:r>
            <a:r>
              <a:rPr lang="cs-CZ" sz="3600" dirty="0"/>
              <a:t> </a:t>
            </a:r>
            <a:r>
              <a:rPr lang="cs-CZ" sz="3600" dirty="0" err="1"/>
              <a:t>Belgium</a:t>
            </a:r>
            <a:r>
              <a:rPr lang="cs-CZ" sz="3600" dirty="0"/>
              <a:t>, </a:t>
            </a:r>
            <a:r>
              <a:rPr lang="cs-CZ" sz="3600" dirty="0" err="1"/>
              <a:t>Pulcinella</a:t>
            </a:r>
            <a:r>
              <a:rPr lang="cs-CZ" sz="3600" dirty="0"/>
              <a:t> </a:t>
            </a:r>
            <a:r>
              <a:rPr lang="cs-CZ" sz="3600" dirty="0" err="1"/>
              <a:t>from</a:t>
            </a:r>
            <a:r>
              <a:rPr lang="cs-CZ" sz="3600" dirty="0"/>
              <a:t> </a:t>
            </a:r>
            <a:r>
              <a:rPr lang="cs-CZ" sz="3600" dirty="0" err="1"/>
              <a:t>Italian</a:t>
            </a:r>
            <a:r>
              <a:rPr lang="cs-CZ" sz="3600" dirty="0"/>
              <a:t> commedia dell'arte, </a:t>
            </a:r>
            <a:r>
              <a:rPr lang="cs-CZ" sz="3600" dirty="0" err="1"/>
              <a:t>Punch</a:t>
            </a:r>
            <a:r>
              <a:rPr lang="cs-CZ" sz="3600" dirty="0"/>
              <a:t> </a:t>
            </a:r>
            <a:r>
              <a:rPr lang="cs-CZ" sz="3600" dirty="0" err="1"/>
              <a:t>from</a:t>
            </a:r>
            <a:r>
              <a:rPr lang="cs-CZ" sz="3600" dirty="0"/>
              <a:t> </a:t>
            </a:r>
            <a:r>
              <a:rPr lang="cs-CZ" sz="3600" dirty="0" err="1"/>
              <a:t>England</a:t>
            </a:r>
            <a:r>
              <a:rPr lang="cs-CZ" sz="3600" dirty="0"/>
              <a:t>, Czech Kašpárek, German </a:t>
            </a:r>
            <a:r>
              <a:rPr lang="cs-CZ" sz="3600" dirty="0" err="1"/>
              <a:t>Kasperl</a:t>
            </a:r>
            <a:r>
              <a:rPr lang="cs-CZ" sz="3600" dirty="0"/>
              <a:t>, </a:t>
            </a:r>
            <a:r>
              <a:rPr lang="cs-CZ" sz="3600" dirty="0" err="1"/>
              <a:t>French</a:t>
            </a:r>
            <a:r>
              <a:rPr lang="cs-CZ" sz="3600" dirty="0"/>
              <a:t> </a:t>
            </a:r>
            <a:r>
              <a:rPr lang="cs-CZ" sz="3600" dirty="0" err="1"/>
              <a:t>Guignol</a:t>
            </a:r>
            <a:r>
              <a:rPr lang="cs-CZ" sz="3600" dirty="0"/>
              <a:t> and </a:t>
            </a:r>
            <a:r>
              <a:rPr lang="cs-CZ" sz="3600" dirty="0" err="1"/>
              <a:t>Turkish</a:t>
            </a:r>
            <a:r>
              <a:rPr lang="cs-CZ" sz="3600" dirty="0"/>
              <a:t> </a:t>
            </a:r>
            <a:r>
              <a:rPr lang="cs-CZ" sz="3600" dirty="0" err="1"/>
              <a:t>Karagoz</a:t>
            </a:r>
            <a:endParaRPr lang="cs-CZ" sz="3600" dirty="0"/>
          </a:p>
        </p:txBody>
      </p:sp>
    </p:spTree>
    <p:extLst>
      <p:ext uri="{BB962C8B-B14F-4D97-AF65-F5344CB8AC3E}">
        <p14:creationId xmlns:p14="http://schemas.microsoft.com/office/powerpoint/2010/main" val="16954547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3F27BAE-6507-4956-88A6-CB63AB23B135}"/>
              </a:ext>
            </a:extLst>
          </p:cNvPr>
          <p:cNvSpPr>
            <a:spLocks noGrp="1"/>
          </p:cNvSpPr>
          <p:nvPr>
            <p:ph type="title"/>
          </p:nvPr>
        </p:nvSpPr>
        <p:spPr/>
        <p:txBody>
          <a:bodyPr/>
          <a:lstStyle/>
          <a:p>
            <a:pPr algn="ctr"/>
            <a:r>
              <a:rPr lang="en-US" i="1" dirty="0"/>
              <a:t>The Praise of Folly</a:t>
            </a:r>
            <a:endParaRPr lang="cs-CZ" dirty="0"/>
          </a:p>
        </p:txBody>
      </p:sp>
      <p:sp>
        <p:nvSpPr>
          <p:cNvPr id="3" name="Zástupný obsah 2">
            <a:extLst>
              <a:ext uri="{FF2B5EF4-FFF2-40B4-BE49-F238E27FC236}">
                <a16:creationId xmlns:a16="http://schemas.microsoft.com/office/drawing/2014/main" id="{22AF973F-C0C0-480D-A1EE-7884504391FC}"/>
              </a:ext>
            </a:extLst>
          </p:cNvPr>
          <p:cNvSpPr>
            <a:spLocks noGrp="1"/>
          </p:cNvSpPr>
          <p:nvPr>
            <p:ph idx="1"/>
          </p:nvPr>
        </p:nvSpPr>
        <p:spPr/>
        <p:txBody>
          <a:bodyPr/>
          <a:lstStyle/>
          <a:p>
            <a:pPr marL="0" indent="0">
              <a:buNone/>
            </a:pPr>
            <a:r>
              <a:rPr lang="en-US" dirty="0"/>
              <a:t>Erasmus</a:t>
            </a:r>
            <a:r>
              <a:rPr lang="cs-CZ" dirty="0"/>
              <a:t>:</a:t>
            </a:r>
            <a:r>
              <a:rPr lang="en-US" dirty="0"/>
              <a:t> </a:t>
            </a:r>
            <a:r>
              <a:rPr lang="en-US" i="1" dirty="0" err="1"/>
              <a:t>Moriae</a:t>
            </a:r>
            <a:r>
              <a:rPr lang="en-US" i="1" dirty="0"/>
              <a:t> encomium</a:t>
            </a:r>
            <a:r>
              <a:rPr lang="cs-CZ" i="1" dirty="0"/>
              <a:t> </a:t>
            </a:r>
            <a:r>
              <a:rPr lang="cs-CZ" dirty="0"/>
              <a:t>(</a:t>
            </a:r>
            <a:r>
              <a:rPr lang="en-US" i="1" dirty="0"/>
              <a:t>The Praise of Folly</a:t>
            </a:r>
            <a:r>
              <a:rPr lang="cs-CZ" dirty="0"/>
              <a:t>, </a:t>
            </a:r>
            <a:r>
              <a:rPr lang="cs-CZ" dirty="0" err="1"/>
              <a:t>wr</a:t>
            </a:r>
            <a:r>
              <a:rPr lang="cs-CZ" dirty="0"/>
              <a:t>. </a:t>
            </a:r>
            <a:r>
              <a:rPr lang="en-US" dirty="0"/>
              <a:t>1509</a:t>
            </a:r>
            <a:r>
              <a:rPr lang="cs-CZ" dirty="0"/>
              <a:t>, </a:t>
            </a:r>
            <a:r>
              <a:rPr lang="cs-CZ" dirty="0" err="1"/>
              <a:t>publ</a:t>
            </a:r>
            <a:r>
              <a:rPr lang="cs-CZ" dirty="0"/>
              <a:t>. </a:t>
            </a:r>
            <a:r>
              <a:rPr lang="en-US" dirty="0"/>
              <a:t>1511</a:t>
            </a:r>
            <a:r>
              <a:rPr lang="cs-CZ" dirty="0"/>
              <a:t>)</a:t>
            </a:r>
            <a:r>
              <a:rPr lang="en-US" dirty="0"/>
              <a:t>, </a:t>
            </a:r>
            <a:r>
              <a:rPr lang="en-US" i="1" dirty="0" err="1"/>
              <a:t>Stultitia</a:t>
            </a:r>
            <a:r>
              <a:rPr lang="cs-CZ" dirty="0"/>
              <a:t> – </a:t>
            </a:r>
            <a:r>
              <a:rPr lang="en-US" dirty="0"/>
              <a:t>the goddess of folly, and a wise fool herself</a:t>
            </a:r>
            <a:r>
              <a:rPr lang="cs-CZ" dirty="0"/>
              <a:t>; </a:t>
            </a:r>
            <a:r>
              <a:rPr lang="en-US" dirty="0"/>
              <a:t>all people are fools</a:t>
            </a:r>
            <a:endParaRPr lang="cs-CZ" dirty="0"/>
          </a:p>
        </p:txBody>
      </p:sp>
      <p:pic>
        <p:nvPicPr>
          <p:cNvPr id="4" name="Obrázek 3">
            <a:extLst>
              <a:ext uri="{FF2B5EF4-FFF2-40B4-BE49-F238E27FC236}">
                <a16:creationId xmlns:a16="http://schemas.microsoft.com/office/drawing/2014/main" id="{FB43D746-ECBC-4420-88AB-06772865734B}"/>
              </a:ext>
            </a:extLst>
          </p:cNvPr>
          <p:cNvPicPr>
            <a:picLocks noChangeAspect="1"/>
          </p:cNvPicPr>
          <p:nvPr/>
        </p:nvPicPr>
        <p:blipFill rotWithShape="1">
          <a:blip r:embed="rId2"/>
          <a:srcRect l="11475" t="2474" r="13371" b="6744"/>
          <a:stretch/>
        </p:blipFill>
        <p:spPr>
          <a:xfrm>
            <a:off x="379140" y="3088887"/>
            <a:ext cx="2341703" cy="3769113"/>
          </a:xfrm>
          <a:prstGeom prst="rect">
            <a:avLst/>
          </a:prstGeom>
        </p:spPr>
      </p:pic>
      <p:pic>
        <p:nvPicPr>
          <p:cNvPr id="5" name="Obrázek 4">
            <a:extLst>
              <a:ext uri="{FF2B5EF4-FFF2-40B4-BE49-F238E27FC236}">
                <a16:creationId xmlns:a16="http://schemas.microsoft.com/office/drawing/2014/main" id="{8ACC995C-DBA8-46A3-B383-5A62F139BBA3}"/>
              </a:ext>
            </a:extLst>
          </p:cNvPr>
          <p:cNvPicPr>
            <a:picLocks noChangeAspect="1"/>
          </p:cNvPicPr>
          <p:nvPr/>
        </p:nvPicPr>
        <p:blipFill>
          <a:blip r:embed="rId3"/>
          <a:stretch>
            <a:fillRect/>
          </a:stretch>
        </p:blipFill>
        <p:spPr>
          <a:xfrm>
            <a:off x="3065396" y="3088887"/>
            <a:ext cx="3401992" cy="3769113"/>
          </a:xfrm>
          <a:prstGeom prst="rect">
            <a:avLst/>
          </a:prstGeom>
        </p:spPr>
      </p:pic>
      <p:pic>
        <p:nvPicPr>
          <p:cNvPr id="8" name="Obrázek 7">
            <a:extLst>
              <a:ext uri="{FF2B5EF4-FFF2-40B4-BE49-F238E27FC236}">
                <a16:creationId xmlns:a16="http://schemas.microsoft.com/office/drawing/2014/main" id="{6666F0A6-151F-44C4-907C-FD3645DB2DF9}"/>
              </a:ext>
            </a:extLst>
          </p:cNvPr>
          <p:cNvPicPr>
            <a:picLocks noChangeAspect="1"/>
          </p:cNvPicPr>
          <p:nvPr/>
        </p:nvPicPr>
        <p:blipFill>
          <a:blip r:embed="rId4"/>
          <a:stretch>
            <a:fillRect/>
          </a:stretch>
        </p:blipFill>
        <p:spPr>
          <a:xfrm>
            <a:off x="6811941" y="3088886"/>
            <a:ext cx="2615170" cy="3769114"/>
          </a:xfrm>
          <a:prstGeom prst="rect">
            <a:avLst/>
          </a:prstGeom>
        </p:spPr>
      </p:pic>
    </p:spTree>
    <p:extLst>
      <p:ext uri="{BB962C8B-B14F-4D97-AF65-F5344CB8AC3E}">
        <p14:creationId xmlns:p14="http://schemas.microsoft.com/office/powerpoint/2010/main" val="19812466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6E448D-302B-4305-94E8-EAFB59C4A7D3}"/>
              </a:ext>
            </a:extLst>
          </p:cNvPr>
          <p:cNvSpPr>
            <a:spLocks noGrp="1"/>
          </p:cNvSpPr>
          <p:nvPr>
            <p:ph type="title"/>
          </p:nvPr>
        </p:nvSpPr>
        <p:spPr>
          <a:xfrm>
            <a:off x="327102" y="251619"/>
            <a:ext cx="10515600" cy="1325563"/>
          </a:xfrm>
        </p:spPr>
        <p:txBody>
          <a:bodyPr/>
          <a:lstStyle/>
          <a:p>
            <a:r>
              <a:rPr lang="cs-CZ" dirty="0" err="1"/>
              <a:t>Critique</a:t>
            </a:r>
            <a:r>
              <a:rPr lang="cs-CZ" dirty="0"/>
              <a:t> </a:t>
            </a:r>
            <a:r>
              <a:rPr lang="cs-CZ" dirty="0" err="1"/>
              <a:t>of</a:t>
            </a:r>
            <a:r>
              <a:rPr lang="cs-CZ" dirty="0"/>
              <a:t> </a:t>
            </a:r>
            <a:r>
              <a:rPr lang="cs-CZ" dirty="0" err="1"/>
              <a:t>the</a:t>
            </a:r>
            <a:r>
              <a:rPr lang="cs-CZ" dirty="0"/>
              <a:t> </a:t>
            </a:r>
            <a:r>
              <a:rPr lang="cs-CZ" dirty="0" err="1"/>
              <a:t>morals</a:t>
            </a:r>
            <a:r>
              <a:rPr lang="cs-CZ" dirty="0"/>
              <a:t> </a:t>
            </a:r>
            <a:r>
              <a:rPr lang="cs-CZ" dirty="0" err="1"/>
              <a:t>of</a:t>
            </a:r>
            <a:r>
              <a:rPr lang="cs-CZ" dirty="0"/>
              <a:t> society</a:t>
            </a:r>
          </a:p>
        </p:txBody>
      </p:sp>
      <p:pic>
        <p:nvPicPr>
          <p:cNvPr id="4" name="Zástupný obsah 3">
            <a:extLst>
              <a:ext uri="{FF2B5EF4-FFF2-40B4-BE49-F238E27FC236}">
                <a16:creationId xmlns:a16="http://schemas.microsoft.com/office/drawing/2014/main" id="{B9611AAE-75F1-4B15-9DDC-8FDB4DD77F49}"/>
              </a:ext>
            </a:extLst>
          </p:cNvPr>
          <p:cNvPicPr>
            <a:picLocks noGrp="1" noChangeAspect="1"/>
          </p:cNvPicPr>
          <p:nvPr>
            <p:ph idx="1"/>
          </p:nvPr>
        </p:nvPicPr>
        <p:blipFill>
          <a:blip r:embed="rId2"/>
          <a:stretch>
            <a:fillRect/>
          </a:stretch>
        </p:blipFill>
        <p:spPr>
          <a:xfrm>
            <a:off x="229430" y="1906859"/>
            <a:ext cx="7438195" cy="4530537"/>
          </a:xfrm>
          <a:prstGeom prst="rect">
            <a:avLst/>
          </a:prstGeom>
        </p:spPr>
      </p:pic>
      <p:sp>
        <p:nvSpPr>
          <p:cNvPr id="6" name="TextovéPole 5">
            <a:extLst>
              <a:ext uri="{FF2B5EF4-FFF2-40B4-BE49-F238E27FC236}">
                <a16:creationId xmlns:a16="http://schemas.microsoft.com/office/drawing/2014/main" id="{1809AC58-340F-4461-931B-8FDF6458432E}"/>
              </a:ext>
            </a:extLst>
          </p:cNvPr>
          <p:cNvSpPr txBox="1"/>
          <p:nvPr/>
        </p:nvSpPr>
        <p:spPr>
          <a:xfrm rot="10800000" flipV="1">
            <a:off x="7975910" y="1951203"/>
            <a:ext cx="3197613" cy="1815882"/>
          </a:xfrm>
          <a:prstGeom prst="rect">
            <a:avLst/>
          </a:prstGeom>
          <a:noFill/>
        </p:spPr>
        <p:txBody>
          <a:bodyPr wrap="square">
            <a:spAutoFit/>
          </a:bodyPr>
          <a:lstStyle/>
          <a:p>
            <a:r>
              <a:rPr lang="cs-CZ" sz="2800" dirty="0" err="1"/>
              <a:t>The</a:t>
            </a:r>
            <a:r>
              <a:rPr lang="cs-CZ" sz="2800" dirty="0"/>
              <a:t> </a:t>
            </a:r>
            <a:r>
              <a:rPr lang="cs-CZ" sz="2800" dirty="0" err="1"/>
              <a:t>ship</a:t>
            </a:r>
            <a:r>
              <a:rPr lang="cs-CZ" sz="2800" dirty="0"/>
              <a:t> </a:t>
            </a:r>
            <a:r>
              <a:rPr lang="cs-CZ" sz="2800" dirty="0" err="1"/>
              <a:t>of</a:t>
            </a:r>
            <a:r>
              <a:rPr lang="cs-CZ" sz="2800" dirty="0"/>
              <a:t> </a:t>
            </a:r>
            <a:r>
              <a:rPr lang="cs-CZ" sz="2800" dirty="0" err="1"/>
              <a:t>fools</a:t>
            </a:r>
            <a:r>
              <a:rPr lang="cs-CZ" sz="2800" dirty="0"/>
              <a:t> (</a:t>
            </a:r>
            <a:r>
              <a:rPr lang="en-US" sz="2800" dirty="0"/>
              <a:t>a ship without a pilot,  ignorant of their own direction</a:t>
            </a:r>
            <a:r>
              <a:rPr lang="cs-CZ" sz="2800" dirty="0"/>
              <a:t>)</a:t>
            </a:r>
          </a:p>
        </p:txBody>
      </p:sp>
      <p:sp>
        <p:nvSpPr>
          <p:cNvPr id="7" name="TextovéPole 6">
            <a:extLst>
              <a:ext uri="{FF2B5EF4-FFF2-40B4-BE49-F238E27FC236}">
                <a16:creationId xmlns:a16="http://schemas.microsoft.com/office/drawing/2014/main" id="{E9A17E34-5823-4884-878C-8E6263EFD960}"/>
              </a:ext>
            </a:extLst>
          </p:cNvPr>
          <p:cNvSpPr txBox="1"/>
          <p:nvPr/>
        </p:nvSpPr>
        <p:spPr>
          <a:xfrm>
            <a:off x="7975910" y="1383639"/>
            <a:ext cx="3888988" cy="523220"/>
          </a:xfrm>
          <a:prstGeom prst="rect">
            <a:avLst/>
          </a:prstGeom>
          <a:noFill/>
        </p:spPr>
        <p:txBody>
          <a:bodyPr wrap="square" rtlCol="0">
            <a:spAutoFit/>
          </a:bodyPr>
          <a:lstStyle/>
          <a:p>
            <a:r>
              <a:rPr lang="cs-CZ" sz="2800" dirty="0"/>
              <a:t>Lat. </a:t>
            </a:r>
            <a:r>
              <a:rPr lang="cs-CZ" sz="2800" i="1" dirty="0" err="1"/>
              <a:t>Stultifera</a:t>
            </a:r>
            <a:r>
              <a:rPr lang="cs-CZ" sz="2800" i="1" dirty="0"/>
              <a:t> </a:t>
            </a:r>
            <a:r>
              <a:rPr lang="cs-CZ" sz="2800" i="1" dirty="0" err="1"/>
              <a:t>Navis</a:t>
            </a:r>
            <a:endParaRPr lang="cs-CZ" sz="2800" i="1" dirty="0"/>
          </a:p>
        </p:txBody>
      </p:sp>
      <p:sp>
        <p:nvSpPr>
          <p:cNvPr id="8" name="TextovéPole 7">
            <a:extLst>
              <a:ext uri="{FF2B5EF4-FFF2-40B4-BE49-F238E27FC236}">
                <a16:creationId xmlns:a16="http://schemas.microsoft.com/office/drawing/2014/main" id="{A9928082-81EF-4A19-B6FB-1861B42154B1}"/>
              </a:ext>
            </a:extLst>
          </p:cNvPr>
          <p:cNvSpPr txBox="1"/>
          <p:nvPr/>
        </p:nvSpPr>
        <p:spPr>
          <a:xfrm>
            <a:off x="7975910" y="3891776"/>
            <a:ext cx="3646449" cy="523220"/>
          </a:xfrm>
          <a:prstGeom prst="rect">
            <a:avLst/>
          </a:prstGeom>
          <a:noFill/>
        </p:spPr>
        <p:txBody>
          <a:bodyPr wrap="square" rtlCol="0">
            <a:spAutoFit/>
          </a:bodyPr>
          <a:lstStyle/>
          <a:p>
            <a:r>
              <a:rPr lang="el-GR" sz="2800" dirty="0"/>
              <a:t>ἀλληγορία</a:t>
            </a:r>
            <a:r>
              <a:rPr lang="cs-CZ" sz="2800" dirty="0"/>
              <a:t> –   </a:t>
            </a:r>
          </a:p>
        </p:txBody>
      </p:sp>
      <p:sp>
        <p:nvSpPr>
          <p:cNvPr id="9" name="TextovéPole 8">
            <a:extLst>
              <a:ext uri="{FF2B5EF4-FFF2-40B4-BE49-F238E27FC236}">
                <a16:creationId xmlns:a16="http://schemas.microsoft.com/office/drawing/2014/main" id="{9CA0A575-9125-4BF7-A0A1-F77B01F6DC34}"/>
              </a:ext>
            </a:extLst>
          </p:cNvPr>
          <p:cNvSpPr txBox="1"/>
          <p:nvPr/>
        </p:nvSpPr>
        <p:spPr>
          <a:xfrm>
            <a:off x="7975910" y="4350976"/>
            <a:ext cx="3534937" cy="2246769"/>
          </a:xfrm>
          <a:prstGeom prst="rect">
            <a:avLst/>
          </a:prstGeom>
          <a:noFill/>
        </p:spPr>
        <p:txBody>
          <a:bodyPr wrap="square" rtlCol="0">
            <a:spAutoFit/>
          </a:bodyPr>
          <a:lstStyle/>
          <a:p>
            <a:r>
              <a:rPr lang="en-US" sz="2800" dirty="0" err="1"/>
              <a:t>ἄλλος</a:t>
            </a:r>
            <a:r>
              <a:rPr lang="en-US" sz="2800" dirty="0"/>
              <a:t> </a:t>
            </a:r>
            <a:r>
              <a:rPr lang="cs-CZ" sz="2800" dirty="0"/>
              <a:t>- </a:t>
            </a:r>
            <a:r>
              <a:rPr lang="en-US" sz="2800" dirty="0"/>
              <a:t>another, different</a:t>
            </a:r>
            <a:r>
              <a:rPr lang="cs-CZ" sz="2800" dirty="0"/>
              <a:t> / + </a:t>
            </a:r>
            <a:r>
              <a:rPr lang="en-US" sz="2800" dirty="0" err="1"/>
              <a:t>ἀγορεύω</a:t>
            </a:r>
            <a:r>
              <a:rPr lang="en-US" sz="2800" dirty="0"/>
              <a:t> </a:t>
            </a:r>
            <a:r>
              <a:rPr lang="cs-CZ" sz="2800" dirty="0"/>
              <a:t>-- </a:t>
            </a:r>
            <a:r>
              <a:rPr lang="en-US" sz="2800" dirty="0"/>
              <a:t>to harangue, to speak in the assembly</a:t>
            </a:r>
            <a:r>
              <a:rPr lang="cs-CZ" sz="2800" dirty="0"/>
              <a:t> </a:t>
            </a:r>
            <a:r>
              <a:rPr lang="en-US" sz="2800" dirty="0"/>
              <a:t>from </a:t>
            </a:r>
            <a:r>
              <a:rPr lang="en-US" sz="2800" dirty="0" err="1"/>
              <a:t>ἀγορά</a:t>
            </a:r>
            <a:r>
              <a:rPr lang="en-US" sz="2800" dirty="0"/>
              <a:t> </a:t>
            </a:r>
            <a:r>
              <a:rPr lang="cs-CZ" sz="2800" dirty="0"/>
              <a:t>- </a:t>
            </a:r>
            <a:r>
              <a:rPr lang="en-US" sz="2800" dirty="0"/>
              <a:t>assembly</a:t>
            </a:r>
            <a:endParaRPr lang="cs-CZ" sz="2800" dirty="0"/>
          </a:p>
        </p:txBody>
      </p:sp>
    </p:spTree>
    <p:extLst>
      <p:ext uri="{BB962C8B-B14F-4D97-AF65-F5344CB8AC3E}">
        <p14:creationId xmlns:p14="http://schemas.microsoft.com/office/powerpoint/2010/main" val="23369771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EC9116-8DCB-4F31-82B8-6B92E06696EB}"/>
              </a:ext>
            </a:extLst>
          </p:cNvPr>
          <p:cNvSpPr>
            <a:spLocks noGrp="1"/>
          </p:cNvSpPr>
          <p:nvPr>
            <p:ph type="title"/>
          </p:nvPr>
        </p:nvSpPr>
        <p:spPr>
          <a:xfrm>
            <a:off x="513885" y="168700"/>
            <a:ext cx="1565238" cy="1325563"/>
          </a:xfrm>
        </p:spPr>
        <p:txBody>
          <a:bodyPr/>
          <a:lstStyle/>
          <a:p>
            <a:r>
              <a:rPr lang="cs-CZ" dirty="0"/>
              <a:t>Faust</a:t>
            </a:r>
          </a:p>
        </p:txBody>
      </p:sp>
      <p:pic>
        <p:nvPicPr>
          <p:cNvPr id="4" name="Zástupný obsah 3">
            <a:extLst>
              <a:ext uri="{FF2B5EF4-FFF2-40B4-BE49-F238E27FC236}">
                <a16:creationId xmlns:a16="http://schemas.microsoft.com/office/drawing/2014/main" id="{8CBBAD8E-6350-443B-BA34-95BE34486254}"/>
              </a:ext>
            </a:extLst>
          </p:cNvPr>
          <p:cNvPicPr>
            <a:picLocks noGrp="1" noChangeAspect="1"/>
          </p:cNvPicPr>
          <p:nvPr>
            <p:ph idx="1"/>
          </p:nvPr>
        </p:nvPicPr>
        <p:blipFill>
          <a:blip r:embed="rId2"/>
          <a:stretch>
            <a:fillRect/>
          </a:stretch>
        </p:blipFill>
        <p:spPr>
          <a:xfrm>
            <a:off x="2403438" y="0"/>
            <a:ext cx="4711040" cy="6852424"/>
          </a:xfrm>
          <a:prstGeom prst="rect">
            <a:avLst/>
          </a:prstGeom>
        </p:spPr>
      </p:pic>
      <p:pic>
        <p:nvPicPr>
          <p:cNvPr id="6" name="Obrázek 5">
            <a:extLst>
              <a:ext uri="{FF2B5EF4-FFF2-40B4-BE49-F238E27FC236}">
                <a16:creationId xmlns:a16="http://schemas.microsoft.com/office/drawing/2014/main" id="{58DC2958-386F-4143-A2F4-1FBD8F1AF21F}"/>
              </a:ext>
            </a:extLst>
          </p:cNvPr>
          <p:cNvPicPr>
            <a:picLocks noChangeAspect="1"/>
          </p:cNvPicPr>
          <p:nvPr/>
        </p:nvPicPr>
        <p:blipFill rotWithShape="1">
          <a:blip r:embed="rId3"/>
          <a:srcRect l="52298" t="6665" r="5829" b="5324"/>
          <a:stretch/>
        </p:blipFill>
        <p:spPr>
          <a:xfrm>
            <a:off x="7629293" y="0"/>
            <a:ext cx="4235605" cy="6863925"/>
          </a:xfrm>
          <a:prstGeom prst="rect">
            <a:avLst/>
          </a:prstGeom>
        </p:spPr>
      </p:pic>
      <p:sp>
        <p:nvSpPr>
          <p:cNvPr id="7" name="TextovéPole 6">
            <a:extLst>
              <a:ext uri="{FF2B5EF4-FFF2-40B4-BE49-F238E27FC236}">
                <a16:creationId xmlns:a16="http://schemas.microsoft.com/office/drawing/2014/main" id="{17378A15-BAAE-4FB3-A01B-79AA00ADD8BE}"/>
              </a:ext>
            </a:extLst>
          </p:cNvPr>
          <p:cNvSpPr txBox="1"/>
          <p:nvPr/>
        </p:nvSpPr>
        <p:spPr>
          <a:xfrm>
            <a:off x="189571" y="2988527"/>
            <a:ext cx="2213867" cy="3539430"/>
          </a:xfrm>
          <a:prstGeom prst="rect">
            <a:avLst/>
          </a:prstGeom>
          <a:noFill/>
        </p:spPr>
        <p:txBody>
          <a:bodyPr wrap="square" rtlCol="0">
            <a:spAutoFit/>
          </a:bodyPr>
          <a:lstStyle/>
          <a:p>
            <a:r>
              <a:rPr lang="en-US" sz="2800" dirty="0"/>
              <a:t>a pact with the Devil </a:t>
            </a:r>
            <a:r>
              <a:rPr lang="cs-CZ" sz="2800" dirty="0"/>
              <a:t>(</a:t>
            </a:r>
            <a:r>
              <a:rPr lang="en-US" sz="2800" dirty="0"/>
              <a:t>at a crossroads</a:t>
            </a:r>
            <a:r>
              <a:rPr lang="cs-CZ" sz="2800" dirty="0"/>
              <a:t>)</a:t>
            </a:r>
            <a:r>
              <a:rPr lang="en-US" sz="2800" dirty="0"/>
              <a:t>, exchanging soul for unlimited knowledge and pleasures</a:t>
            </a:r>
            <a:endParaRPr lang="cs-CZ" sz="2800" dirty="0"/>
          </a:p>
        </p:txBody>
      </p:sp>
    </p:spTree>
    <p:extLst>
      <p:ext uri="{BB962C8B-B14F-4D97-AF65-F5344CB8AC3E}">
        <p14:creationId xmlns:p14="http://schemas.microsoft.com/office/powerpoint/2010/main" val="15153984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EC9116-8DCB-4F31-82B8-6B92E06696EB}"/>
              </a:ext>
            </a:extLst>
          </p:cNvPr>
          <p:cNvSpPr>
            <a:spLocks noGrp="1"/>
          </p:cNvSpPr>
          <p:nvPr>
            <p:ph type="title"/>
          </p:nvPr>
        </p:nvSpPr>
        <p:spPr>
          <a:xfrm>
            <a:off x="513885" y="168700"/>
            <a:ext cx="1565238" cy="1325563"/>
          </a:xfrm>
        </p:spPr>
        <p:txBody>
          <a:bodyPr/>
          <a:lstStyle/>
          <a:p>
            <a:r>
              <a:rPr lang="cs-CZ" dirty="0"/>
              <a:t>Faust</a:t>
            </a:r>
          </a:p>
        </p:txBody>
      </p:sp>
      <p:sp>
        <p:nvSpPr>
          <p:cNvPr id="7" name="TextovéPole 6">
            <a:extLst>
              <a:ext uri="{FF2B5EF4-FFF2-40B4-BE49-F238E27FC236}">
                <a16:creationId xmlns:a16="http://schemas.microsoft.com/office/drawing/2014/main" id="{17378A15-BAAE-4FB3-A01B-79AA00ADD8BE}"/>
              </a:ext>
            </a:extLst>
          </p:cNvPr>
          <p:cNvSpPr txBox="1"/>
          <p:nvPr/>
        </p:nvSpPr>
        <p:spPr>
          <a:xfrm>
            <a:off x="513885" y="2044004"/>
            <a:ext cx="4092497" cy="1384995"/>
          </a:xfrm>
          <a:prstGeom prst="rect">
            <a:avLst/>
          </a:prstGeom>
          <a:noFill/>
        </p:spPr>
        <p:txBody>
          <a:bodyPr wrap="square" rtlCol="0">
            <a:spAutoFit/>
          </a:bodyPr>
          <a:lstStyle/>
          <a:p>
            <a:r>
              <a:rPr lang="en-US" sz="2800" i="1" dirty="0"/>
              <a:t>every notable historical era will have its own Faust</a:t>
            </a:r>
            <a:endParaRPr lang="en-US" sz="2800" dirty="0"/>
          </a:p>
          <a:p>
            <a:r>
              <a:rPr lang="cs-CZ" sz="2800" dirty="0"/>
              <a:t>(</a:t>
            </a:r>
            <a:r>
              <a:rPr lang="en-US" sz="2800" dirty="0"/>
              <a:t>Kierkegaard</a:t>
            </a:r>
            <a:r>
              <a:rPr lang="cs-CZ" sz="2800" dirty="0"/>
              <a:t>)</a:t>
            </a:r>
          </a:p>
        </p:txBody>
      </p:sp>
      <p:pic>
        <p:nvPicPr>
          <p:cNvPr id="8" name="Zástupný obsah 7">
            <a:extLst>
              <a:ext uri="{FF2B5EF4-FFF2-40B4-BE49-F238E27FC236}">
                <a16:creationId xmlns:a16="http://schemas.microsoft.com/office/drawing/2014/main" id="{76D6F5F2-FDA4-4BD9-96E7-5CEABCF3D878}"/>
              </a:ext>
            </a:extLst>
          </p:cNvPr>
          <p:cNvPicPr>
            <a:picLocks noGrp="1" noChangeAspect="1"/>
          </p:cNvPicPr>
          <p:nvPr>
            <p:ph idx="1"/>
          </p:nvPr>
        </p:nvPicPr>
        <p:blipFill>
          <a:blip r:embed="rId2"/>
          <a:stretch>
            <a:fillRect/>
          </a:stretch>
        </p:blipFill>
        <p:spPr>
          <a:xfrm>
            <a:off x="4683514" y="-14547"/>
            <a:ext cx="4705466" cy="6887093"/>
          </a:xfrm>
          <a:prstGeom prst="rect">
            <a:avLst/>
          </a:prstGeom>
        </p:spPr>
      </p:pic>
    </p:spTree>
    <p:extLst>
      <p:ext uri="{BB962C8B-B14F-4D97-AF65-F5344CB8AC3E}">
        <p14:creationId xmlns:p14="http://schemas.microsoft.com/office/powerpoint/2010/main" val="34397741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2053D589-77B1-4C10-917B-42F5D992AC30}"/>
              </a:ext>
            </a:extLst>
          </p:cNvPr>
          <p:cNvPicPr>
            <a:picLocks noChangeAspect="1"/>
          </p:cNvPicPr>
          <p:nvPr/>
        </p:nvPicPr>
        <p:blipFill>
          <a:blip r:embed="rId3"/>
          <a:stretch>
            <a:fillRect/>
          </a:stretch>
        </p:blipFill>
        <p:spPr>
          <a:xfrm>
            <a:off x="987743" y="0"/>
            <a:ext cx="10216513" cy="6858000"/>
          </a:xfrm>
          <a:prstGeom prst="rect">
            <a:avLst/>
          </a:prstGeom>
        </p:spPr>
      </p:pic>
    </p:spTree>
    <p:extLst>
      <p:ext uri="{BB962C8B-B14F-4D97-AF65-F5344CB8AC3E}">
        <p14:creationId xmlns:p14="http://schemas.microsoft.com/office/powerpoint/2010/main" val="653276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ED36A329-A0EA-4D50-96B8-C821A6FE2590}"/>
              </a:ext>
            </a:extLst>
          </p:cNvPr>
          <p:cNvPicPr>
            <a:picLocks noChangeAspect="1"/>
          </p:cNvPicPr>
          <p:nvPr/>
        </p:nvPicPr>
        <p:blipFill>
          <a:blip r:embed="rId2"/>
          <a:stretch>
            <a:fillRect/>
          </a:stretch>
        </p:blipFill>
        <p:spPr>
          <a:xfrm>
            <a:off x="1522618" y="0"/>
            <a:ext cx="9146764" cy="6858000"/>
          </a:xfrm>
          <a:prstGeom prst="rect">
            <a:avLst/>
          </a:prstGeom>
        </p:spPr>
      </p:pic>
    </p:spTree>
    <p:extLst>
      <p:ext uri="{BB962C8B-B14F-4D97-AF65-F5344CB8AC3E}">
        <p14:creationId xmlns:p14="http://schemas.microsoft.com/office/powerpoint/2010/main" val="15668198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E8320E-E74F-41FD-BDDF-689D01CD1D01}"/>
              </a:ext>
            </a:extLst>
          </p:cNvPr>
          <p:cNvSpPr>
            <a:spLocks noGrp="1"/>
          </p:cNvSpPr>
          <p:nvPr>
            <p:ph type="title"/>
          </p:nvPr>
        </p:nvSpPr>
        <p:spPr/>
        <p:txBody>
          <a:bodyPr/>
          <a:lstStyle/>
          <a:p>
            <a:r>
              <a:rPr lang="cs-CZ" dirty="0"/>
              <a:t>Václav Havel – </a:t>
            </a:r>
            <a:r>
              <a:rPr lang="cs-CZ" dirty="0" err="1"/>
              <a:t>selection</a:t>
            </a:r>
            <a:r>
              <a:rPr lang="cs-CZ" dirty="0"/>
              <a:t> </a:t>
            </a:r>
            <a:r>
              <a:rPr lang="cs-CZ" dirty="0" err="1"/>
              <a:t>of</a:t>
            </a:r>
            <a:r>
              <a:rPr lang="cs-CZ" dirty="0"/>
              <a:t> </a:t>
            </a:r>
            <a:r>
              <a:rPr lang="cs-CZ" dirty="0" err="1"/>
              <a:t>theatre</a:t>
            </a:r>
            <a:r>
              <a:rPr lang="cs-CZ" dirty="0"/>
              <a:t> </a:t>
            </a:r>
            <a:r>
              <a:rPr lang="cs-CZ" dirty="0" err="1"/>
              <a:t>plays</a:t>
            </a:r>
            <a:endParaRPr lang="cs-CZ" dirty="0"/>
          </a:p>
        </p:txBody>
      </p:sp>
      <p:sp>
        <p:nvSpPr>
          <p:cNvPr id="4" name="Zástupný obsah 3">
            <a:extLst>
              <a:ext uri="{FF2B5EF4-FFF2-40B4-BE49-F238E27FC236}">
                <a16:creationId xmlns:a16="http://schemas.microsoft.com/office/drawing/2014/main" id="{2E1B0400-6DF1-495D-ABA8-B8F74602E667}"/>
              </a:ext>
            </a:extLst>
          </p:cNvPr>
          <p:cNvSpPr>
            <a:spLocks noGrp="1"/>
          </p:cNvSpPr>
          <p:nvPr>
            <p:ph sz="half" idx="1"/>
          </p:nvPr>
        </p:nvSpPr>
        <p:spPr>
          <a:xfrm>
            <a:off x="390293" y="1825625"/>
            <a:ext cx="5629507" cy="3861497"/>
          </a:xfrm>
        </p:spPr>
        <p:txBody>
          <a:bodyPr>
            <a:normAutofit fontScale="85000" lnSpcReduction="10000"/>
          </a:bodyPr>
          <a:lstStyle/>
          <a:p>
            <a:pPr marL="0" indent="0">
              <a:buNone/>
            </a:pPr>
            <a:r>
              <a:rPr lang="cs-CZ" dirty="0" err="1"/>
              <a:t>The</a:t>
            </a:r>
            <a:r>
              <a:rPr lang="cs-CZ" dirty="0"/>
              <a:t> Garden Party (Zahradní slavnost), 1963</a:t>
            </a:r>
          </a:p>
          <a:p>
            <a:pPr marL="0" indent="0">
              <a:buNone/>
            </a:pPr>
            <a:r>
              <a:rPr lang="cs-CZ" dirty="0" err="1"/>
              <a:t>The</a:t>
            </a:r>
            <a:r>
              <a:rPr lang="cs-CZ" dirty="0"/>
              <a:t> Memorandum (</a:t>
            </a:r>
            <a:r>
              <a:rPr lang="cs-CZ" dirty="0" err="1"/>
              <a:t>or</a:t>
            </a:r>
            <a:r>
              <a:rPr lang="cs-CZ" dirty="0"/>
              <a:t> </a:t>
            </a:r>
            <a:r>
              <a:rPr lang="cs-CZ" dirty="0" err="1"/>
              <a:t>The</a:t>
            </a:r>
            <a:r>
              <a:rPr lang="cs-CZ" dirty="0"/>
              <a:t> </a:t>
            </a:r>
            <a:r>
              <a:rPr lang="cs-CZ" dirty="0" err="1"/>
              <a:t>Memo</a:t>
            </a:r>
            <a:r>
              <a:rPr lang="cs-CZ" dirty="0"/>
              <a:t>), 1965, (Vyrozumění)</a:t>
            </a:r>
          </a:p>
          <a:p>
            <a:pPr marL="0" indent="0">
              <a:buNone/>
            </a:pPr>
            <a:r>
              <a:rPr lang="cs-CZ" dirty="0" err="1"/>
              <a:t>The</a:t>
            </a:r>
            <a:r>
              <a:rPr lang="cs-CZ" dirty="0"/>
              <a:t> </a:t>
            </a:r>
            <a:r>
              <a:rPr lang="cs-CZ" dirty="0" err="1"/>
              <a:t>Increased</a:t>
            </a:r>
            <a:r>
              <a:rPr lang="cs-CZ" dirty="0"/>
              <a:t> </a:t>
            </a:r>
            <a:r>
              <a:rPr lang="cs-CZ" dirty="0" err="1"/>
              <a:t>Difficulty</a:t>
            </a:r>
            <a:r>
              <a:rPr lang="cs-CZ" dirty="0"/>
              <a:t> </a:t>
            </a:r>
            <a:r>
              <a:rPr lang="cs-CZ" dirty="0" err="1"/>
              <a:t>of</a:t>
            </a:r>
            <a:r>
              <a:rPr lang="cs-CZ" dirty="0"/>
              <a:t> </a:t>
            </a:r>
            <a:r>
              <a:rPr lang="cs-CZ" dirty="0" err="1"/>
              <a:t>Concentration</a:t>
            </a:r>
            <a:r>
              <a:rPr lang="cs-CZ" dirty="0"/>
              <a:t>, 1968, (Ztížená možnost soustředění)</a:t>
            </a:r>
          </a:p>
          <a:p>
            <a:pPr marL="0" indent="0">
              <a:buNone/>
            </a:pPr>
            <a:r>
              <a:rPr lang="cs-CZ" dirty="0" err="1"/>
              <a:t>Butterfly</a:t>
            </a:r>
            <a:r>
              <a:rPr lang="cs-CZ" dirty="0"/>
              <a:t> on </a:t>
            </a:r>
            <a:r>
              <a:rPr lang="cs-CZ" dirty="0" err="1"/>
              <a:t>the</a:t>
            </a:r>
            <a:r>
              <a:rPr lang="cs-CZ" dirty="0"/>
              <a:t> </a:t>
            </a:r>
            <a:r>
              <a:rPr lang="cs-CZ" dirty="0" err="1"/>
              <a:t>Antenna</a:t>
            </a:r>
            <a:r>
              <a:rPr lang="cs-CZ" dirty="0"/>
              <a:t>, 1968, (Motýl na anténě)</a:t>
            </a:r>
          </a:p>
          <a:p>
            <a:pPr marL="0" indent="0">
              <a:buNone/>
            </a:pPr>
            <a:r>
              <a:rPr lang="cs-CZ" dirty="0"/>
              <a:t>Guardian Angel, 1968, (Anděl strážný)</a:t>
            </a:r>
          </a:p>
          <a:p>
            <a:pPr marL="0" indent="0">
              <a:buNone/>
            </a:pPr>
            <a:r>
              <a:rPr lang="cs-CZ" dirty="0" err="1"/>
              <a:t>Conspirators</a:t>
            </a:r>
            <a:r>
              <a:rPr lang="cs-CZ" dirty="0"/>
              <a:t>, 1971, (Spiklenci)</a:t>
            </a:r>
          </a:p>
          <a:p>
            <a:pPr marL="0" indent="0">
              <a:buNone/>
            </a:pPr>
            <a:r>
              <a:rPr lang="cs-CZ" dirty="0" err="1"/>
              <a:t>The</a:t>
            </a:r>
            <a:r>
              <a:rPr lang="cs-CZ" dirty="0"/>
              <a:t> </a:t>
            </a:r>
            <a:r>
              <a:rPr lang="cs-CZ" dirty="0" err="1"/>
              <a:t>Beggar's</a:t>
            </a:r>
            <a:r>
              <a:rPr lang="cs-CZ" dirty="0"/>
              <a:t> Opera, 1975, (Žebrácká opera)</a:t>
            </a:r>
          </a:p>
          <a:p>
            <a:pPr marL="0" indent="0">
              <a:buNone/>
            </a:pPr>
            <a:endParaRPr lang="cs-CZ" dirty="0"/>
          </a:p>
        </p:txBody>
      </p:sp>
      <p:sp>
        <p:nvSpPr>
          <p:cNvPr id="5" name="Zástupný obsah 4">
            <a:extLst>
              <a:ext uri="{FF2B5EF4-FFF2-40B4-BE49-F238E27FC236}">
                <a16:creationId xmlns:a16="http://schemas.microsoft.com/office/drawing/2014/main" id="{F675E843-16F6-462E-A22C-68142F023276}"/>
              </a:ext>
            </a:extLst>
          </p:cNvPr>
          <p:cNvSpPr>
            <a:spLocks noGrp="1"/>
          </p:cNvSpPr>
          <p:nvPr>
            <p:ph sz="half" idx="2"/>
          </p:nvPr>
        </p:nvSpPr>
        <p:spPr>
          <a:xfrm>
            <a:off x="6172200" y="1825625"/>
            <a:ext cx="5629506" cy="4351338"/>
          </a:xfrm>
        </p:spPr>
        <p:txBody>
          <a:bodyPr>
            <a:normAutofit fontScale="85000" lnSpcReduction="10000"/>
          </a:bodyPr>
          <a:lstStyle/>
          <a:p>
            <a:pPr marL="0" indent="0">
              <a:buNone/>
            </a:pPr>
            <a:r>
              <a:rPr lang="cs-CZ" dirty="0"/>
              <a:t>Audience, 1975, (Audience) – a Van</a:t>
            </a:r>
            <a:r>
              <a:rPr lang="az-Cyrl-AZ" dirty="0"/>
              <a:t>ӗ</a:t>
            </a:r>
            <a:r>
              <a:rPr lang="cs-CZ" dirty="0"/>
              <a:t>k play</a:t>
            </a:r>
          </a:p>
          <a:p>
            <a:pPr marL="0" indent="0">
              <a:buNone/>
            </a:pPr>
            <a:r>
              <a:rPr lang="cs-CZ" dirty="0" err="1"/>
              <a:t>Unveiling</a:t>
            </a:r>
            <a:r>
              <a:rPr lang="cs-CZ" dirty="0"/>
              <a:t>, 1975, (Vernisáž) – a Van</a:t>
            </a:r>
            <a:r>
              <a:rPr lang="az-Cyrl-AZ" dirty="0"/>
              <a:t>ӗ</a:t>
            </a:r>
            <a:r>
              <a:rPr lang="cs-CZ" dirty="0"/>
              <a:t>k play</a:t>
            </a:r>
          </a:p>
          <a:p>
            <a:pPr marL="0" indent="0">
              <a:buNone/>
            </a:pPr>
            <a:r>
              <a:rPr lang="cs-CZ" dirty="0" err="1"/>
              <a:t>Mountain</a:t>
            </a:r>
            <a:r>
              <a:rPr lang="cs-CZ" dirty="0"/>
              <a:t> Hotel 1976, (Horský hotel)</a:t>
            </a:r>
          </a:p>
          <a:p>
            <a:pPr marL="0" indent="0">
              <a:buNone/>
            </a:pPr>
            <a:r>
              <a:rPr lang="cs-CZ" dirty="0"/>
              <a:t>Protest, 1978, (Protest) – a Van</a:t>
            </a:r>
            <a:r>
              <a:rPr lang="az-Cyrl-AZ" dirty="0"/>
              <a:t>ӗ</a:t>
            </a:r>
            <a:r>
              <a:rPr lang="cs-CZ" dirty="0"/>
              <a:t>k play</a:t>
            </a:r>
          </a:p>
          <a:p>
            <a:pPr marL="0" indent="0">
              <a:buNone/>
            </a:pPr>
            <a:r>
              <a:rPr lang="cs-CZ" dirty="0" err="1"/>
              <a:t>Mistake</a:t>
            </a:r>
            <a:r>
              <a:rPr lang="cs-CZ" dirty="0"/>
              <a:t>, 1983, (Chyba) </a:t>
            </a:r>
          </a:p>
          <a:p>
            <a:pPr marL="0" indent="0">
              <a:buNone/>
            </a:pPr>
            <a:r>
              <a:rPr lang="cs-CZ" dirty="0"/>
              <a:t>Largo </a:t>
            </a:r>
            <a:r>
              <a:rPr lang="cs-CZ" dirty="0" err="1"/>
              <a:t>desolato</a:t>
            </a:r>
            <a:r>
              <a:rPr lang="cs-CZ" dirty="0"/>
              <a:t> 1984, (Largo </a:t>
            </a:r>
            <a:r>
              <a:rPr lang="cs-CZ" dirty="0" err="1"/>
              <a:t>desolato</a:t>
            </a:r>
            <a:r>
              <a:rPr lang="cs-CZ" dirty="0"/>
              <a:t>)</a:t>
            </a:r>
          </a:p>
          <a:p>
            <a:pPr marL="0" indent="0">
              <a:buNone/>
            </a:pPr>
            <a:r>
              <a:rPr lang="cs-CZ" dirty="0" err="1"/>
              <a:t>Temptation</a:t>
            </a:r>
            <a:r>
              <a:rPr lang="cs-CZ" dirty="0"/>
              <a:t>, 1985, (Pokoušení)</a:t>
            </a:r>
          </a:p>
          <a:p>
            <a:pPr marL="0" indent="0">
              <a:buNone/>
            </a:pPr>
            <a:r>
              <a:rPr lang="cs-CZ" dirty="0" err="1"/>
              <a:t>Redevelopment</a:t>
            </a:r>
            <a:r>
              <a:rPr lang="cs-CZ" dirty="0"/>
              <a:t>, 1987, (Asanace)</a:t>
            </a:r>
          </a:p>
        </p:txBody>
      </p:sp>
      <p:sp>
        <p:nvSpPr>
          <p:cNvPr id="6" name="TextovéPole 5">
            <a:extLst>
              <a:ext uri="{FF2B5EF4-FFF2-40B4-BE49-F238E27FC236}">
                <a16:creationId xmlns:a16="http://schemas.microsoft.com/office/drawing/2014/main" id="{5FD8B85F-34C0-4461-B679-0AFB246A3AFB}"/>
              </a:ext>
            </a:extLst>
          </p:cNvPr>
          <p:cNvSpPr txBox="1"/>
          <p:nvPr/>
        </p:nvSpPr>
        <p:spPr>
          <a:xfrm>
            <a:off x="4110153" y="6027003"/>
            <a:ext cx="4124093" cy="830997"/>
          </a:xfrm>
          <a:prstGeom prst="rect">
            <a:avLst/>
          </a:prstGeom>
          <a:noFill/>
        </p:spPr>
        <p:txBody>
          <a:bodyPr wrap="square" rtlCol="0">
            <a:spAutoFit/>
          </a:bodyPr>
          <a:lstStyle/>
          <a:p>
            <a:r>
              <a:rPr lang="cs-CZ" sz="2400" dirty="0">
                <a:hlinkClick r:id="rId2"/>
              </a:rPr>
              <a:t>https://www.vaclavhavel.cz/en/</a:t>
            </a:r>
            <a:endParaRPr lang="cs-CZ" sz="2400" dirty="0"/>
          </a:p>
          <a:p>
            <a:endParaRPr lang="cs-CZ" sz="2400" dirty="0"/>
          </a:p>
        </p:txBody>
      </p:sp>
    </p:spTree>
    <p:extLst>
      <p:ext uri="{BB962C8B-B14F-4D97-AF65-F5344CB8AC3E}">
        <p14:creationId xmlns:p14="http://schemas.microsoft.com/office/powerpoint/2010/main" val="1056996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B2C631-2D45-4D9A-9A38-1A0EEA8A9283}"/>
              </a:ext>
            </a:extLst>
          </p:cNvPr>
          <p:cNvSpPr>
            <a:spLocks noGrp="1"/>
          </p:cNvSpPr>
          <p:nvPr>
            <p:ph type="title"/>
          </p:nvPr>
        </p:nvSpPr>
        <p:spPr/>
        <p:txBody>
          <a:bodyPr/>
          <a:lstStyle/>
          <a:p>
            <a:r>
              <a:rPr lang="en-US" dirty="0"/>
              <a:t>Critical periods in life</a:t>
            </a:r>
            <a:endParaRPr lang="cs-CZ" dirty="0"/>
          </a:p>
        </p:txBody>
      </p:sp>
      <p:sp>
        <p:nvSpPr>
          <p:cNvPr id="3" name="Zástupný obsah 2">
            <a:extLst>
              <a:ext uri="{FF2B5EF4-FFF2-40B4-BE49-F238E27FC236}">
                <a16:creationId xmlns:a16="http://schemas.microsoft.com/office/drawing/2014/main" id="{2A8F23A0-AD5F-4F6A-A08A-A606D9AAB727}"/>
              </a:ext>
            </a:extLst>
          </p:cNvPr>
          <p:cNvSpPr>
            <a:spLocks noGrp="1"/>
          </p:cNvSpPr>
          <p:nvPr>
            <p:ph idx="1"/>
          </p:nvPr>
        </p:nvSpPr>
        <p:spPr/>
        <p:txBody>
          <a:bodyPr/>
          <a:lstStyle/>
          <a:p>
            <a:r>
              <a:rPr lang="cs-CZ" dirty="0"/>
              <a:t>natural </a:t>
            </a:r>
            <a:r>
              <a:rPr lang="cs-CZ" i="1" dirty="0" err="1"/>
              <a:t>factum</a:t>
            </a:r>
            <a:endParaRPr lang="cs-CZ" i="1" dirty="0"/>
          </a:p>
          <a:p>
            <a:r>
              <a:rPr lang="cs-CZ" dirty="0" err="1"/>
              <a:t>cultural</a:t>
            </a:r>
            <a:r>
              <a:rPr lang="cs-CZ" dirty="0"/>
              <a:t> re-</a:t>
            </a:r>
            <a:r>
              <a:rPr lang="cs-CZ" dirty="0" err="1"/>
              <a:t>action</a:t>
            </a:r>
            <a:endParaRPr lang="cs-CZ" dirty="0"/>
          </a:p>
          <a:p>
            <a:pPr lvl="1"/>
            <a:r>
              <a:rPr lang="cs-CZ" dirty="0" err="1"/>
              <a:t>reason</a:t>
            </a:r>
            <a:endParaRPr lang="cs-CZ" dirty="0"/>
          </a:p>
          <a:p>
            <a:pPr lvl="1"/>
            <a:r>
              <a:rPr lang="cs-CZ" dirty="0"/>
              <a:t>habit</a:t>
            </a:r>
          </a:p>
          <a:p>
            <a:pPr lvl="1"/>
            <a:r>
              <a:rPr lang="cs-CZ" dirty="0" err="1"/>
              <a:t>social</a:t>
            </a:r>
            <a:r>
              <a:rPr lang="cs-CZ" dirty="0"/>
              <a:t> </a:t>
            </a:r>
            <a:r>
              <a:rPr lang="cs-CZ" dirty="0" err="1"/>
              <a:t>tradition</a:t>
            </a:r>
            <a:endParaRPr lang="cs-CZ" dirty="0"/>
          </a:p>
          <a:p>
            <a:pPr lvl="1"/>
            <a:r>
              <a:rPr lang="cs-CZ" b="1" dirty="0" err="1"/>
              <a:t>take</a:t>
            </a:r>
            <a:r>
              <a:rPr lang="cs-CZ" b="1" dirty="0"/>
              <a:t> – </a:t>
            </a:r>
            <a:r>
              <a:rPr lang="cs-CZ" b="1" dirty="0" err="1"/>
              <a:t>carry</a:t>
            </a:r>
            <a:r>
              <a:rPr lang="cs-CZ" b="1" dirty="0"/>
              <a:t> – </a:t>
            </a:r>
            <a:r>
              <a:rPr lang="cs-CZ" b="1" dirty="0" err="1"/>
              <a:t>give</a:t>
            </a:r>
            <a:r>
              <a:rPr lang="cs-CZ" b="1" dirty="0"/>
              <a:t> </a:t>
            </a:r>
          </a:p>
          <a:p>
            <a:pPr lvl="1"/>
            <a:r>
              <a:rPr lang="cs-CZ" dirty="0"/>
              <a:t>…</a:t>
            </a:r>
          </a:p>
        </p:txBody>
      </p:sp>
      <p:sp>
        <p:nvSpPr>
          <p:cNvPr id="4" name="Šipka: dolů 3">
            <a:extLst>
              <a:ext uri="{FF2B5EF4-FFF2-40B4-BE49-F238E27FC236}">
                <a16:creationId xmlns:a16="http://schemas.microsoft.com/office/drawing/2014/main" id="{3350061E-0A85-498B-9021-51F5D8AC0B79}"/>
              </a:ext>
            </a:extLst>
          </p:cNvPr>
          <p:cNvSpPr/>
          <p:nvPr/>
        </p:nvSpPr>
        <p:spPr>
          <a:xfrm rot="3702925">
            <a:off x="3947532" y="1656457"/>
            <a:ext cx="615176" cy="11597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930589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2E2E96A-129D-4438-9639-4B0A3D5B89B6}"/>
              </a:ext>
            </a:extLst>
          </p:cNvPr>
          <p:cNvPicPr>
            <a:picLocks noChangeAspect="1"/>
          </p:cNvPicPr>
          <p:nvPr/>
        </p:nvPicPr>
        <p:blipFill>
          <a:blip r:embed="rId2"/>
          <a:stretch>
            <a:fillRect/>
          </a:stretch>
        </p:blipFill>
        <p:spPr>
          <a:xfrm>
            <a:off x="263112" y="0"/>
            <a:ext cx="9146509" cy="6858000"/>
          </a:xfrm>
          <a:prstGeom prst="rect">
            <a:avLst/>
          </a:prstGeom>
        </p:spPr>
      </p:pic>
      <p:sp>
        <p:nvSpPr>
          <p:cNvPr id="3" name="TextovéPole 2">
            <a:extLst>
              <a:ext uri="{FF2B5EF4-FFF2-40B4-BE49-F238E27FC236}">
                <a16:creationId xmlns:a16="http://schemas.microsoft.com/office/drawing/2014/main" id="{91F6C1E7-1196-4B0B-A5B7-2890B90E0305}"/>
              </a:ext>
            </a:extLst>
          </p:cNvPr>
          <p:cNvSpPr txBox="1"/>
          <p:nvPr/>
        </p:nvSpPr>
        <p:spPr>
          <a:xfrm>
            <a:off x="9694506" y="233265"/>
            <a:ext cx="2155372" cy="369332"/>
          </a:xfrm>
          <a:prstGeom prst="rect">
            <a:avLst/>
          </a:prstGeom>
          <a:noFill/>
        </p:spPr>
        <p:txBody>
          <a:bodyPr wrap="square" rtlCol="0">
            <a:spAutoFit/>
          </a:bodyPr>
          <a:lstStyle/>
          <a:p>
            <a:r>
              <a:rPr lang="cs-CZ" dirty="0"/>
              <a:t>museum in </a:t>
            </a:r>
            <a:r>
              <a:rPr lang="cs-CZ" dirty="0" err="1"/>
              <a:t>Patras</a:t>
            </a:r>
            <a:endParaRPr lang="cs-CZ" dirty="0"/>
          </a:p>
        </p:txBody>
      </p:sp>
      <p:sp>
        <p:nvSpPr>
          <p:cNvPr id="4" name="TextovéPole 3">
            <a:extLst>
              <a:ext uri="{FF2B5EF4-FFF2-40B4-BE49-F238E27FC236}">
                <a16:creationId xmlns:a16="http://schemas.microsoft.com/office/drawing/2014/main" id="{561848CA-3205-4583-B7A1-4D76739B6FFB}"/>
              </a:ext>
            </a:extLst>
          </p:cNvPr>
          <p:cNvSpPr txBox="1"/>
          <p:nvPr/>
        </p:nvSpPr>
        <p:spPr>
          <a:xfrm>
            <a:off x="9694506" y="4248150"/>
            <a:ext cx="2068869" cy="369332"/>
          </a:xfrm>
          <a:prstGeom prst="rect">
            <a:avLst/>
          </a:prstGeom>
          <a:noFill/>
        </p:spPr>
        <p:txBody>
          <a:bodyPr wrap="square" rtlCol="0">
            <a:spAutoFit/>
          </a:bodyPr>
          <a:lstStyle/>
          <a:p>
            <a:r>
              <a:rPr lang="cs-CZ" dirty="0" err="1"/>
              <a:t>Entertainment</a:t>
            </a:r>
            <a:r>
              <a:rPr lang="cs-CZ" dirty="0"/>
              <a:t>?</a:t>
            </a:r>
          </a:p>
        </p:txBody>
      </p:sp>
    </p:spTree>
    <p:extLst>
      <p:ext uri="{BB962C8B-B14F-4D97-AF65-F5344CB8AC3E}">
        <p14:creationId xmlns:p14="http://schemas.microsoft.com/office/powerpoint/2010/main" val="4103410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63B10C-5393-46A9-AC38-92DBD156AA58}"/>
              </a:ext>
            </a:extLst>
          </p:cNvPr>
          <p:cNvSpPr>
            <a:spLocks noGrp="1"/>
          </p:cNvSpPr>
          <p:nvPr>
            <p:ph type="title"/>
          </p:nvPr>
        </p:nvSpPr>
        <p:spPr/>
        <p:txBody>
          <a:bodyPr/>
          <a:lstStyle/>
          <a:p>
            <a:r>
              <a:rPr lang="en-GB" dirty="0"/>
              <a:t>Reality and aim. Changes. Past-Present-Future</a:t>
            </a:r>
          </a:p>
        </p:txBody>
      </p:sp>
      <p:sp>
        <p:nvSpPr>
          <p:cNvPr id="3" name="Zástupný obsah 2">
            <a:extLst>
              <a:ext uri="{FF2B5EF4-FFF2-40B4-BE49-F238E27FC236}">
                <a16:creationId xmlns:a16="http://schemas.microsoft.com/office/drawing/2014/main" id="{CCA8C574-4158-4A2B-8B6E-6A59572315B2}"/>
              </a:ext>
            </a:extLst>
          </p:cNvPr>
          <p:cNvSpPr>
            <a:spLocks noGrp="1"/>
          </p:cNvSpPr>
          <p:nvPr>
            <p:ph idx="1"/>
          </p:nvPr>
        </p:nvSpPr>
        <p:spPr/>
        <p:txBody>
          <a:bodyPr/>
          <a:lstStyle/>
          <a:p>
            <a:r>
              <a:rPr lang="en-GB" dirty="0"/>
              <a:t>Reflection of the present state.</a:t>
            </a:r>
            <a:endParaRPr lang="cs-CZ" dirty="0"/>
          </a:p>
          <a:p>
            <a:pPr lvl="1"/>
            <a:r>
              <a:rPr lang="en-GB"/>
              <a:t>The role of art: true or false?</a:t>
            </a:r>
          </a:p>
          <a:p>
            <a:endParaRPr lang="cs-CZ" dirty="0"/>
          </a:p>
        </p:txBody>
      </p:sp>
    </p:spTree>
    <p:extLst>
      <p:ext uri="{BB962C8B-B14F-4D97-AF65-F5344CB8AC3E}">
        <p14:creationId xmlns:p14="http://schemas.microsoft.com/office/powerpoint/2010/main" val="2622193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D5595E-8205-4028-A3A9-2DD0D39999CF}"/>
              </a:ext>
            </a:extLst>
          </p:cNvPr>
          <p:cNvSpPr>
            <a:spLocks noGrp="1"/>
          </p:cNvSpPr>
          <p:nvPr>
            <p:ph type="title"/>
          </p:nvPr>
        </p:nvSpPr>
        <p:spPr/>
        <p:txBody>
          <a:bodyPr/>
          <a:lstStyle/>
          <a:p>
            <a:r>
              <a:rPr lang="cs-CZ" dirty="0"/>
              <a:t> </a:t>
            </a:r>
          </a:p>
        </p:txBody>
      </p:sp>
      <p:sp>
        <p:nvSpPr>
          <p:cNvPr id="3" name="Zástupný obsah 2">
            <a:extLst>
              <a:ext uri="{FF2B5EF4-FFF2-40B4-BE49-F238E27FC236}">
                <a16:creationId xmlns:a16="http://schemas.microsoft.com/office/drawing/2014/main" id="{A1D41FBD-8F84-4E4C-A0B9-590EBAA8B32B}"/>
              </a:ext>
            </a:extLst>
          </p:cNvPr>
          <p:cNvSpPr>
            <a:spLocks noGrp="1"/>
          </p:cNvSpPr>
          <p:nvPr>
            <p:ph idx="1"/>
          </p:nvPr>
        </p:nvSpPr>
        <p:spPr>
          <a:xfrm>
            <a:off x="838200" y="814039"/>
            <a:ext cx="10515600" cy="5362924"/>
          </a:xfrm>
        </p:spPr>
        <p:txBody>
          <a:bodyPr>
            <a:normAutofit/>
          </a:bodyPr>
          <a:lstStyle/>
          <a:p>
            <a:r>
              <a:rPr lang="cs-CZ" dirty="0" err="1"/>
              <a:t>Aeschylus</a:t>
            </a:r>
            <a:r>
              <a:rPr lang="cs-CZ" dirty="0"/>
              <a:t>:</a:t>
            </a:r>
          </a:p>
          <a:p>
            <a:pPr lvl="1"/>
            <a:r>
              <a:rPr lang="cs-CZ" dirty="0">
                <a:hlinkClick r:id="rId2"/>
              </a:rPr>
              <a:t>https://www.gutenberg.org/ebooks/author/2825</a:t>
            </a:r>
            <a:endParaRPr lang="cs-CZ" dirty="0"/>
          </a:p>
          <a:p>
            <a:pPr lvl="1"/>
            <a:r>
              <a:rPr lang="cs-CZ" dirty="0">
                <a:hlinkClick r:id="rId3"/>
              </a:rPr>
              <a:t>https://librivox.org/author/478?primary_key=478&amp;search_category=author&amp;search_page=1&amp;search_form=get_results&amp;search_order=alpha</a:t>
            </a:r>
            <a:endParaRPr lang="cs-CZ" dirty="0"/>
          </a:p>
          <a:p>
            <a:r>
              <a:rPr lang="cs-CZ" dirty="0" err="1"/>
              <a:t>Sophocles</a:t>
            </a:r>
            <a:r>
              <a:rPr lang="cs-CZ" dirty="0"/>
              <a:t>:</a:t>
            </a:r>
          </a:p>
          <a:p>
            <a:pPr lvl="1"/>
            <a:r>
              <a:rPr lang="cs-CZ" dirty="0">
                <a:hlinkClick r:id="rId4"/>
              </a:rPr>
              <a:t>https://www.gutenberg.org/ebooks/author/26</a:t>
            </a:r>
            <a:endParaRPr lang="cs-CZ" dirty="0"/>
          </a:p>
          <a:p>
            <a:pPr lvl="1"/>
            <a:r>
              <a:rPr lang="cs-CZ" dirty="0">
                <a:hlinkClick r:id="rId5"/>
              </a:rPr>
              <a:t>https://librivox.org/author/1157?primary_key=1157&amp;search_category=author&amp;search_page=1&amp;search_form=get_results&amp;search_order=alpha</a:t>
            </a:r>
            <a:endParaRPr lang="cs-CZ" dirty="0"/>
          </a:p>
          <a:p>
            <a:r>
              <a:rPr lang="cs-CZ" dirty="0"/>
              <a:t>Euripides</a:t>
            </a:r>
          </a:p>
          <a:p>
            <a:pPr lvl="1"/>
            <a:r>
              <a:rPr lang="cs-CZ" dirty="0">
                <a:hlinkClick r:id="rId6"/>
              </a:rPr>
              <a:t>https://www.gutenberg.org/ebooks/author/1680</a:t>
            </a:r>
            <a:endParaRPr lang="cs-CZ" dirty="0"/>
          </a:p>
          <a:p>
            <a:pPr lvl="1"/>
            <a:r>
              <a:rPr lang="cs-CZ" dirty="0">
                <a:hlinkClick r:id="rId7"/>
              </a:rPr>
              <a:t>https://librivox.org/author/1247?primary_key=1247&amp;search_category=author&amp;search_page=1&amp;search_form=get_results&amp;search_order=alpha</a:t>
            </a:r>
            <a:endParaRPr lang="cs-CZ" dirty="0"/>
          </a:p>
        </p:txBody>
      </p:sp>
    </p:spTree>
    <p:extLst>
      <p:ext uri="{BB962C8B-B14F-4D97-AF65-F5344CB8AC3E}">
        <p14:creationId xmlns:p14="http://schemas.microsoft.com/office/powerpoint/2010/main" val="4036318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FA0484-C092-48DB-AD76-2BCA3B3EF408}"/>
              </a:ext>
            </a:extLst>
          </p:cNvPr>
          <p:cNvSpPr>
            <a:spLocks noGrp="1"/>
          </p:cNvSpPr>
          <p:nvPr>
            <p:ph type="title"/>
          </p:nvPr>
        </p:nvSpPr>
        <p:spPr>
          <a:xfrm>
            <a:off x="468352" y="197203"/>
            <a:ext cx="10515600" cy="1325563"/>
          </a:xfrm>
        </p:spPr>
        <p:txBody>
          <a:bodyPr/>
          <a:lstStyle/>
          <a:p>
            <a:r>
              <a:rPr lang="cs-CZ" dirty="0" err="1"/>
              <a:t>Origin</a:t>
            </a:r>
            <a:r>
              <a:rPr lang="cs-CZ" dirty="0"/>
              <a:t> </a:t>
            </a:r>
            <a:r>
              <a:rPr lang="cs-CZ" dirty="0" err="1"/>
              <a:t>of</a:t>
            </a:r>
            <a:r>
              <a:rPr lang="cs-CZ" dirty="0"/>
              <a:t> </a:t>
            </a:r>
            <a:r>
              <a:rPr lang="cs-CZ" dirty="0" err="1"/>
              <a:t>ancient</a:t>
            </a:r>
            <a:r>
              <a:rPr lang="cs-CZ" dirty="0"/>
              <a:t> </a:t>
            </a:r>
            <a:r>
              <a:rPr lang="cs-CZ" dirty="0" err="1"/>
              <a:t>tragedy</a:t>
            </a:r>
            <a:endParaRPr lang="cs-CZ" dirty="0"/>
          </a:p>
        </p:txBody>
      </p:sp>
      <p:sp>
        <p:nvSpPr>
          <p:cNvPr id="3" name="Zástupný obsah 2">
            <a:extLst>
              <a:ext uri="{FF2B5EF4-FFF2-40B4-BE49-F238E27FC236}">
                <a16:creationId xmlns:a16="http://schemas.microsoft.com/office/drawing/2014/main" id="{B50FB3DF-BC6D-457C-ADCA-C8A901853983}"/>
              </a:ext>
            </a:extLst>
          </p:cNvPr>
          <p:cNvSpPr>
            <a:spLocks noGrp="1"/>
          </p:cNvSpPr>
          <p:nvPr>
            <p:ph idx="1"/>
          </p:nvPr>
        </p:nvSpPr>
        <p:spPr>
          <a:xfrm>
            <a:off x="381872" y="1356604"/>
            <a:ext cx="8028878" cy="4351338"/>
          </a:xfrm>
        </p:spPr>
        <p:txBody>
          <a:bodyPr>
            <a:normAutofit lnSpcReduction="10000"/>
          </a:bodyPr>
          <a:lstStyle/>
          <a:p>
            <a:r>
              <a:rPr lang="cs-CZ" dirty="0" err="1"/>
              <a:t>Changes</a:t>
            </a:r>
            <a:r>
              <a:rPr lang="cs-CZ" dirty="0"/>
              <a:t> in society (</a:t>
            </a:r>
            <a:r>
              <a:rPr lang="cs-CZ" i="1" dirty="0"/>
              <a:t>polis</a:t>
            </a:r>
            <a:r>
              <a:rPr lang="cs-CZ" dirty="0"/>
              <a:t>) </a:t>
            </a:r>
            <a:r>
              <a:rPr lang="cs-CZ" dirty="0" err="1"/>
              <a:t>from</a:t>
            </a:r>
            <a:r>
              <a:rPr lang="cs-CZ" dirty="0"/>
              <a:t> </a:t>
            </a:r>
            <a:r>
              <a:rPr lang="cs-CZ" dirty="0" err="1"/>
              <a:t>aristocratic</a:t>
            </a:r>
            <a:r>
              <a:rPr lang="cs-CZ" dirty="0"/>
              <a:t> to </a:t>
            </a:r>
            <a:r>
              <a:rPr lang="cs-CZ" dirty="0" err="1"/>
              <a:t>democratic</a:t>
            </a:r>
            <a:endParaRPr lang="cs-CZ" dirty="0"/>
          </a:p>
          <a:p>
            <a:r>
              <a:rPr lang="cs-CZ" dirty="0" err="1"/>
              <a:t>Tragic</a:t>
            </a:r>
            <a:r>
              <a:rPr lang="cs-CZ" dirty="0"/>
              <a:t> </a:t>
            </a:r>
            <a:r>
              <a:rPr lang="cs-CZ" dirty="0" err="1"/>
              <a:t>hero</a:t>
            </a:r>
            <a:r>
              <a:rPr lang="cs-CZ" dirty="0"/>
              <a:t>, </a:t>
            </a:r>
            <a:r>
              <a:rPr lang="cs-CZ" dirty="0" err="1"/>
              <a:t>tragic</a:t>
            </a:r>
            <a:r>
              <a:rPr lang="cs-CZ" dirty="0"/>
              <a:t> heroine</a:t>
            </a:r>
          </a:p>
          <a:p>
            <a:r>
              <a:rPr lang="cs-CZ" dirty="0" err="1"/>
              <a:t>Aeschylus</a:t>
            </a:r>
            <a:r>
              <a:rPr lang="cs-CZ" dirty="0"/>
              <a:t> (525–456)</a:t>
            </a:r>
          </a:p>
          <a:p>
            <a:r>
              <a:rPr lang="cs-CZ" dirty="0" err="1"/>
              <a:t>Sophocles</a:t>
            </a:r>
            <a:r>
              <a:rPr lang="cs-CZ" dirty="0"/>
              <a:t> (497/496 – 406/405)</a:t>
            </a:r>
          </a:p>
          <a:p>
            <a:r>
              <a:rPr lang="cs-CZ" dirty="0"/>
              <a:t>Euripides (480 – 405)</a:t>
            </a:r>
          </a:p>
          <a:p>
            <a:r>
              <a:rPr lang="cs-CZ" dirty="0" err="1"/>
              <a:t>After</a:t>
            </a:r>
            <a:r>
              <a:rPr lang="cs-CZ" dirty="0"/>
              <a:t> </a:t>
            </a:r>
            <a:r>
              <a:rPr lang="cs-CZ" dirty="0" err="1"/>
              <a:t>two</a:t>
            </a:r>
            <a:r>
              <a:rPr lang="cs-CZ" dirty="0"/>
              <a:t> </a:t>
            </a:r>
            <a:r>
              <a:rPr lang="cs-CZ" dirty="0" err="1"/>
              <a:t>centuries</a:t>
            </a:r>
            <a:r>
              <a:rPr lang="cs-CZ" dirty="0"/>
              <a:t>, </a:t>
            </a:r>
            <a:r>
              <a:rPr lang="cs-CZ" dirty="0" err="1"/>
              <a:t>Aristotle</a:t>
            </a:r>
            <a:r>
              <a:rPr lang="cs-CZ" dirty="0"/>
              <a:t> (384–322 BC) no </a:t>
            </a:r>
            <a:r>
              <a:rPr lang="cs-CZ" dirty="0" err="1"/>
              <a:t>longer</a:t>
            </a:r>
            <a:r>
              <a:rPr lang="cs-CZ" dirty="0"/>
              <a:t> </a:t>
            </a:r>
            <a:r>
              <a:rPr lang="cs-CZ" dirty="0" err="1"/>
              <a:t>understands</a:t>
            </a:r>
            <a:r>
              <a:rPr lang="cs-CZ" dirty="0"/>
              <a:t> </a:t>
            </a:r>
            <a:r>
              <a:rPr lang="cs-CZ" dirty="0" err="1"/>
              <a:t>what</a:t>
            </a:r>
            <a:r>
              <a:rPr lang="cs-CZ" dirty="0"/>
              <a:t> a </a:t>
            </a:r>
            <a:r>
              <a:rPr lang="cs-CZ" dirty="0" err="1"/>
              <a:t>tragic</a:t>
            </a:r>
            <a:r>
              <a:rPr lang="cs-CZ" dirty="0"/>
              <a:t> </a:t>
            </a:r>
            <a:r>
              <a:rPr lang="cs-CZ" dirty="0" err="1"/>
              <a:t>hero</a:t>
            </a:r>
            <a:r>
              <a:rPr lang="cs-CZ" dirty="0"/>
              <a:t> </a:t>
            </a:r>
            <a:r>
              <a:rPr lang="cs-CZ" dirty="0" err="1"/>
              <a:t>means</a:t>
            </a:r>
            <a:endParaRPr lang="cs-CZ" dirty="0"/>
          </a:p>
          <a:p>
            <a:r>
              <a:rPr lang="cs-CZ" dirty="0" err="1"/>
              <a:t>External</a:t>
            </a:r>
            <a:r>
              <a:rPr lang="cs-CZ" dirty="0"/>
              <a:t> justice (</a:t>
            </a:r>
            <a:r>
              <a:rPr lang="cs-CZ" dirty="0" err="1"/>
              <a:t>of</a:t>
            </a:r>
            <a:r>
              <a:rPr lang="cs-CZ" dirty="0"/>
              <a:t> </a:t>
            </a:r>
            <a:r>
              <a:rPr lang="cs-CZ" dirty="0" err="1"/>
              <a:t>law</a:t>
            </a:r>
            <a:r>
              <a:rPr lang="cs-CZ" dirty="0"/>
              <a:t>, </a:t>
            </a:r>
            <a:r>
              <a:rPr lang="cs-CZ" i="1" dirty="0"/>
              <a:t>nomos</a:t>
            </a:r>
            <a:r>
              <a:rPr lang="cs-CZ" dirty="0"/>
              <a:t>), </a:t>
            </a:r>
            <a:r>
              <a:rPr lang="cs-CZ" dirty="0" err="1"/>
              <a:t>internal</a:t>
            </a:r>
            <a:r>
              <a:rPr lang="cs-CZ" dirty="0"/>
              <a:t> justice (natural, </a:t>
            </a:r>
            <a:r>
              <a:rPr lang="cs-CZ" i="1" dirty="0" err="1"/>
              <a:t>phusis</a:t>
            </a:r>
            <a:r>
              <a:rPr lang="cs-CZ" dirty="0"/>
              <a:t>)</a:t>
            </a:r>
          </a:p>
        </p:txBody>
      </p:sp>
      <p:pic>
        <p:nvPicPr>
          <p:cNvPr id="4" name="Obrázek 3">
            <a:extLst>
              <a:ext uri="{FF2B5EF4-FFF2-40B4-BE49-F238E27FC236}">
                <a16:creationId xmlns:a16="http://schemas.microsoft.com/office/drawing/2014/main" id="{E3BC7C57-3D4C-456C-BDFF-3627CDB80B5A}"/>
              </a:ext>
            </a:extLst>
          </p:cNvPr>
          <p:cNvPicPr>
            <a:picLocks noChangeAspect="1"/>
          </p:cNvPicPr>
          <p:nvPr/>
        </p:nvPicPr>
        <p:blipFill>
          <a:blip r:embed="rId2"/>
          <a:stretch>
            <a:fillRect/>
          </a:stretch>
        </p:blipFill>
        <p:spPr>
          <a:xfrm>
            <a:off x="9380614" y="0"/>
            <a:ext cx="2811386" cy="2947108"/>
          </a:xfrm>
          <a:prstGeom prst="rect">
            <a:avLst/>
          </a:prstGeom>
        </p:spPr>
      </p:pic>
      <p:sp>
        <p:nvSpPr>
          <p:cNvPr id="5" name="TextovéPole 4">
            <a:extLst>
              <a:ext uri="{FF2B5EF4-FFF2-40B4-BE49-F238E27FC236}">
                <a16:creationId xmlns:a16="http://schemas.microsoft.com/office/drawing/2014/main" id="{E3B2EA72-CBF7-41C4-8AFC-53A95E4B6D6F}"/>
              </a:ext>
            </a:extLst>
          </p:cNvPr>
          <p:cNvSpPr txBox="1"/>
          <p:nvPr/>
        </p:nvSpPr>
        <p:spPr>
          <a:xfrm>
            <a:off x="8764859" y="2885942"/>
            <a:ext cx="3427141" cy="646331"/>
          </a:xfrm>
          <a:prstGeom prst="rect">
            <a:avLst/>
          </a:prstGeom>
          <a:noFill/>
        </p:spPr>
        <p:txBody>
          <a:bodyPr wrap="square" rtlCol="0">
            <a:spAutoFit/>
          </a:bodyPr>
          <a:lstStyle/>
          <a:p>
            <a:pPr algn="r"/>
            <a:r>
              <a:rPr lang="en-US" i="1" dirty="0"/>
              <a:t>The Murder of Agamemnon </a:t>
            </a:r>
            <a:r>
              <a:rPr lang="en-US" dirty="0"/>
              <a:t>by Pierre-Narcisse </a:t>
            </a:r>
            <a:r>
              <a:rPr lang="en-US" dirty="0" err="1"/>
              <a:t>Guérin</a:t>
            </a:r>
            <a:r>
              <a:rPr lang="en-US" dirty="0"/>
              <a:t> (1817)</a:t>
            </a:r>
            <a:endParaRPr lang="cs-CZ" dirty="0"/>
          </a:p>
        </p:txBody>
      </p:sp>
      <p:pic>
        <p:nvPicPr>
          <p:cNvPr id="6" name="Obrázek 5">
            <a:extLst>
              <a:ext uri="{FF2B5EF4-FFF2-40B4-BE49-F238E27FC236}">
                <a16:creationId xmlns:a16="http://schemas.microsoft.com/office/drawing/2014/main" id="{B694C418-05FC-46E8-8BBF-0D40E372A5F0}"/>
              </a:ext>
            </a:extLst>
          </p:cNvPr>
          <p:cNvPicPr>
            <a:picLocks noChangeAspect="1"/>
          </p:cNvPicPr>
          <p:nvPr/>
        </p:nvPicPr>
        <p:blipFill rotWithShape="1">
          <a:blip r:embed="rId3"/>
          <a:srcRect t="5274" r="2978"/>
          <a:stretch/>
        </p:blipFill>
        <p:spPr>
          <a:xfrm>
            <a:off x="7927933" y="4013227"/>
            <a:ext cx="4264067" cy="2831970"/>
          </a:xfrm>
          <a:prstGeom prst="rect">
            <a:avLst/>
          </a:prstGeom>
        </p:spPr>
      </p:pic>
      <p:sp>
        <p:nvSpPr>
          <p:cNvPr id="7" name="TextovéPole 6">
            <a:extLst>
              <a:ext uri="{FF2B5EF4-FFF2-40B4-BE49-F238E27FC236}">
                <a16:creationId xmlns:a16="http://schemas.microsoft.com/office/drawing/2014/main" id="{74FFD115-9D26-47A6-AF2D-A783F330F34C}"/>
              </a:ext>
            </a:extLst>
          </p:cNvPr>
          <p:cNvSpPr txBox="1"/>
          <p:nvPr/>
        </p:nvSpPr>
        <p:spPr>
          <a:xfrm>
            <a:off x="5988205" y="3471107"/>
            <a:ext cx="6203795" cy="646331"/>
          </a:xfrm>
          <a:prstGeom prst="rect">
            <a:avLst/>
          </a:prstGeom>
          <a:noFill/>
        </p:spPr>
        <p:txBody>
          <a:bodyPr wrap="square" rtlCol="0">
            <a:spAutoFit/>
          </a:bodyPr>
          <a:lstStyle/>
          <a:p>
            <a:pPr algn="r"/>
            <a:r>
              <a:rPr lang="en-US" i="1" dirty="0"/>
              <a:t>Antigone in Front of the Dead Polynices </a:t>
            </a:r>
            <a:r>
              <a:rPr lang="en-US" dirty="0"/>
              <a:t>by </a:t>
            </a:r>
            <a:r>
              <a:rPr lang="en-US" dirty="0" err="1"/>
              <a:t>Nikiforos</a:t>
            </a:r>
            <a:r>
              <a:rPr lang="en-US" dirty="0"/>
              <a:t> </a:t>
            </a:r>
            <a:r>
              <a:rPr lang="en-US" dirty="0" err="1"/>
              <a:t>Lytras</a:t>
            </a:r>
            <a:r>
              <a:rPr lang="en-US" dirty="0"/>
              <a:t>, National Gallery, Athens, Greece (1865)</a:t>
            </a:r>
            <a:endParaRPr lang="cs-CZ" dirty="0"/>
          </a:p>
        </p:txBody>
      </p:sp>
    </p:spTree>
    <p:extLst>
      <p:ext uri="{BB962C8B-B14F-4D97-AF65-F5344CB8AC3E}">
        <p14:creationId xmlns:p14="http://schemas.microsoft.com/office/powerpoint/2010/main" val="785529015"/>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2711</TotalTime>
  <Words>1268</Words>
  <Application>Microsoft Office PowerPoint</Application>
  <PresentationFormat>Širokoúhlá obrazovka</PresentationFormat>
  <Paragraphs>116</Paragraphs>
  <Slides>40</Slides>
  <Notes>10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40</vt:i4>
      </vt:variant>
    </vt:vector>
  </HeadingPairs>
  <TitlesOfParts>
    <vt:vector size="44" baseType="lpstr">
      <vt:lpstr>Arial</vt:lpstr>
      <vt:lpstr>Calibri</vt:lpstr>
      <vt:lpstr>Calibri Light</vt:lpstr>
      <vt:lpstr>Motiv Office</vt:lpstr>
      <vt:lpstr>Care of the Soul: In Antiquity and Today 4 Theatre as a manifestation of care of the soul</vt:lpstr>
      <vt:lpstr>Basic information</vt:lpstr>
      <vt:lpstr>Basic information</vt:lpstr>
      <vt:lpstr>Prezentace aplikace PowerPoint</vt:lpstr>
      <vt:lpstr>Critical periods in life</vt:lpstr>
      <vt:lpstr>Prezentace aplikace PowerPoint</vt:lpstr>
      <vt:lpstr>Reality and aim. Changes. Past-Present-Future</vt:lpstr>
      <vt:lpstr> </vt:lpstr>
      <vt:lpstr>Origin of ancient tragedy</vt:lpstr>
      <vt:lpstr>Prezentace aplikace PowerPoint</vt:lpstr>
      <vt:lpstr>Prezentace aplikace PowerPoint</vt:lpstr>
      <vt:lpstr>Prezentace aplikace PowerPoint</vt:lpstr>
      <vt:lpstr>Reasons to visit a theatre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Role of…</vt:lpstr>
      <vt:lpstr>Role of…</vt:lpstr>
      <vt:lpstr>Prezentace aplikace PowerPoint</vt:lpstr>
      <vt:lpstr>The Praise of Folly</vt:lpstr>
      <vt:lpstr>Critique of the morals of society</vt:lpstr>
      <vt:lpstr>Faust</vt:lpstr>
      <vt:lpstr>Faust</vt:lpstr>
      <vt:lpstr>Prezentace aplikace PowerPoint</vt:lpstr>
      <vt:lpstr>Václav Havel – selection of theatre plays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 of the Soul: In Antiquity and Today 3 Critical periods in life, examples of ritualization and symbolic expressions</dc:title>
  <dc:creator>ZS</dc:creator>
  <cp:lastModifiedBy>doc. PhDr. Zuzana Svobodová, Ph.D.</cp:lastModifiedBy>
  <cp:revision>56</cp:revision>
  <dcterms:created xsi:type="dcterms:W3CDTF">2024-11-15T18:43:36Z</dcterms:created>
  <dcterms:modified xsi:type="dcterms:W3CDTF">2024-12-10T18:29:48Z</dcterms:modified>
</cp:coreProperties>
</file>