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7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E4A3B-C76E-4EB1-8623-657F2194FBF8}" type="datetimeFigureOut">
              <a:rPr lang="cs-CZ" smtClean="0"/>
              <a:pPr/>
              <a:t>14.2.2020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D1909-F201-4648-B165-54391F4F58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results?search_query=u+%C5%BEofk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Fonetická transkripce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ranskripce x transkribovat </a:t>
            </a:r>
            <a:endParaRPr lang="cs-CZ" dirty="0"/>
          </a:p>
          <a:p>
            <a:r>
              <a:rPr lang="cs-CZ" dirty="0"/>
              <a:t>c</a:t>
            </a:r>
            <a:r>
              <a:rPr lang="cs-CZ" dirty="0" smtClean="0"/>
              <a:t>ílem je přesně zachytit zvukovou podobu řeči</a:t>
            </a:r>
          </a:p>
          <a:p>
            <a:r>
              <a:rPr lang="cs-CZ" dirty="0" smtClean="0"/>
              <a:t>IPA –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honetic</a:t>
            </a:r>
            <a:r>
              <a:rPr lang="cs-CZ" dirty="0" smtClean="0"/>
              <a:t> </a:t>
            </a:r>
            <a:r>
              <a:rPr lang="cs-CZ" dirty="0" err="1" smtClean="0"/>
              <a:t>Alphabet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   užívá latinky a dalších znaků + diakritiky </a:t>
            </a:r>
          </a:p>
          <a:p>
            <a:r>
              <a:rPr lang="cs-CZ" dirty="0" smtClean="0"/>
              <a:t>Transliterace je převod z jedné grafické soustavy do jiné, např. z azbuky do latinky</a:t>
            </a:r>
          </a:p>
          <a:p>
            <a:r>
              <a:rPr lang="cs-CZ" dirty="0" smtClean="0"/>
              <a:t>Transliterace v Pravidlech českého pravopisu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Neutralizace znělosti na konci slov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led</a:t>
            </a:r>
            <a:r>
              <a:rPr lang="en-US" dirty="0" smtClean="0"/>
              <a:t>[</a:t>
            </a:r>
            <a:r>
              <a:rPr lang="cs-CZ" dirty="0" smtClean="0"/>
              <a:t>let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plod</a:t>
            </a:r>
            <a:r>
              <a:rPr lang="en-US" dirty="0" smtClean="0"/>
              <a:t>[</a:t>
            </a:r>
            <a:r>
              <a:rPr lang="cs-CZ" dirty="0" smtClean="0"/>
              <a:t>plot</a:t>
            </a:r>
            <a:r>
              <a:rPr lang="en-US" dirty="0" smtClean="0"/>
              <a:t>]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lev </a:t>
            </a:r>
            <a:r>
              <a:rPr lang="en-US" dirty="0" smtClean="0"/>
              <a:t>[</a:t>
            </a:r>
            <a:r>
              <a:rPr lang="cs-CZ" dirty="0" err="1" smtClean="0"/>
              <a:t>lef</a:t>
            </a:r>
            <a:r>
              <a:rPr lang="en-US" dirty="0" smtClean="0"/>
              <a:t>]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Asimilace - spodoba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Asimilace znělosti</a:t>
            </a:r>
          </a:p>
          <a:p>
            <a:r>
              <a:rPr lang="cs-CZ" dirty="0" smtClean="0"/>
              <a:t>Asimilace místa artikulace </a:t>
            </a:r>
            <a:r>
              <a:rPr lang="en-US" dirty="0" smtClean="0"/>
              <a:t>[</a:t>
            </a:r>
            <a:r>
              <a:rPr lang="cs-CZ" dirty="0" smtClean="0"/>
              <a:t>ba</a:t>
            </a:r>
            <a:r>
              <a:rPr lang="en-US" dirty="0" smtClean="0"/>
              <a:t>η</a:t>
            </a:r>
            <a:r>
              <a:rPr lang="cs-CZ" dirty="0" err="1" smtClean="0"/>
              <a:t>ka</a:t>
            </a:r>
            <a:r>
              <a:rPr lang="cs-CZ" dirty="0" smtClean="0"/>
              <a:t>, </a:t>
            </a:r>
            <a:r>
              <a:rPr lang="cs-CZ" dirty="0" err="1" smtClean="0"/>
              <a:t>leťňí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Asimilace způsobu artikulace</a:t>
            </a:r>
          </a:p>
          <a:p>
            <a:r>
              <a:rPr lang="cs-CZ" dirty="0" err="1" smtClean="0"/>
              <a:t>e</a:t>
            </a:r>
            <a:r>
              <a:rPr lang="cs-CZ" dirty="0" smtClean="0"/>
              <a:t>. g. závěrové d a úžinové z = polozávěrová </a:t>
            </a:r>
            <a:r>
              <a:rPr lang="en-US" dirty="0" smtClean="0"/>
              <a:t>[ʒ]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odzim </a:t>
            </a:r>
            <a:r>
              <a:rPr lang="en-US" dirty="0" smtClean="0"/>
              <a:t>[</a:t>
            </a:r>
            <a:r>
              <a:rPr lang="cs-CZ" dirty="0" smtClean="0"/>
              <a:t>po</a:t>
            </a:r>
            <a:r>
              <a:rPr lang="en-US" dirty="0" smtClean="0"/>
              <a:t>ʒ</a:t>
            </a:r>
            <a:r>
              <a:rPr lang="cs-CZ" dirty="0" err="1" smtClean="0"/>
              <a:t>im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</a:p>
          <a:p>
            <a:r>
              <a:rPr lang="cs-CZ" dirty="0"/>
              <a:t>d</a:t>
            </a:r>
            <a:r>
              <a:rPr lang="cs-CZ" dirty="0" smtClean="0"/>
              <a:t>oporučena nesplývavá výslovnost </a:t>
            </a:r>
            <a:r>
              <a:rPr lang="en-US" dirty="0" smtClean="0"/>
              <a:t>[</a:t>
            </a:r>
            <a:r>
              <a:rPr lang="cs-CZ" dirty="0" smtClean="0"/>
              <a:t>podzim</a:t>
            </a:r>
            <a:r>
              <a:rPr lang="en-US" dirty="0" smtClean="0"/>
              <a:t>]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Asimilace znělosti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Setkají-li se dvě párové souhlásky, které se liší znělostí, vytvoří znělou či neznělou skupinu</a:t>
            </a:r>
          </a:p>
          <a:p>
            <a:r>
              <a:rPr lang="cs-CZ" dirty="0" smtClean="0"/>
              <a:t>Progresivní či regresivní (zpětná)</a:t>
            </a:r>
          </a:p>
          <a:p>
            <a:r>
              <a:rPr lang="cs-CZ" dirty="0" smtClean="0"/>
              <a:t>Zpětná je častější </a:t>
            </a:r>
            <a:r>
              <a:rPr lang="en-US" dirty="0" smtClean="0"/>
              <a:t>[</a:t>
            </a:r>
            <a:r>
              <a:rPr lang="cs-CZ" dirty="0" err="1" smtClean="0"/>
              <a:t>svadba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opťisk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Jedinečné se neúčastní </a:t>
            </a:r>
            <a:r>
              <a:rPr lang="en-US" dirty="0" smtClean="0"/>
              <a:t>[</a:t>
            </a:r>
            <a:r>
              <a:rPr lang="cs-CZ" dirty="0" smtClean="0"/>
              <a:t>zmizel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smisl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v se asimiluje, ale asimilaci nepůsobí </a:t>
            </a:r>
            <a:r>
              <a:rPr lang="en-US" dirty="0" smtClean="0"/>
              <a:t>[</a:t>
            </a:r>
            <a:r>
              <a:rPr lang="cs-CZ" dirty="0" err="1" smtClean="0"/>
              <a:t>fsipat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</a:p>
          <a:p>
            <a:r>
              <a:rPr lang="en-US" dirty="0" smtClean="0"/>
              <a:t>[</a:t>
            </a:r>
            <a:r>
              <a:rPr lang="cs-CZ" dirty="0" smtClean="0"/>
              <a:t>svátek</a:t>
            </a:r>
            <a:r>
              <a:rPr lang="en-US" dirty="0" smtClean="0"/>
              <a:t>]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Asimilace znělosti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 </a:t>
            </a:r>
            <a:r>
              <a:rPr lang="en-US" dirty="0" smtClean="0"/>
              <a:t>[</a:t>
            </a:r>
            <a:r>
              <a:rPr lang="cs-CZ" dirty="0" err="1" smtClean="0"/>
              <a:t>sxoda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zhoda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en-US" dirty="0" smtClean="0"/>
              <a:t>[</a:t>
            </a:r>
            <a:r>
              <a:rPr lang="cs-CZ" dirty="0" smtClean="0"/>
              <a:t>na </a:t>
            </a:r>
            <a:r>
              <a:rPr lang="cs-CZ" dirty="0" err="1" smtClean="0"/>
              <a:t>sxledanou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na </a:t>
            </a:r>
            <a:r>
              <a:rPr lang="cs-CZ" dirty="0" err="1" smtClean="0"/>
              <a:t>zhledanou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Stojí-li ř na počátku slova, působí na poslední souhlásku předcházející – k řepě </a:t>
            </a:r>
            <a:r>
              <a:rPr lang="en-US" dirty="0" smtClean="0"/>
              <a:t>[</a:t>
            </a:r>
            <a:r>
              <a:rPr lang="cs-CZ" dirty="0" err="1" smtClean="0"/>
              <a:t>gřepje</a:t>
            </a:r>
            <a:r>
              <a:rPr lang="en-US" dirty="0" smtClean="0"/>
              <a:t>]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„Užovky“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https://www.youtube.com/results?search_query=u+%C5%BEofky</a:t>
            </a:r>
            <a:endParaRPr lang="cs-CZ" dirty="0" smtClean="0"/>
          </a:p>
          <a:p>
            <a:endParaRPr lang="cs-CZ" dirty="0" smtClean="0"/>
          </a:p>
          <a:p>
            <a:r>
              <a:rPr lang="cs-CZ" smtClean="0"/>
              <a:t>4:20</a:t>
            </a: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rincipy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základem je </a:t>
            </a:r>
            <a:r>
              <a:rPr lang="cs-CZ" b="1" dirty="0" smtClean="0"/>
              <a:t>fonetický/fonologický princip</a:t>
            </a:r>
            <a:endParaRPr lang="cs-CZ" dirty="0" smtClean="0"/>
          </a:p>
          <a:p>
            <a:r>
              <a:rPr lang="cs-CZ" dirty="0" smtClean="0"/>
              <a:t>tj. 1 hláska = 1 písmeno (strom)</a:t>
            </a:r>
          </a:p>
          <a:p>
            <a:r>
              <a:rPr lang="cs-CZ" dirty="0" smtClean="0"/>
              <a:t>tj. 1 foném = jedno písmeno (t</a:t>
            </a:r>
            <a:r>
              <a:rPr lang="cs-CZ" u="sng" dirty="0" smtClean="0"/>
              <a:t>ř</a:t>
            </a:r>
            <a:r>
              <a:rPr lang="cs-CZ" dirty="0" smtClean="0"/>
              <a:t>eba x d</a:t>
            </a:r>
            <a:r>
              <a:rPr lang="cs-CZ" u="sng" dirty="0" smtClean="0"/>
              <a:t>ř</a:t>
            </a:r>
            <a:r>
              <a:rPr lang="cs-CZ" dirty="0" smtClean="0"/>
              <a:t>evo, </a:t>
            </a:r>
            <a:r>
              <a:rPr lang="cs-CZ" dirty="0" err="1" smtClean="0"/>
              <a:t>a</a:t>
            </a:r>
            <a:r>
              <a:rPr lang="cs-CZ" u="sng" dirty="0" err="1" smtClean="0"/>
              <a:t>n</a:t>
            </a:r>
            <a:r>
              <a:rPr lang="cs-CZ" dirty="0" err="1" smtClean="0"/>
              <a:t>gliča</a:t>
            </a:r>
            <a:r>
              <a:rPr lang="cs-CZ" u="sng" dirty="0" err="1" smtClean="0"/>
              <a:t>n</a:t>
            </a:r>
            <a:r>
              <a:rPr lang="cs-CZ" dirty="0" smtClean="0"/>
              <a:t>) výjimky: i - y, ú –ů, ě – jen grafém</a:t>
            </a:r>
            <a:endParaRPr lang="cs-CZ" dirty="0" smtClean="0"/>
          </a:p>
          <a:p>
            <a:r>
              <a:rPr lang="cs-CZ" dirty="0" smtClean="0"/>
              <a:t>+ spodoba znělosti (</a:t>
            </a:r>
            <a:r>
              <a:rPr lang="cs-CZ" u="sng" dirty="0" smtClean="0"/>
              <a:t>kt</a:t>
            </a:r>
            <a:r>
              <a:rPr lang="cs-CZ" dirty="0" smtClean="0"/>
              <a:t>erý x </a:t>
            </a:r>
            <a:r>
              <a:rPr lang="cs-CZ" u="sng" dirty="0" smtClean="0"/>
              <a:t>kd</a:t>
            </a:r>
            <a:r>
              <a:rPr lang="cs-CZ" dirty="0" smtClean="0"/>
              <a:t>o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Principy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princip morfologický</a:t>
            </a:r>
            <a:endParaRPr lang="cs-CZ" dirty="0" smtClean="0"/>
          </a:p>
          <a:p>
            <a:pPr lvl="0"/>
            <a:r>
              <a:rPr lang="cs-CZ" dirty="0" smtClean="0"/>
              <a:t>snaha zachovat stejnou grafickou podobu jednotlivých morfémů (předponových, kořenných, příponových) ve všech tvarech (v celém paradigmatu)    </a:t>
            </a:r>
          </a:p>
          <a:p>
            <a:r>
              <a:rPr lang="cs-CZ" dirty="0" smtClean="0"/>
              <a:t>DŮLEŽITÉ PRO IDENTIFIKACI SLOV</a:t>
            </a:r>
          </a:p>
          <a:p>
            <a:r>
              <a:rPr lang="cs-CZ" b="1" dirty="0" smtClean="0"/>
              <a:t>ro</a:t>
            </a:r>
            <a:r>
              <a:rPr lang="cs-CZ" b="1" u="sng" dirty="0" smtClean="0"/>
              <a:t>z</a:t>
            </a:r>
            <a:r>
              <a:rPr lang="cs-CZ" b="1" dirty="0" smtClean="0"/>
              <a:t>šířit x ro</a:t>
            </a:r>
            <a:r>
              <a:rPr lang="cs-CZ" b="1" u="sng" dirty="0" smtClean="0"/>
              <a:t>z</a:t>
            </a:r>
            <a:r>
              <a:rPr lang="cs-CZ" b="1" dirty="0" smtClean="0"/>
              <a:t>hodnout, ha</a:t>
            </a:r>
            <a:r>
              <a:rPr lang="cs-CZ" b="1" u="sng" dirty="0" smtClean="0"/>
              <a:t>d</a:t>
            </a:r>
            <a:r>
              <a:rPr lang="cs-CZ" b="1" dirty="0" smtClean="0"/>
              <a:t> x ha</a:t>
            </a:r>
            <a:r>
              <a:rPr lang="cs-CZ" b="1" u="sng" dirty="0" smtClean="0"/>
              <a:t>d</a:t>
            </a:r>
            <a:r>
              <a:rPr lang="cs-CZ" b="1" dirty="0" smtClean="0"/>
              <a:t>a x ha</a:t>
            </a:r>
            <a:r>
              <a:rPr lang="cs-CZ" b="1" u="sng" dirty="0" smtClean="0"/>
              <a:t>d</a:t>
            </a:r>
            <a:r>
              <a:rPr lang="cs-CZ" b="1" dirty="0" smtClean="0"/>
              <a:t>i, na stop</a:t>
            </a:r>
            <a:r>
              <a:rPr lang="cs-CZ" b="1" u="sng" dirty="0" smtClean="0"/>
              <a:t>ě</a:t>
            </a:r>
            <a:r>
              <a:rPr lang="cs-CZ" b="1" dirty="0" smtClean="0"/>
              <a:t> x na slám</a:t>
            </a:r>
            <a:r>
              <a:rPr lang="cs-CZ" b="1" u="sng" dirty="0" smtClean="0"/>
              <a:t>ě</a:t>
            </a:r>
            <a:r>
              <a:rPr lang="cs-CZ" b="1" dirty="0" smtClean="0"/>
              <a:t> x ve vod</a:t>
            </a:r>
            <a:r>
              <a:rPr lang="cs-CZ" b="1" u="sng" dirty="0" smtClean="0"/>
              <a:t>ě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Principy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historický/etymologický </a:t>
            </a:r>
            <a:r>
              <a:rPr lang="cs-CZ" dirty="0" smtClean="0"/>
              <a:t>(vyjmenovaná slova, </a:t>
            </a:r>
            <a:r>
              <a:rPr lang="cs-CZ" dirty="0" err="1" smtClean="0"/>
              <a:t>slova</a:t>
            </a:r>
            <a:r>
              <a:rPr lang="cs-CZ" dirty="0" smtClean="0"/>
              <a:t> cizího původu)</a:t>
            </a:r>
          </a:p>
          <a:p>
            <a:r>
              <a:rPr lang="cs-CZ" dirty="0" smtClean="0"/>
              <a:t>s</a:t>
            </a:r>
            <a:r>
              <a:rPr lang="cs-CZ" u="sng" dirty="0" smtClean="0"/>
              <a:t>ý</a:t>
            </a:r>
            <a:r>
              <a:rPr lang="cs-CZ" dirty="0" smtClean="0"/>
              <a:t>r x s</a:t>
            </a:r>
            <a:r>
              <a:rPr lang="cs-CZ" u="sng" dirty="0" smtClean="0"/>
              <a:t>í</a:t>
            </a:r>
            <a:r>
              <a:rPr lang="cs-CZ" dirty="0" smtClean="0"/>
              <a:t>ra, t</a:t>
            </a:r>
            <a:r>
              <a:rPr lang="cs-CZ" u="sng" dirty="0" smtClean="0"/>
              <a:t>ú</a:t>
            </a:r>
            <a:r>
              <a:rPr lang="cs-CZ" dirty="0" smtClean="0"/>
              <a:t>ra x m</a:t>
            </a:r>
            <a:r>
              <a:rPr lang="cs-CZ" u="sng" dirty="0" smtClean="0"/>
              <a:t>ů</a:t>
            </a:r>
            <a:r>
              <a:rPr lang="cs-CZ" dirty="0" smtClean="0"/>
              <a:t>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Principy českého pravopisu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skladebný</a:t>
            </a:r>
            <a:endParaRPr lang="cs-CZ" dirty="0" smtClean="0"/>
          </a:p>
          <a:p>
            <a:r>
              <a:rPr lang="cs-CZ" dirty="0" smtClean="0"/>
              <a:t>muži nesl</a:t>
            </a:r>
            <a:r>
              <a:rPr lang="cs-CZ" u="sng" dirty="0" smtClean="0"/>
              <a:t>i</a:t>
            </a:r>
            <a:r>
              <a:rPr lang="cs-CZ" dirty="0" smtClean="0"/>
              <a:t> x ženy nesl</a:t>
            </a:r>
            <a:r>
              <a:rPr lang="cs-CZ" u="sng" dirty="0" smtClean="0"/>
              <a:t>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Transkripce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 hranatých závorek </a:t>
            </a:r>
            <a:r>
              <a:rPr lang="en-US" dirty="0" smtClean="0"/>
              <a:t>[  ]</a:t>
            </a:r>
          </a:p>
          <a:p>
            <a:r>
              <a:rPr lang="cs-CZ" dirty="0" smtClean="0"/>
              <a:t>hvězda </a:t>
            </a:r>
            <a:r>
              <a:rPr lang="en-US" dirty="0" smtClean="0"/>
              <a:t>[</a:t>
            </a:r>
            <a:r>
              <a:rPr lang="cs-CZ" dirty="0" err="1" smtClean="0"/>
              <a:t>hvjezda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ěl </a:t>
            </a:r>
            <a:r>
              <a:rPr lang="en-US" dirty="0" smtClean="0"/>
              <a:t>[</a:t>
            </a:r>
            <a:r>
              <a:rPr lang="cs-CZ" dirty="0" err="1" smtClean="0"/>
              <a:t>mňel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svět </a:t>
            </a:r>
            <a:r>
              <a:rPr lang="en-US" dirty="0" smtClean="0"/>
              <a:t>[</a:t>
            </a:r>
            <a:r>
              <a:rPr lang="cs-CZ" dirty="0" err="1" smtClean="0"/>
              <a:t>svjet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běžet </a:t>
            </a:r>
            <a:r>
              <a:rPr lang="en-US" dirty="0" smtClean="0"/>
              <a:t>[</a:t>
            </a:r>
            <a:r>
              <a:rPr lang="cs-CZ" dirty="0" err="1" smtClean="0"/>
              <a:t>bježet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pěv </a:t>
            </a:r>
            <a:r>
              <a:rPr lang="en-US" dirty="0" smtClean="0"/>
              <a:t>[</a:t>
            </a:r>
            <a:r>
              <a:rPr lang="cs-CZ" dirty="0" err="1" smtClean="0"/>
              <a:t>spjef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věno </a:t>
            </a:r>
            <a:r>
              <a:rPr lang="en-US" dirty="0" smtClean="0"/>
              <a:t>[</a:t>
            </a:r>
            <a:r>
              <a:rPr lang="cs-CZ" dirty="0" err="1" smtClean="0"/>
              <a:t>vjeno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město </a:t>
            </a:r>
            <a:r>
              <a:rPr lang="en-US" dirty="0" smtClean="0"/>
              <a:t>[</a:t>
            </a:r>
            <a:r>
              <a:rPr lang="cs-CZ" dirty="0" err="1" smtClean="0"/>
              <a:t>mňesto</a:t>
            </a:r>
            <a:r>
              <a:rPr lang="en-US" dirty="0" smtClean="0"/>
              <a:t>]</a:t>
            </a:r>
            <a:r>
              <a:rPr lang="cs-CZ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Transkripce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</a:t>
            </a:r>
            <a:r>
              <a:rPr lang="cs-CZ" dirty="0" err="1" smtClean="0"/>
              <a:t>ě</a:t>
            </a:r>
            <a:r>
              <a:rPr lang="cs-CZ" dirty="0" smtClean="0"/>
              <a:t>, tě, ně </a:t>
            </a:r>
            <a:r>
              <a:rPr lang="en-US" dirty="0" smtClean="0"/>
              <a:t>[</a:t>
            </a:r>
            <a:r>
              <a:rPr lang="cs-CZ" dirty="0" err="1" smtClean="0"/>
              <a:t>ďe</a:t>
            </a:r>
            <a:r>
              <a:rPr lang="cs-CZ" dirty="0" smtClean="0"/>
              <a:t>, </a:t>
            </a:r>
            <a:r>
              <a:rPr lang="cs-CZ" dirty="0" err="1" smtClean="0"/>
              <a:t>ťe</a:t>
            </a:r>
            <a:r>
              <a:rPr lang="cs-CZ" dirty="0" smtClean="0"/>
              <a:t>, </a:t>
            </a:r>
            <a:r>
              <a:rPr lang="cs-CZ" dirty="0" err="1" smtClean="0"/>
              <a:t>ňe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y </a:t>
            </a:r>
            <a:r>
              <a:rPr lang="en-US" dirty="0" smtClean="0"/>
              <a:t>[</a:t>
            </a:r>
            <a:r>
              <a:rPr lang="cs-CZ" dirty="0" smtClean="0"/>
              <a:t>i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h </a:t>
            </a:r>
            <a:r>
              <a:rPr lang="en-US" dirty="0" smtClean="0"/>
              <a:t>[</a:t>
            </a:r>
            <a:r>
              <a:rPr lang="cs-CZ" dirty="0" smtClean="0"/>
              <a:t>x</a:t>
            </a:r>
            <a:r>
              <a:rPr lang="en-US" dirty="0" smtClean="0"/>
              <a:t>]</a:t>
            </a:r>
            <a:r>
              <a:rPr lang="cs-CZ" dirty="0" smtClean="0"/>
              <a:t>       chtěl </a:t>
            </a:r>
            <a:r>
              <a:rPr lang="en-US" dirty="0" smtClean="0"/>
              <a:t>[</a:t>
            </a:r>
            <a:r>
              <a:rPr lang="cs-CZ" dirty="0" err="1" smtClean="0"/>
              <a:t>xťel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adopatrové n </a:t>
            </a:r>
            <a:r>
              <a:rPr lang="en-US" dirty="0" smtClean="0"/>
              <a:t>[</a:t>
            </a:r>
            <a:r>
              <a:rPr lang="cs-CZ" dirty="0" smtClean="0"/>
              <a:t>η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mamiηka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Znělé c, č </a:t>
            </a:r>
            <a:r>
              <a:rPr lang="en-US" dirty="0" smtClean="0"/>
              <a:t>[</a:t>
            </a:r>
            <a:r>
              <a:rPr lang="cs-CZ" dirty="0" smtClean="0"/>
              <a:t>ʒ, </a:t>
            </a:r>
            <a:r>
              <a:rPr lang="cs-CZ" dirty="0" err="1" smtClean="0"/>
              <a:t>ʒ</a:t>
            </a:r>
            <a:r>
              <a:rPr lang="cs-CZ" dirty="0" smtClean="0"/>
              <a:t>ˇ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ú, ů </a:t>
            </a:r>
            <a:r>
              <a:rPr lang="en-US" dirty="0" smtClean="0"/>
              <a:t>[ </a:t>
            </a:r>
            <a:r>
              <a:rPr lang="cs-CZ" dirty="0" smtClean="0"/>
              <a:t>ú</a:t>
            </a:r>
            <a:r>
              <a:rPr lang="en-US" dirty="0" smtClean="0"/>
              <a:t> ]</a:t>
            </a:r>
            <a:endParaRPr lang="cs-CZ" dirty="0" smtClean="0"/>
          </a:p>
          <a:p>
            <a:r>
              <a:rPr lang="cs-CZ" dirty="0"/>
              <a:t>r</a:t>
            </a:r>
            <a:r>
              <a:rPr lang="cs-CZ" dirty="0" smtClean="0"/>
              <a:t>etozubné m </a:t>
            </a:r>
            <a:r>
              <a:rPr lang="en-US" dirty="0" smtClean="0"/>
              <a:t>[</a:t>
            </a:r>
            <a:r>
              <a:rPr lang="cs-CZ" dirty="0" smtClean="0"/>
              <a:t>ɱ</a:t>
            </a:r>
            <a:r>
              <a:rPr lang="en-US" dirty="0" smtClean="0"/>
              <a:t>]</a:t>
            </a:r>
            <a:r>
              <a:rPr lang="cs-CZ" dirty="0" smtClean="0"/>
              <a:t> tramvaj </a:t>
            </a:r>
            <a:r>
              <a:rPr lang="en-US" dirty="0" smtClean="0"/>
              <a:t>[</a:t>
            </a:r>
            <a:r>
              <a:rPr lang="cs-CZ" dirty="0" err="1" smtClean="0"/>
              <a:t>traɱvaj</a:t>
            </a:r>
            <a:r>
              <a:rPr lang="en-US" dirty="0" smtClean="0"/>
              <a:t>]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Slovní přízvuk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´slovo, ´před slovo</a:t>
            </a:r>
          </a:p>
          <a:p>
            <a:r>
              <a:rPr lang="cs-CZ" dirty="0" smtClean="0"/>
              <a:t>V češtině má delimitační funkci</a:t>
            </a:r>
          </a:p>
          <a:p>
            <a:r>
              <a:rPr lang="cs-CZ" dirty="0" smtClean="0"/>
              <a:t>Hlavní na první slabice, vedlejší na každé liché  </a:t>
            </a:r>
          </a:p>
          <a:p>
            <a:r>
              <a:rPr lang="cs-CZ" dirty="0" smtClean="0"/>
              <a:t>Značíme jen hlavní přízvuk</a:t>
            </a:r>
          </a:p>
          <a:p>
            <a:r>
              <a:rPr lang="cs-CZ" dirty="0" smtClean="0"/>
              <a:t>Slabičná předložka přízvuk přetáhne</a:t>
            </a:r>
          </a:p>
          <a:p>
            <a:r>
              <a:rPr lang="cs-CZ" dirty="0" smtClean="0"/>
              <a:t>Jednoslabičná neplnovýznamová slova přízvuk nemají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Slovní přízvuk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Přízvuk nemají příklonky (krátké tvary zájmen, spojky, tvary slovesa být)</a:t>
            </a:r>
          </a:p>
          <a:p>
            <a:r>
              <a:rPr lang="cs-CZ" dirty="0" smtClean="0"/>
              <a:t>Přízvuk nemají předklonky (spojky, částice)</a:t>
            </a:r>
          </a:p>
          <a:p>
            <a:r>
              <a:rPr lang="cs-CZ" dirty="0" smtClean="0"/>
              <a:t>Takt – spojení slabik s jedním přízvukovým vrcholem </a:t>
            </a:r>
          </a:p>
          <a:p>
            <a:r>
              <a:rPr lang="cs-CZ" dirty="0" smtClean="0"/>
              <a:t>Kolón (neutrum,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 err="1" smtClean="0"/>
              <a:t>kóla</a:t>
            </a:r>
            <a:r>
              <a:rPr lang="cs-CZ" dirty="0" smtClean="0"/>
              <a:t>) je logický větný úsek, který má svůj větný přízvuk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Suprasegmentální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Rytmus řeči je podmíněn kladením slovního přízvuku</a:t>
            </a:r>
          </a:p>
          <a:p>
            <a:r>
              <a:rPr lang="cs-CZ" dirty="0" smtClean="0"/>
              <a:t>Tempo</a:t>
            </a:r>
          </a:p>
          <a:p>
            <a:r>
              <a:rPr lang="cs-CZ" dirty="0" smtClean="0"/>
              <a:t>Intonace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a) kadence – </a:t>
            </a:r>
            <a:r>
              <a:rPr lang="cs-CZ" dirty="0" smtClean="0"/>
              <a:t>klesavá (oznam., rozkaz., </a:t>
            </a:r>
            <a:r>
              <a:rPr lang="cs-CZ" dirty="0" err="1" smtClean="0"/>
              <a:t>ot</a:t>
            </a:r>
            <a:r>
              <a:rPr lang="cs-CZ" dirty="0" smtClean="0"/>
              <a:t>. </a:t>
            </a:r>
            <a:r>
              <a:rPr lang="cs-CZ" dirty="0" err="1" smtClean="0"/>
              <a:t>dopl</a:t>
            </a:r>
            <a:r>
              <a:rPr lang="cs-CZ" dirty="0" smtClean="0"/>
              <a:t>.)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b) </a:t>
            </a:r>
            <a:r>
              <a:rPr lang="cs-CZ" dirty="0" err="1" smtClean="0"/>
              <a:t>antikadence</a:t>
            </a:r>
            <a:r>
              <a:rPr lang="cs-CZ" dirty="0" smtClean="0"/>
              <a:t> – </a:t>
            </a:r>
            <a:r>
              <a:rPr lang="cs-CZ" dirty="0" smtClean="0"/>
              <a:t>stoupavá (</a:t>
            </a:r>
            <a:r>
              <a:rPr lang="cs-CZ" dirty="0" err="1" smtClean="0"/>
              <a:t>ot</a:t>
            </a:r>
            <a:r>
              <a:rPr lang="cs-CZ" dirty="0" smtClean="0"/>
              <a:t>. </a:t>
            </a:r>
            <a:r>
              <a:rPr lang="cs-CZ" dirty="0" err="1" smtClean="0"/>
              <a:t>zjišť</a:t>
            </a:r>
            <a:r>
              <a:rPr lang="cs-CZ" dirty="0" smtClean="0"/>
              <a:t>.)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c) </a:t>
            </a:r>
            <a:r>
              <a:rPr lang="cs-CZ" dirty="0" err="1" smtClean="0"/>
              <a:t>polokadence</a:t>
            </a:r>
            <a:r>
              <a:rPr lang="cs-CZ" dirty="0" smtClean="0"/>
              <a:t> – mezi </a:t>
            </a:r>
            <a:r>
              <a:rPr lang="cs-CZ" dirty="0" err="1" smtClean="0"/>
              <a:t>klauzemi</a:t>
            </a:r>
            <a:r>
              <a:rPr lang="cs-CZ" dirty="0" smtClean="0"/>
              <a:t> (větné úseky)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Intonace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Ot</a:t>
            </a:r>
            <a:r>
              <a:rPr lang="cs-CZ" dirty="0" smtClean="0"/>
              <a:t>. doplňovací (klesavá):</a:t>
            </a:r>
          </a:p>
          <a:p>
            <a:pPr>
              <a:buNone/>
            </a:pPr>
            <a:r>
              <a:rPr lang="cs-CZ" dirty="0" smtClean="0"/>
              <a:t>Kde je Jana?</a:t>
            </a:r>
          </a:p>
          <a:p>
            <a:pPr>
              <a:buNone/>
            </a:pPr>
            <a:r>
              <a:rPr lang="cs-CZ" dirty="0" smtClean="0"/>
              <a:t>Kolik máš sušenek?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Ot</a:t>
            </a:r>
            <a:r>
              <a:rPr lang="cs-CZ" dirty="0" smtClean="0"/>
              <a:t>. zjišťovací /ano-ne/(stoupavá):</a:t>
            </a:r>
          </a:p>
          <a:p>
            <a:pPr>
              <a:buNone/>
            </a:pPr>
            <a:r>
              <a:rPr lang="cs-CZ" dirty="0" smtClean="0"/>
              <a:t>Máš rád rizoto? </a:t>
            </a:r>
          </a:p>
          <a:p>
            <a:pPr>
              <a:buNone/>
            </a:pPr>
            <a:r>
              <a:rPr lang="cs-CZ" dirty="0" smtClean="0"/>
              <a:t>Dostal jsi kapesné?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Ráz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Tvrdý hlasový začátek </a:t>
            </a:r>
            <a:r>
              <a:rPr lang="en-US" dirty="0" smtClean="0"/>
              <a:t>[</a:t>
            </a:r>
            <a:r>
              <a:rPr lang="cs-CZ" dirty="0" smtClean="0"/>
              <a:t>Ɂ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Není významotvorný, není hláska</a:t>
            </a:r>
          </a:p>
          <a:p>
            <a:r>
              <a:rPr lang="cs-CZ" dirty="0" smtClean="0"/>
              <a:t>Na začátku slov začínajících vokálem</a:t>
            </a:r>
          </a:p>
          <a:p>
            <a:r>
              <a:rPr lang="cs-CZ" dirty="0" smtClean="0"/>
              <a:t>Setkají-li se dva vokály na morfematickém švu nebo na rozhraní slov, může se vyslovit</a:t>
            </a:r>
          </a:p>
          <a:p>
            <a:r>
              <a:rPr lang="en-US" dirty="0" smtClean="0"/>
              <a:t>[</a:t>
            </a:r>
            <a:r>
              <a:rPr lang="cs-CZ" dirty="0" err="1" smtClean="0"/>
              <a:t>neɁúnavní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r>
              <a:rPr lang="en-US" dirty="0" smtClean="0"/>
              <a:t>[ </a:t>
            </a:r>
            <a:r>
              <a:rPr lang="cs-CZ" dirty="0" smtClean="0"/>
              <a:t>neúnavní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en-US" dirty="0" smtClean="0"/>
              <a:t>[</a:t>
            </a:r>
            <a:r>
              <a:rPr lang="cs-CZ" dirty="0" err="1" smtClean="0"/>
              <a:t>doɁostravi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doostravi</a:t>
            </a:r>
            <a:r>
              <a:rPr lang="en-US" dirty="0" smtClean="0"/>
              <a:t>]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Ráz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Neslabičná předložka </a:t>
            </a:r>
            <a:r>
              <a:rPr lang="en-US" dirty="0" smtClean="0"/>
              <a:t>[</a:t>
            </a:r>
            <a:r>
              <a:rPr lang="cs-CZ" dirty="0" err="1"/>
              <a:t>f</a:t>
            </a:r>
            <a:r>
              <a:rPr lang="cs-CZ" dirty="0" err="1" smtClean="0"/>
              <a:t>Ɂokňe</a:t>
            </a:r>
            <a:r>
              <a:rPr lang="en-US" dirty="0" smtClean="0"/>
              <a:t>]</a:t>
            </a:r>
            <a:r>
              <a:rPr lang="cs-CZ" dirty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kɁoliňe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en-US" dirty="0" smtClean="0"/>
              <a:t>[</a:t>
            </a:r>
            <a:r>
              <a:rPr lang="cs-CZ" dirty="0" err="1" smtClean="0"/>
              <a:t>nadútesem</a:t>
            </a:r>
            <a:r>
              <a:rPr lang="en-US" dirty="0" smtClean="0"/>
              <a:t>]</a:t>
            </a:r>
            <a:endParaRPr lang="cs-CZ" dirty="0"/>
          </a:p>
          <a:p>
            <a:r>
              <a:rPr lang="en-US" dirty="0" smtClean="0"/>
              <a:t>[</a:t>
            </a:r>
            <a:r>
              <a:rPr lang="cs-CZ" dirty="0" err="1" smtClean="0"/>
              <a:t>natɁútesem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en-US" dirty="0" smtClean="0"/>
              <a:t>[</a:t>
            </a:r>
            <a:r>
              <a:rPr lang="cs-CZ" dirty="0" smtClean="0"/>
              <a:t>bezatomoví</a:t>
            </a:r>
            <a:r>
              <a:rPr lang="en-US" dirty="0" smtClean="0"/>
              <a:t>]</a:t>
            </a:r>
            <a:endParaRPr lang="cs-CZ" dirty="0"/>
          </a:p>
          <a:p>
            <a:r>
              <a:rPr lang="en-US" dirty="0" smtClean="0"/>
              <a:t>[</a:t>
            </a:r>
            <a:r>
              <a:rPr lang="cs-CZ" dirty="0" err="1" smtClean="0"/>
              <a:t>besɁatomoví</a:t>
            </a:r>
            <a:r>
              <a:rPr lang="en-US" dirty="0" smtClean="0"/>
              <a:t>]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632</Words>
  <Application>Microsoft Office PowerPoint</Application>
  <PresentationFormat>Předvádění na obrazovce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Fonetická transkripce</vt:lpstr>
      <vt:lpstr>Transkripce</vt:lpstr>
      <vt:lpstr>Transkripce </vt:lpstr>
      <vt:lpstr>Slovní přízvuk</vt:lpstr>
      <vt:lpstr>Slovní přízvuk </vt:lpstr>
      <vt:lpstr>Suprasegmentální prostředky</vt:lpstr>
      <vt:lpstr>Intonace</vt:lpstr>
      <vt:lpstr>Ráz </vt:lpstr>
      <vt:lpstr>Ráz </vt:lpstr>
      <vt:lpstr>Neutralizace znělosti na konci slov  </vt:lpstr>
      <vt:lpstr>Asimilace - spodoba</vt:lpstr>
      <vt:lpstr>Asimilace znělosti </vt:lpstr>
      <vt:lpstr>Asimilace znělosti </vt:lpstr>
      <vt:lpstr>„Užovky“</vt:lpstr>
      <vt:lpstr>Principy českého pravopisu</vt:lpstr>
      <vt:lpstr>Principy českého pravopisu</vt:lpstr>
      <vt:lpstr>Principy českého pravopisu</vt:lpstr>
      <vt:lpstr>Principy českého pravopisu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Fonetická transkripce</dc:title>
  <dc:creator>Pavla</dc:creator>
  <cp:lastModifiedBy>Radka</cp:lastModifiedBy>
  <cp:revision>12</cp:revision>
  <dcterms:created xsi:type="dcterms:W3CDTF">2013-02-22T10:36:41Z</dcterms:created>
  <dcterms:modified xsi:type="dcterms:W3CDTF">2020-02-14T09:38:39Z</dcterms:modified>
</cp:coreProperties>
</file>