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74" r:id="rId4"/>
    <p:sldId id="259" r:id="rId5"/>
    <p:sldId id="261" r:id="rId6"/>
    <p:sldId id="258" r:id="rId7"/>
    <p:sldId id="264" r:id="rId8"/>
    <p:sldId id="265" r:id="rId9"/>
    <p:sldId id="270" r:id="rId10"/>
    <p:sldId id="272" r:id="rId11"/>
    <p:sldId id="275" r:id="rId12"/>
    <p:sldId id="273" r:id="rId13"/>
  </p:sldIdLst>
  <p:sldSz cx="12192000" cy="6858000"/>
  <p:notesSz cx="6858000" cy="9144000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9230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1343472" y="256490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SzPts val="6000"/>
            </a:pP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/>
              <a:t/>
            </a:r>
            <a:br>
              <a:rPr lang="cs-CZ" sz="4400" b="1" dirty="0"/>
            </a:br>
            <a:r>
              <a:rPr lang="en-US" sz="4400" b="1" dirty="0" smtClean="0"/>
              <a:t>Mechanisms </a:t>
            </a:r>
            <a:r>
              <a:rPr lang="en-US" sz="4400" b="1" dirty="0"/>
              <a:t>of success and failure of conservation programs in </a:t>
            </a:r>
            <a:r>
              <a:rPr lang="en-US" sz="4400" b="1" dirty="0" smtClean="0"/>
              <a:t>developing </a:t>
            </a:r>
            <a:r>
              <a:rPr lang="en-US" sz="4400" b="1" dirty="0"/>
              <a:t>countries</a:t>
            </a:r>
            <a:endParaRPr sz="4400" b="1" dirty="0"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"/>
          </p:nvPr>
        </p:nvSpPr>
        <p:spPr>
          <a:xfrm>
            <a:off x="822961" y="3429000"/>
            <a:ext cx="82753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lang="cs-CZ" sz="3200" b="1" dirty="0" smtClean="0">
              <a:solidFill>
                <a:schemeClr val="accen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lang="cs-CZ" sz="3200" b="1" dirty="0" smtClean="0">
              <a:solidFill>
                <a:schemeClr val="accen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Mgr</a:t>
            </a:r>
            <a:r>
              <a:rPr lang="en-US" sz="3200" b="1" dirty="0">
                <a:solidFill>
                  <a:schemeClr val="accent1"/>
                </a:solidFill>
              </a:rPr>
              <a:t>. Barbora Nohlová</a:t>
            </a:r>
            <a:endParaRPr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5934946" y="304800"/>
            <a:ext cx="361743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cs-CZ" sz="4800" b="1" dirty="0" err="1" smtClean="0"/>
              <a:t>Prospects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future</a:t>
            </a:r>
            <a:r>
              <a:rPr lang="cs-CZ" sz="4800" b="1" dirty="0" smtClean="0"/>
              <a:t> </a:t>
            </a:r>
            <a:endParaRPr sz="4800" b="1" dirty="0"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6094408" y="1779589"/>
            <a:ext cx="389002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cs-CZ" sz="2800" dirty="0" err="1" smtClean="0"/>
              <a:t>Change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topic</a:t>
            </a:r>
            <a:endParaRPr lang="cs-CZ" sz="28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endParaRPr lang="cs-CZ" sz="2800" dirty="0" smtClean="0"/>
          </a:p>
          <a:p>
            <a:pPr marL="1257300" lvl="2" indent="-342900">
              <a:spcBef>
                <a:spcPts val="0"/>
              </a:spcBef>
              <a:buSzPts val="2240"/>
            </a:pPr>
            <a:r>
              <a:rPr lang="cs-CZ" sz="2000" dirty="0" err="1" smtClean="0"/>
              <a:t>Nonfunctional</a:t>
            </a:r>
            <a:r>
              <a:rPr lang="cs-CZ" sz="2000" dirty="0" smtClean="0"/>
              <a:t> </a:t>
            </a:r>
            <a:r>
              <a:rPr lang="cs-CZ" sz="2000" dirty="0" err="1" smtClean="0"/>
              <a:t>communication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project</a:t>
            </a:r>
            <a:r>
              <a:rPr lang="cs-CZ" sz="2000" dirty="0" smtClean="0"/>
              <a:t> partner </a:t>
            </a:r>
          </a:p>
          <a:p>
            <a:pPr marL="1257300" lvl="2" indent="-342900">
              <a:spcBef>
                <a:spcPts val="0"/>
              </a:spcBef>
              <a:buSzPts val="2240"/>
            </a:pPr>
            <a:endParaRPr lang="cs-CZ" sz="2000" dirty="0" smtClean="0"/>
          </a:p>
          <a:p>
            <a:pPr marL="1257300" lvl="2" indent="-342900">
              <a:spcBef>
                <a:spcPts val="0"/>
              </a:spcBef>
              <a:buSzPts val="2240"/>
            </a:pPr>
            <a:r>
              <a:rPr lang="cs-CZ" sz="2000" dirty="0" err="1" smtClean="0"/>
              <a:t>Opportunity</a:t>
            </a:r>
            <a:r>
              <a:rPr lang="cs-CZ" sz="2000" dirty="0" smtClean="0"/>
              <a:t> to </a:t>
            </a:r>
            <a:r>
              <a:rPr lang="cs-CZ" sz="2000" dirty="0" err="1" smtClean="0"/>
              <a:t>broaden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topic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areas</a:t>
            </a:r>
            <a:endParaRPr sz="2000"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cs-CZ" sz="2800" dirty="0" smtClean="0"/>
              <a:t>Project Just-</a:t>
            </a:r>
            <a:r>
              <a:rPr lang="cs-CZ" sz="2800" dirty="0" err="1" smtClean="0"/>
              <a:t>Scapes</a:t>
            </a:r>
            <a:endParaRPr lang="cs-CZ" sz="2800" dirty="0" smtClean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 dirty="0"/>
          </a:p>
        </p:txBody>
      </p:sp>
      <p:pic>
        <p:nvPicPr>
          <p:cNvPr id="277" name="Google Shape;27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" y="502920"/>
            <a:ext cx="5126445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JUST-SCAPES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5400" y="1700808"/>
            <a:ext cx="8596668" cy="5256584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Environmental justice analysis to advance rural landscape transformations in the face of climate </a:t>
            </a:r>
            <a:r>
              <a:rPr lang="en-US" b="1" dirty="0" smtClean="0">
                <a:solidFill>
                  <a:schemeClr val="accent2"/>
                </a:solidFill>
              </a:rPr>
              <a:t>change</a:t>
            </a:r>
            <a:endParaRPr lang="cs-CZ" b="1" dirty="0" smtClean="0">
              <a:solidFill>
                <a:schemeClr val="accent2"/>
              </a:solidFill>
            </a:endParaRPr>
          </a:p>
          <a:p>
            <a:pPr lvl="1"/>
            <a:r>
              <a:rPr lang="cs-CZ" b="1" dirty="0" smtClean="0"/>
              <a:t>RQ: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project</a:t>
            </a:r>
            <a:r>
              <a:rPr lang="cs-CZ" b="1" dirty="0" smtClean="0"/>
              <a:t> </a:t>
            </a:r>
            <a:r>
              <a:rPr lang="cs-CZ" b="1" dirty="0" err="1" smtClean="0"/>
              <a:t>aims</a:t>
            </a:r>
            <a:r>
              <a:rPr lang="cs-CZ" b="1" dirty="0" smtClean="0"/>
              <a:t> to </a:t>
            </a:r>
            <a:r>
              <a:rPr lang="cs-CZ" b="1" dirty="0" err="1" smtClean="0"/>
              <a:t>better</a:t>
            </a:r>
            <a:r>
              <a:rPr lang="cs-CZ" b="1" dirty="0" smtClean="0"/>
              <a:t> </a:t>
            </a:r>
            <a:r>
              <a:rPr lang="cs-CZ" b="1" dirty="0" err="1" smtClean="0"/>
              <a:t>understand</a:t>
            </a:r>
            <a:r>
              <a:rPr lang="cs-CZ" b="1" dirty="0" smtClean="0"/>
              <a:t> (1)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acceptance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transformation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countryside</a:t>
            </a:r>
            <a:r>
              <a:rPr lang="cs-CZ" b="1" dirty="0" smtClean="0"/>
              <a:t> by </a:t>
            </a:r>
            <a:r>
              <a:rPr lang="cs-CZ" b="1" dirty="0" err="1" smtClean="0"/>
              <a:t>the</a:t>
            </a:r>
            <a:r>
              <a:rPr lang="cs-CZ" b="1" dirty="0" smtClean="0"/>
              <a:t> Czech public; (2) </a:t>
            </a:r>
            <a:r>
              <a:rPr lang="cs-CZ" b="1" dirty="0" err="1" smtClean="0"/>
              <a:t>how</a:t>
            </a:r>
            <a:r>
              <a:rPr lang="cs-CZ" b="1" dirty="0" smtClean="0"/>
              <a:t>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be</a:t>
            </a:r>
            <a:r>
              <a:rPr lang="cs-CZ" b="1" dirty="0" smtClean="0"/>
              <a:t> </a:t>
            </a:r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acceptance</a:t>
            </a:r>
            <a:r>
              <a:rPr lang="cs-CZ" b="1" dirty="0" smtClean="0"/>
              <a:t> </a:t>
            </a:r>
            <a:r>
              <a:rPr lang="cs-CZ" b="1" dirty="0" err="1" smtClean="0"/>
              <a:t>promoted</a:t>
            </a:r>
            <a:r>
              <a:rPr lang="cs-CZ" b="1" dirty="0" smtClean="0"/>
              <a:t>; (3) </a:t>
            </a:r>
            <a:r>
              <a:rPr lang="cs-CZ" b="1" dirty="0" err="1" smtClean="0"/>
              <a:t>which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r>
              <a:rPr lang="cs-CZ" b="1" dirty="0" smtClean="0"/>
              <a:t> are </a:t>
            </a:r>
            <a:r>
              <a:rPr lang="cs-CZ" b="1" dirty="0" err="1" smtClean="0"/>
              <a:t>environmentally</a:t>
            </a:r>
            <a:r>
              <a:rPr lang="cs-CZ" b="1" dirty="0" smtClean="0"/>
              <a:t> and </a:t>
            </a:r>
            <a:r>
              <a:rPr lang="cs-CZ" b="1" dirty="0" err="1" smtClean="0"/>
              <a:t>socially</a:t>
            </a:r>
            <a:r>
              <a:rPr lang="cs-CZ" b="1" dirty="0" smtClean="0"/>
              <a:t> </a:t>
            </a:r>
            <a:r>
              <a:rPr lang="cs-CZ" b="1" dirty="0" err="1" smtClean="0"/>
              <a:t>optimal</a:t>
            </a:r>
            <a:r>
              <a:rPr lang="cs-CZ" b="1" dirty="0" smtClean="0"/>
              <a:t>. </a:t>
            </a:r>
          </a:p>
          <a:p>
            <a:pPr lvl="1"/>
            <a:r>
              <a:rPr lang="cs-CZ" b="1" dirty="0" smtClean="0">
                <a:solidFill>
                  <a:schemeClr val="accent2"/>
                </a:solidFill>
              </a:rPr>
              <a:t>LOCALITIES:</a:t>
            </a:r>
          </a:p>
          <a:p>
            <a:pPr lvl="1"/>
            <a:r>
              <a:rPr lang="en-US" sz="1400" b="1" dirty="0"/>
              <a:t>Cairngorms, Scotland, UK. </a:t>
            </a:r>
            <a:r>
              <a:rPr lang="en-US" sz="1400" dirty="0"/>
              <a:t>A consortium of partners working on the ‘East-West Wild’ initiative are consulting over proposed </a:t>
            </a:r>
            <a:r>
              <a:rPr lang="en-US" sz="1400" dirty="0" smtClean="0"/>
              <a:t>transition</a:t>
            </a:r>
            <a:r>
              <a:rPr lang="cs-CZ" sz="1400" dirty="0" smtClean="0"/>
              <a:t> </a:t>
            </a:r>
            <a:r>
              <a:rPr lang="en-US" sz="1400" dirty="0" smtClean="0"/>
              <a:t>from </a:t>
            </a:r>
            <a:r>
              <a:rPr lang="en-US" sz="1400" dirty="0"/>
              <a:t>a livestock to a forest dominated landscape. This links to a Scotland-wide debate about the future of highland landscapes. </a:t>
            </a:r>
            <a:endParaRPr lang="cs-CZ" sz="1400" dirty="0" smtClean="0"/>
          </a:p>
          <a:p>
            <a:pPr lvl="1"/>
            <a:r>
              <a:rPr lang="en-US" sz="1400" b="1" dirty="0"/>
              <a:t>French </a:t>
            </a:r>
            <a:r>
              <a:rPr lang="en-US" sz="1400" b="1" dirty="0" err="1"/>
              <a:t>Pyrénées</a:t>
            </a:r>
            <a:r>
              <a:rPr lang="en-US" sz="1400" b="1" dirty="0"/>
              <a:t> </a:t>
            </a:r>
            <a:r>
              <a:rPr lang="en-US" sz="1400" b="1" dirty="0" err="1"/>
              <a:t>Ariégeoises</a:t>
            </a:r>
            <a:r>
              <a:rPr lang="en-US" sz="1400" dirty="0"/>
              <a:t>. Strong local consensus for maintaining extensive livestock farming is threatened by emerging </a:t>
            </a:r>
            <a:r>
              <a:rPr lang="en-US" sz="1400" dirty="0" smtClean="0"/>
              <a:t>climate</a:t>
            </a:r>
            <a:r>
              <a:rPr lang="cs-CZ" sz="1400" dirty="0" smtClean="0"/>
              <a:t> </a:t>
            </a:r>
            <a:r>
              <a:rPr lang="en-US" sz="1400" dirty="0" smtClean="0"/>
              <a:t>discourse </a:t>
            </a:r>
            <a:r>
              <a:rPr lang="en-US" sz="1400" dirty="0"/>
              <a:t>that </a:t>
            </a:r>
            <a:r>
              <a:rPr lang="en-US" sz="1400" dirty="0" err="1"/>
              <a:t>criticises</a:t>
            </a:r>
            <a:r>
              <a:rPr lang="en-US" sz="1400" dirty="0"/>
              <a:t> livestock farming and advocates woodland expansion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pPr lvl="1"/>
            <a:r>
              <a:rPr lang="en-US" sz="1400" b="1" dirty="0" err="1"/>
              <a:t>Šumava</a:t>
            </a:r>
            <a:r>
              <a:rPr lang="en-US" sz="1400" b="1" dirty="0"/>
              <a:t> Mountains UNESCO Biosphere Reserve, Czech Republic. </a:t>
            </a:r>
            <a:r>
              <a:rPr lang="en-US" sz="1400" dirty="0"/>
              <a:t>Rapid and large-scale deforestation of forest ecosystems due </a:t>
            </a:r>
            <a:r>
              <a:rPr lang="en-US" sz="1400" dirty="0" smtClean="0"/>
              <a:t>to</a:t>
            </a:r>
            <a:r>
              <a:rPr lang="cs-CZ" sz="1400" dirty="0" smtClean="0"/>
              <a:t> </a:t>
            </a:r>
            <a:r>
              <a:rPr lang="en-US" sz="1400" dirty="0" smtClean="0"/>
              <a:t>bark </a:t>
            </a:r>
            <a:r>
              <a:rPr lang="en-US" sz="1400" dirty="0"/>
              <a:t>beetle infestation has been induced by climate-change and by historical preference for spruce monocultures. The Czech society is </a:t>
            </a:r>
            <a:r>
              <a:rPr lang="en-US" sz="1400" dirty="0" smtClean="0"/>
              <a:t>now</a:t>
            </a:r>
            <a:r>
              <a:rPr lang="cs-CZ" sz="1400" dirty="0" smtClean="0"/>
              <a:t> </a:t>
            </a:r>
            <a:r>
              <a:rPr lang="en-US" sz="1400" dirty="0" smtClean="0"/>
              <a:t>polarized </a:t>
            </a:r>
            <a:r>
              <a:rPr lang="en-US" sz="1400" dirty="0"/>
              <a:t>in its attitude towards prospective response measures.</a:t>
            </a:r>
            <a:endParaRPr lang="cs-CZ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0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891702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en-US" sz="4800" b="1" dirty="0"/>
              <a:t>Thank you for your attention!</a:t>
            </a:r>
            <a:endParaRPr sz="4800" dirty="0"/>
          </a:p>
        </p:txBody>
      </p:sp>
      <p:pic>
        <p:nvPicPr>
          <p:cNvPr id="283" name="Google Shape;283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248038"/>
            <a:ext cx="6144382" cy="460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/>
          <p:nvPr/>
        </p:nvSpPr>
        <p:spPr>
          <a:xfrm>
            <a:off x="5847429" y="5557986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Mgr. Barbora Nohlová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barbora.nohlova@gmail.com</a:t>
            </a:r>
            <a:endParaRPr sz="2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677334" y="121920"/>
            <a:ext cx="10234506" cy="707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90000"/>
              </a:lnSpc>
              <a:buSzPts val="1600"/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	</a:t>
            </a:r>
          </a:p>
          <a:p>
            <a:pPr marL="457200" lvl="1" indent="0">
              <a:lnSpc>
                <a:spcPct val="90000"/>
              </a:lnSpc>
              <a:buSzPts val="1600"/>
              <a:buNone/>
            </a:pPr>
            <a:endParaRPr lang="cs-CZ" sz="2000" b="1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90000"/>
              </a:lnSpc>
              <a:buSzPts val="1600"/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	THE INTRODUCTION OF THE DISSERTATION TOPIC</a:t>
            </a:r>
            <a:r>
              <a:rPr lang="cs-CZ" sz="2000" b="1" dirty="0" smtClean="0">
                <a:solidFill>
                  <a:schemeClr val="accent2"/>
                </a:solidFill>
              </a:rPr>
              <a:t> (a </a:t>
            </a:r>
            <a:r>
              <a:rPr lang="cs-CZ" sz="2000" b="1" dirty="0" err="1" smtClean="0">
                <a:solidFill>
                  <a:schemeClr val="accent2"/>
                </a:solidFill>
              </a:rPr>
              <a:t>brief</a:t>
            </a:r>
            <a:r>
              <a:rPr lang="cs-CZ" sz="2000" b="1" dirty="0" smtClean="0">
                <a:solidFill>
                  <a:schemeClr val="accent2"/>
                </a:solidFill>
              </a:rPr>
              <a:t> </a:t>
            </a:r>
            <a:r>
              <a:rPr lang="cs-CZ" sz="2000" b="1" dirty="0" err="1" smtClean="0">
                <a:solidFill>
                  <a:schemeClr val="accent2"/>
                </a:solidFill>
              </a:rPr>
              <a:t>review</a:t>
            </a:r>
            <a:r>
              <a:rPr lang="cs-CZ" sz="2000" b="1" dirty="0" smtClean="0">
                <a:solidFill>
                  <a:schemeClr val="accent2"/>
                </a:solidFill>
              </a:rPr>
              <a:t>)</a:t>
            </a:r>
          </a:p>
          <a:p>
            <a:pPr marL="1257300" lvl="2" indent="-342900">
              <a:lnSpc>
                <a:spcPct val="90000"/>
              </a:lnSpc>
              <a:buSzPts val="1600"/>
            </a:pPr>
            <a:r>
              <a:rPr lang="en-US" b="1" dirty="0" smtClean="0"/>
              <a:t>YUS </a:t>
            </a:r>
            <a:r>
              <a:rPr lang="en-US" b="1" dirty="0"/>
              <a:t>conservation area (YUS CA) and the Tree Kangaroo conservation program (TKCP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2000" dirty="0"/>
              <a:t>	</a:t>
            </a:r>
            <a:r>
              <a:rPr lang="cs-CZ" sz="2000" b="1" dirty="0" smtClean="0">
                <a:solidFill>
                  <a:schemeClr val="accent2"/>
                </a:solidFill>
              </a:rPr>
              <a:t>WHAT DID I DO DURING THE LAST YEAR</a:t>
            </a:r>
          </a:p>
          <a:p>
            <a:pPr marL="1257300" lvl="2" indent="-342900">
              <a:lnSpc>
                <a:spcPct val="90000"/>
              </a:lnSpc>
              <a:buSzPts val="1600"/>
            </a:pPr>
            <a:r>
              <a:rPr lang="cs-CZ" b="1" dirty="0" smtClean="0"/>
              <a:t>ANALYSES OF INTERVIEWS</a:t>
            </a:r>
          </a:p>
          <a:p>
            <a:pPr marL="1257300" lvl="2" indent="-342900">
              <a:lnSpc>
                <a:spcPct val="90000"/>
              </a:lnSpc>
              <a:buSzPts val="1600"/>
            </a:pPr>
            <a:r>
              <a:rPr lang="cs-CZ" b="1" dirty="0" smtClean="0"/>
              <a:t>ANALYSES OF PARTICIPATIVE OBSERVATION</a:t>
            </a:r>
          </a:p>
          <a:p>
            <a:pPr marL="1257300" lvl="2" indent="-342900">
              <a:lnSpc>
                <a:spcPct val="90000"/>
              </a:lnSpc>
              <a:buSzPts val="1600"/>
            </a:pPr>
            <a:endParaRPr lang="cs-CZ" dirty="0" smtClean="0"/>
          </a:p>
          <a:p>
            <a:pPr marL="1257300" lvl="2" indent="-342900">
              <a:lnSpc>
                <a:spcPct val="90000"/>
              </a:lnSpc>
              <a:buSzPts val="1600"/>
            </a:pPr>
            <a:endParaRPr lang="cs-CZ" dirty="0"/>
          </a:p>
          <a:p>
            <a:pPr marL="914400" lvl="2" indent="0">
              <a:lnSpc>
                <a:spcPct val="90000"/>
              </a:lnSpc>
              <a:buSzPts val="1600"/>
              <a:buNone/>
            </a:pPr>
            <a:endParaRPr lang="cs-CZ" dirty="0" smtClean="0"/>
          </a:p>
          <a:p>
            <a:pPr marL="1257300" lvl="2" indent="-342900">
              <a:lnSpc>
                <a:spcPct val="90000"/>
              </a:lnSpc>
              <a:buSzPts val="1600"/>
            </a:pPr>
            <a:r>
              <a:rPr lang="cs-CZ" b="1" dirty="0" smtClean="0"/>
              <a:t>ARTICLE PUBLISHED IN OCTOBER 2020</a:t>
            </a:r>
            <a:endParaRPr lang="cs-CZ" sz="2000" dirty="0" smtClean="0"/>
          </a:p>
          <a:p>
            <a:pPr marL="0" lvl="0" indent="0">
              <a:lnSpc>
                <a:spcPct val="90000"/>
              </a:lnSpc>
              <a:buSzPts val="1600"/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 	</a:t>
            </a:r>
            <a:r>
              <a:rPr lang="en-US" b="1" dirty="0" smtClean="0">
                <a:solidFill>
                  <a:schemeClr val="accent2"/>
                </a:solidFill>
              </a:rPr>
              <a:t>Limits </a:t>
            </a:r>
            <a:r>
              <a:rPr lang="en-US" b="1" dirty="0">
                <a:solidFill>
                  <a:schemeClr val="accent2"/>
                </a:solidFill>
              </a:rPr>
              <a:t>of conservation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Benefits/potentials </a:t>
            </a:r>
            <a:r>
              <a:rPr lang="en-US" dirty="0">
                <a:solidFill>
                  <a:schemeClr val="accent2"/>
                </a:solidFill>
              </a:rPr>
              <a:t>of </a:t>
            </a:r>
            <a:r>
              <a:rPr lang="en-US" dirty="0" smtClean="0">
                <a:solidFill>
                  <a:schemeClr val="accent2"/>
                </a:solidFill>
              </a:rPr>
              <a:t>conservation</a:t>
            </a:r>
            <a:endParaRPr lang="cs-CZ" dirty="0" smtClean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	</a:t>
            </a:r>
            <a:r>
              <a:rPr lang="cs-CZ" b="1" dirty="0" err="1" smtClean="0">
                <a:solidFill>
                  <a:schemeClr val="accent2"/>
                </a:solidFill>
              </a:rPr>
              <a:t>Findings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</a:rPr>
              <a:t>of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</a:rPr>
              <a:t>research</a:t>
            </a:r>
            <a:endParaRPr lang="cs-CZ" b="1" dirty="0" smtClean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1257300" lvl="2" indent="-342900">
              <a:lnSpc>
                <a:spcPct val="90000"/>
              </a:lnSpc>
              <a:buSzPts val="1600"/>
            </a:pPr>
            <a:r>
              <a:rPr lang="cs-CZ" b="1" dirty="0" smtClean="0">
                <a:solidFill>
                  <a:schemeClr val="bg1"/>
                </a:solidFill>
              </a:rPr>
              <a:t>FUTURE PROSPETS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Šipka dolů 1"/>
          <p:cNvSpPr/>
          <p:nvPr/>
        </p:nvSpPr>
        <p:spPr>
          <a:xfrm>
            <a:off x="2773893" y="2852936"/>
            <a:ext cx="792088" cy="838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Analyses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interviews</a:t>
            </a:r>
            <a:r>
              <a:rPr lang="cs-CZ" dirty="0" smtClean="0"/>
              <a:t> and </a:t>
            </a:r>
            <a:r>
              <a:rPr lang="cs-CZ" dirty="0" err="1" smtClean="0"/>
              <a:t>participative</a:t>
            </a:r>
            <a:r>
              <a:rPr lang="cs-CZ" dirty="0" smtClean="0"/>
              <a:t> </a:t>
            </a:r>
            <a:r>
              <a:rPr lang="cs-CZ" dirty="0" err="1" smtClean="0"/>
              <a:t>observation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52 INTERVIEWS</a:t>
            </a:r>
          </a:p>
          <a:p>
            <a:r>
              <a:rPr lang="cs-CZ" dirty="0" smtClean="0"/>
              <a:t>FIELD DIARIES</a:t>
            </a:r>
          </a:p>
          <a:p>
            <a:r>
              <a:rPr lang="cs-CZ" dirty="0" smtClean="0"/>
              <a:t>OPEN CODING</a:t>
            </a:r>
          </a:p>
          <a:p>
            <a:r>
              <a:rPr lang="cs-CZ" dirty="0" smtClean="0"/>
              <a:t>MENTAL MAPS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9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890694" y="21082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70"/>
              <a:buFont typeface="Trebuchet MS"/>
              <a:buNone/>
            </a:pPr>
            <a:r>
              <a:rPr lang="en-US" sz="4770" b="1"/>
              <a:t>YUS conservation area (YUS CA) and the Tree Kangaroo conservation program (TKCP)</a:t>
            </a:r>
            <a:r>
              <a:rPr lang="en-US" sz="3240" b="1"/>
              <a:t/>
            </a:r>
            <a:br>
              <a:rPr lang="en-US" sz="3240" b="1"/>
            </a:br>
            <a:endParaRPr sz="3240" b="1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8" name="Google Shape;178;p2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2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0" name="Google Shape;180;p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81" name="Google Shape;181;p2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82" name="Google Shape;182;p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84" name="Google Shape;184;p2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5" name="Google Shape;185;p2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86" name="Google Shape;186;p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2"/>
          </p:nvPr>
        </p:nvSpPr>
        <p:spPr>
          <a:xfrm>
            <a:off x="6094410" y="404037"/>
            <a:ext cx="3176589" cy="56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b="1"/>
              <a:t>760 km</a:t>
            </a:r>
            <a:r>
              <a:rPr lang="en-US" sz="2800" b="1" baseline="30000"/>
              <a:t>2</a:t>
            </a:r>
            <a:r>
              <a:rPr lang="en-US" sz="2800" b="1"/>
              <a:t>; 35 villages</a:t>
            </a: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b="1"/>
              <a:t>The TKCP establishment in 2009</a:t>
            </a: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b="1"/>
              <a:t>Tree kangaroos</a:t>
            </a:r>
            <a:endParaRPr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 b="1"/>
              <a:t>Lisa Dabeck</a:t>
            </a:r>
            <a:endParaRPr sz="2800" b="1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/>
          </a:p>
        </p:txBody>
      </p:sp>
      <p:pic>
        <p:nvPicPr>
          <p:cNvPr id="190" name="Google Shape;19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9188" y="804672"/>
            <a:ext cx="4844244" cy="523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677334" y="260648"/>
            <a:ext cx="8731034" cy="166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800" b="1" dirty="0" smtClean="0"/>
              <a:t>Raising </a:t>
            </a:r>
            <a:r>
              <a:rPr lang="en-US" sz="2800" b="1" dirty="0"/>
              <a:t>the </a:t>
            </a:r>
            <a:r>
              <a:rPr lang="en-US" sz="2800" b="1" dirty="0" smtClean="0"/>
              <a:t>Effectiveness </a:t>
            </a:r>
            <a:r>
              <a:rPr lang="en-US" sz="2800" b="1" dirty="0"/>
              <a:t>of Conservation</a:t>
            </a:r>
            <a:br>
              <a:rPr lang="en-US" sz="2800" b="1" dirty="0"/>
            </a:br>
            <a:r>
              <a:rPr lang="en-US" sz="2800" b="1" dirty="0"/>
              <a:t>Programs: A Case Study of TKCP Environmental</a:t>
            </a:r>
            <a:br>
              <a:rPr lang="en-US" sz="2800" b="1" dirty="0"/>
            </a:br>
            <a:r>
              <a:rPr lang="en-US" sz="2800" b="1" dirty="0"/>
              <a:t>and Developmental Activities in the YUS Area,</a:t>
            </a:r>
            <a:br>
              <a:rPr lang="en-US" sz="2800" b="1" dirty="0"/>
            </a:br>
            <a:r>
              <a:rPr lang="cs-CZ" sz="2800" b="1" dirty="0" smtClean="0"/>
              <a:t>PNG: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article</a:t>
            </a:r>
            <a:endParaRPr sz="2800" b="1"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-335280" y="1930401"/>
            <a:ext cx="9609282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endParaRPr lang="cs-CZ" sz="2800" b="1" dirty="0" smtClean="0">
              <a:solidFill>
                <a:schemeClr val="accent1"/>
              </a:solidFill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cs-CZ" sz="2800" b="1" dirty="0" err="1" smtClean="0">
                <a:solidFill>
                  <a:schemeClr val="accent1"/>
                </a:solidFill>
              </a:rPr>
              <a:t>Published</a:t>
            </a:r>
            <a:r>
              <a:rPr lang="cs-CZ" sz="2800" b="1" dirty="0" smtClean="0">
                <a:solidFill>
                  <a:schemeClr val="accent1"/>
                </a:solidFill>
              </a:rPr>
              <a:t> in </a:t>
            </a:r>
            <a:r>
              <a:rPr lang="cs-CZ" sz="2800" b="1" dirty="0" err="1">
                <a:solidFill>
                  <a:schemeClr val="accent1"/>
                </a:solidFill>
              </a:rPr>
              <a:t>O</a:t>
            </a:r>
            <a:r>
              <a:rPr lang="cs-CZ" sz="2800" b="1" dirty="0" err="1" smtClean="0">
                <a:solidFill>
                  <a:schemeClr val="accent1"/>
                </a:solidFill>
              </a:rPr>
              <a:t>ctober</a:t>
            </a:r>
            <a:r>
              <a:rPr lang="cs-CZ" sz="2800" b="1" dirty="0" smtClean="0">
                <a:solidFill>
                  <a:schemeClr val="accent1"/>
                </a:solidFill>
              </a:rPr>
              <a:t> 2020 </a:t>
            </a:r>
            <a:endParaRPr dirty="0" smtClean="0"/>
          </a:p>
          <a:p>
            <a:pPr marL="2057400" lvl="4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 smtClean="0"/>
              <a:t>Development of the “green </a:t>
            </a:r>
            <a:r>
              <a:rPr lang="en-US" sz="2400" dirty="0" err="1" smtClean="0"/>
              <a:t>thinking”concept</a:t>
            </a:r>
            <a:r>
              <a:rPr lang="en-US" sz="2400" dirty="0" smtClean="0"/>
              <a:t> in PNG</a:t>
            </a:r>
            <a:endParaRPr dirty="0" smtClean="0"/>
          </a:p>
          <a:p>
            <a:pPr marL="2057400" lvl="4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cs-CZ" sz="2400" dirty="0" err="1" smtClean="0"/>
              <a:t>Threats</a:t>
            </a:r>
            <a:r>
              <a:rPr lang="cs-CZ" sz="2400" dirty="0" smtClean="0"/>
              <a:t> to biodiversity</a:t>
            </a:r>
            <a:endParaRPr dirty="0" smtClean="0"/>
          </a:p>
          <a:p>
            <a:pPr marL="2057400" lvl="4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cs-CZ" sz="2400" dirty="0" smtClean="0"/>
              <a:t>YUS </a:t>
            </a:r>
            <a:r>
              <a:rPr lang="cs-CZ" sz="2400" dirty="0" err="1" smtClean="0"/>
              <a:t>conservation</a:t>
            </a:r>
            <a:r>
              <a:rPr lang="cs-CZ" sz="2400" dirty="0" smtClean="0"/>
              <a:t> area and </a:t>
            </a:r>
            <a:r>
              <a:rPr lang="cs-CZ" sz="2400" dirty="0" err="1" smtClean="0"/>
              <a:t>the</a:t>
            </a:r>
            <a:r>
              <a:rPr lang="cs-CZ" sz="2400" dirty="0" smtClean="0"/>
              <a:t> TKCP </a:t>
            </a:r>
          </a:p>
          <a:p>
            <a:pPr marL="2057400" lvl="4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cs-CZ" sz="2400" dirty="0" err="1" smtClean="0"/>
              <a:t>Limits</a:t>
            </a:r>
            <a:r>
              <a:rPr lang="cs-CZ" sz="2400" dirty="0" smtClean="0"/>
              <a:t> and </a:t>
            </a:r>
            <a:r>
              <a:rPr lang="cs-CZ" sz="2400" dirty="0" err="1" smtClean="0"/>
              <a:t>benefits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conservation</a:t>
            </a:r>
            <a:endParaRPr lang="cs-CZ" sz="2400" dirty="0" smtClean="0"/>
          </a:p>
          <a:p>
            <a:pPr marL="1828800" lvl="4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600" dirty="0" smtClean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cs-CZ" sz="2800" b="1" dirty="0" err="1" smtClean="0">
                <a:solidFill>
                  <a:schemeClr val="accent1"/>
                </a:solidFill>
              </a:rPr>
              <a:t>Findings</a:t>
            </a:r>
            <a:r>
              <a:rPr lang="cs-CZ" sz="2800" b="1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err="1" smtClean="0">
                <a:solidFill>
                  <a:schemeClr val="accent1"/>
                </a:solidFill>
              </a:rPr>
              <a:t>of</a:t>
            </a:r>
            <a:r>
              <a:rPr lang="cs-CZ" sz="2800" b="1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err="1" smtClean="0">
                <a:solidFill>
                  <a:schemeClr val="accent1"/>
                </a:solidFill>
              </a:rPr>
              <a:t>research</a:t>
            </a:r>
            <a:endParaRPr dirty="0" smtClean="0"/>
          </a:p>
          <a:p>
            <a:pPr marL="2057400" lvl="4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endParaRPr dirty="0" smtClean="0"/>
          </a:p>
          <a:p>
            <a:pPr marL="2057400" lvl="4" indent="-96520" algn="l" rtl="0">
              <a:spcBef>
                <a:spcPts val="1000"/>
              </a:spcBef>
              <a:spcAft>
                <a:spcPts val="0"/>
              </a:spcAft>
              <a:buSzPts val="2080"/>
              <a:buNone/>
            </a:pPr>
            <a:endParaRPr sz="2600" b="1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70"/>
              <a:buFont typeface="Trebuchet MS"/>
              <a:buNone/>
            </a:pPr>
            <a:r>
              <a:rPr lang="en-US" sz="4770" b="1" dirty="0"/>
              <a:t>Limits of conservation </a:t>
            </a:r>
            <a:r>
              <a:rPr lang="en-US" sz="3240" dirty="0"/>
              <a:t/>
            </a:r>
            <a:br>
              <a:rPr lang="en-US" sz="3240" dirty="0"/>
            </a:br>
            <a:endParaRPr sz="3240" dirty="0"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-358986" y="267874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Criticism of conservation efforts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Non-used potentials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Community based projects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Cargo mentality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418254" y="624840"/>
            <a:ext cx="944202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70"/>
              <a:buFont typeface="Trebuchet MS"/>
              <a:buNone/>
            </a:pPr>
            <a:r>
              <a:rPr lang="en-US" sz="4770" b="1" dirty="0"/>
              <a:t>Benefits/potentials of conservation</a:t>
            </a:r>
            <a:r>
              <a:rPr lang="en-US" sz="3240" dirty="0"/>
              <a:t/>
            </a:r>
            <a:br>
              <a:rPr lang="en-US" sz="3240" dirty="0"/>
            </a:br>
            <a:endParaRPr sz="3240" dirty="0"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-523743" y="2856274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Ecotourism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Social/developmental programs 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Education and job opportunities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en-US" sz="3600"/>
              <a:t>Coffee business</a:t>
            </a:r>
            <a:endParaRPr/>
          </a:p>
          <a:p>
            <a:pPr marL="1143000" lvl="2" indent="-66039" algn="l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2"/>
          <p:cNvGrpSpPr/>
          <p:nvPr/>
        </p:nvGrpSpPr>
        <p:grpSpPr>
          <a:xfrm>
            <a:off x="1061652" y="-381000"/>
            <a:ext cx="8460029" cy="6583679"/>
            <a:chOff x="536718" y="0"/>
            <a:chExt cx="8460029" cy="6583679"/>
          </a:xfrm>
        </p:grpSpPr>
        <p:sp>
          <p:nvSpPr>
            <p:cNvPr id="246" name="Google Shape;246;p32"/>
            <p:cNvSpPr/>
            <p:nvPr/>
          </p:nvSpPr>
          <p:spPr>
            <a:xfrm>
              <a:off x="3751529" y="1515563"/>
              <a:ext cx="2030406" cy="2030406"/>
            </a:xfrm>
            <a:prstGeom prst="ellipse">
              <a:avLst/>
            </a:prstGeom>
            <a:solidFill>
              <a:srgbClr val="90C223">
                <a:alpha val="49803"/>
              </a:srgbClr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3497728" y="0"/>
              <a:ext cx="2538008" cy="1382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 txBox="1"/>
            <p:nvPr/>
          </p:nvSpPr>
          <p:spPr>
            <a:xfrm>
              <a:off x="3497728" y="0"/>
              <a:ext cx="2538008" cy="1382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410565" y="1896099"/>
              <a:ext cx="2030406" cy="2030406"/>
            </a:xfrm>
            <a:prstGeom prst="ellipse">
              <a:avLst/>
            </a:prstGeom>
            <a:solidFill>
              <a:srgbClr val="90C223">
                <a:alpha val="49803"/>
              </a:srgbClr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6591561" y="1316736"/>
              <a:ext cx="2405186" cy="1514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 txBox="1"/>
            <p:nvPr/>
          </p:nvSpPr>
          <p:spPr>
            <a:xfrm>
              <a:off x="6591561" y="1316736"/>
              <a:ext cx="2405186" cy="1514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The social science pilot research and  regular evaluation</a:t>
              </a:r>
              <a:endParaRPr sz="19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410565" y="2657173"/>
              <a:ext cx="2030406" cy="2030406"/>
            </a:xfrm>
            <a:prstGeom prst="ellipse">
              <a:avLst/>
            </a:prstGeom>
            <a:solidFill>
              <a:srgbClr val="90C223">
                <a:alpha val="49803"/>
              </a:srgbClr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6591561" y="3574938"/>
              <a:ext cx="2405186" cy="169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6591561" y="3574938"/>
              <a:ext cx="2405186" cy="169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“Conservation: a business as any other”</a:t>
              </a:r>
              <a:endParaRPr sz="19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751529" y="3038368"/>
              <a:ext cx="2030406" cy="2030406"/>
            </a:xfrm>
            <a:prstGeom prst="ellipse">
              <a:avLst/>
            </a:prstGeom>
            <a:solidFill>
              <a:srgbClr val="90C223">
                <a:alpha val="49803"/>
              </a:srgbClr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3530443" y="5201107"/>
              <a:ext cx="2538008" cy="1382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 txBox="1"/>
            <p:nvPr/>
          </p:nvSpPr>
          <p:spPr>
            <a:xfrm>
              <a:off x="3530443" y="5201107"/>
              <a:ext cx="2538008" cy="1382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endParaRPr sz="19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Community feedback and local communities involvement</a:t>
              </a:r>
              <a:endParaRPr sz="19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092493" y="2657173"/>
              <a:ext cx="2030406" cy="2030406"/>
            </a:xfrm>
            <a:prstGeom prst="ellipse">
              <a:avLst/>
            </a:prstGeom>
            <a:solidFill>
              <a:srgbClr val="90C223">
                <a:alpha val="49803"/>
              </a:srgbClr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536718" y="3574938"/>
              <a:ext cx="2405186" cy="169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536718" y="3574938"/>
              <a:ext cx="2405186" cy="169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Conservationists point of view – ethnography of a conservation project? </a:t>
              </a:r>
              <a:endParaRPr sz="19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3092493" y="1896099"/>
              <a:ext cx="2030406" cy="2030406"/>
            </a:xfrm>
            <a:prstGeom prst="ellipse">
              <a:avLst/>
            </a:prstGeom>
            <a:solidFill>
              <a:srgbClr val="90C223">
                <a:alpha val="49803"/>
              </a:srgbClr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536718" y="1316736"/>
              <a:ext cx="2405186" cy="169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 txBox="1"/>
            <p:nvPr/>
          </p:nvSpPr>
          <p:spPr>
            <a:xfrm>
              <a:off x="536718" y="1316736"/>
              <a:ext cx="2405186" cy="1692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rebuchet MS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Understanding the conservation “business”</a:t>
              </a:r>
              <a:endParaRPr sz="19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364</Words>
  <Application>Microsoft Office PowerPoint</Application>
  <PresentationFormat>Vlastní</PresentationFormat>
  <Paragraphs>83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Noto Sans Symbols</vt:lpstr>
      <vt:lpstr>Calibri</vt:lpstr>
      <vt:lpstr>Fazeta</vt:lpstr>
      <vt:lpstr>  Mechanisms of success and failure of conservation programs in developing countries</vt:lpstr>
      <vt:lpstr>Prezentace aplikace PowerPoint</vt:lpstr>
      <vt:lpstr>Analyses of interviews and participative observation </vt:lpstr>
      <vt:lpstr>YUS conservation area (YUS CA) and the Tree Kangaroo conservation program (TKCP) </vt:lpstr>
      <vt:lpstr>Prezentace aplikace PowerPoint</vt:lpstr>
      <vt:lpstr>Raising the Effectiveness of Conservation Programs: A Case Study of TKCP Environmental and Developmental Activities in the YUS Area, PNG: The article</vt:lpstr>
      <vt:lpstr>Limits of conservation  </vt:lpstr>
      <vt:lpstr>Benefits/potentials of conservation </vt:lpstr>
      <vt:lpstr>Prezentace aplikace PowerPoint</vt:lpstr>
      <vt:lpstr>Prospects of future </vt:lpstr>
      <vt:lpstr>JUST-SCAPES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vs. nature conservation:</dc:title>
  <dc:creator>Barbora Nohlová</dc:creator>
  <cp:lastModifiedBy>Barbora Nohlová</cp:lastModifiedBy>
  <cp:revision>13</cp:revision>
  <dcterms:modified xsi:type="dcterms:W3CDTF">2020-12-13T21:15:08Z</dcterms:modified>
</cp:coreProperties>
</file>