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4"/>
  </p:notesMasterIdLst>
  <p:sldIdLst>
    <p:sldId id="256" r:id="rId2"/>
    <p:sldId id="257" r:id="rId3"/>
    <p:sldId id="274" r:id="rId4"/>
    <p:sldId id="259" r:id="rId5"/>
    <p:sldId id="261" r:id="rId6"/>
    <p:sldId id="258" r:id="rId7"/>
    <p:sldId id="264" r:id="rId8"/>
    <p:sldId id="265" r:id="rId9"/>
    <p:sldId id="270" r:id="rId10"/>
    <p:sldId id="272" r:id="rId11"/>
    <p:sldId id="275" r:id="rId12"/>
    <p:sldId id="273" r:id="rId13"/>
  </p:sldIdLst>
  <p:sldSz cx="12192000" cy="6858000"/>
  <p:notesSz cx="6858000" cy="9144000"/>
  <p:embeddedFontLst>
    <p:embeddedFont>
      <p:font typeface="Trebuchet MS" panose="020B060302020202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9230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Úvodní snímek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Google Shape;28;p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oogle Shape;29;p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" name="Google Shape;30;p2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4" name="Google Shape;34;p2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5" name="Google Shape;35;p2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6" name="Google Shape;36;p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FEFEFE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menovka">
  <p:cSld name="Jmenovka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menovka s citací">
  <p:cSld name="Jmenovka s citací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vda nebo nepravda">
  <p:cSld name="Pravda nebo nepravda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body" idx="1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8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7" name="Google Shape;77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0" name="Google Shape;90;p10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 a popisek">
  <p:cSld name="Název a popise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ce s popiskem">
  <p:cSld name="Citace s popiskem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1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4" name="Google Shape;14;p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7" name="Google Shape;17;p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8" name="Google Shape;18;p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9" name="Google Shape;19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8"/>
          <p:cNvSpPr txBox="1">
            <a:spLocks noGrp="1"/>
          </p:cNvSpPr>
          <p:nvPr>
            <p:ph type="ctrTitle"/>
          </p:nvPr>
        </p:nvSpPr>
        <p:spPr>
          <a:xfrm>
            <a:off x="1343472" y="256490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 algn="ctr">
              <a:buSzPts val="6000"/>
            </a:pPr>
            <a:r>
              <a:rPr lang="cs-CZ" sz="4400" b="1" dirty="0" smtClean="0"/>
              <a:t/>
            </a:r>
            <a:br>
              <a:rPr lang="cs-CZ" sz="4400" b="1" dirty="0" smtClean="0"/>
            </a:br>
            <a:r>
              <a:rPr lang="cs-CZ" sz="4400" b="1" dirty="0"/>
              <a:t/>
            </a:r>
            <a:br>
              <a:rPr lang="cs-CZ" sz="4400" b="1" dirty="0"/>
            </a:br>
            <a:r>
              <a:rPr lang="en-US" sz="4400" b="1" dirty="0" smtClean="0"/>
              <a:t>Mechanisms </a:t>
            </a:r>
            <a:r>
              <a:rPr lang="en-US" sz="4400" b="1" dirty="0"/>
              <a:t>of success and failure of conservation programs in </a:t>
            </a:r>
            <a:r>
              <a:rPr lang="en-US" sz="4400" b="1" dirty="0" smtClean="0"/>
              <a:t>developing </a:t>
            </a:r>
            <a:r>
              <a:rPr lang="en-US" sz="4400" b="1" dirty="0"/>
              <a:t>countries</a:t>
            </a:r>
            <a:endParaRPr sz="4400" b="1"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ubTitle" idx="1"/>
          </p:nvPr>
        </p:nvSpPr>
        <p:spPr>
          <a:xfrm>
            <a:off x="822961" y="3429000"/>
            <a:ext cx="827532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lang="cs-CZ" sz="3200" b="1" dirty="0" smtClean="0">
              <a:solidFill>
                <a:schemeClr val="accent1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lang="cs-CZ" sz="3200" b="1" dirty="0">
              <a:solidFill>
                <a:schemeClr val="accent1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lang="cs-CZ" sz="3200" b="1" dirty="0" smtClean="0">
              <a:solidFill>
                <a:schemeClr val="accent1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lang="cs-CZ" sz="3200" b="1" dirty="0">
              <a:solidFill>
                <a:schemeClr val="accent1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</a:pPr>
            <a:r>
              <a:rPr lang="en-US" sz="3200" b="1" dirty="0" smtClean="0">
                <a:solidFill>
                  <a:schemeClr val="accent1"/>
                </a:solidFill>
              </a:rPr>
              <a:t>Mgr</a:t>
            </a:r>
            <a:r>
              <a:rPr lang="en-US" sz="3200" b="1" dirty="0">
                <a:solidFill>
                  <a:schemeClr val="accent1"/>
                </a:solidFill>
              </a:rPr>
              <a:t>. Barbora Nohlová</a:t>
            </a:r>
            <a:endParaRPr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>
            <a:spLocks noGrp="1"/>
          </p:cNvSpPr>
          <p:nvPr>
            <p:ph type="title"/>
          </p:nvPr>
        </p:nvSpPr>
        <p:spPr>
          <a:xfrm>
            <a:off x="5934946" y="304800"/>
            <a:ext cx="361743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rebuchet MS"/>
              <a:buNone/>
            </a:pPr>
            <a:r>
              <a:rPr lang="cs-CZ" sz="4800" b="1" dirty="0" err="1" smtClean="0"/>
              <a:t>Prospects</a:t>
            </a:r>
            <a:r>
              <a:rPr lang="cs-CZ" sz="4800" b="1" dirty="0" smtClean="0"/>
              <a:t> </a:t>
            </a:r>
            <a:r>
              <a:rPr lang="cs-CZ" sz="4800" b="1" dirty="0" err="1" smtClean="0"/>
              <a:t>of</a:t>
            </a:r>
            <a:r>
              <a:rPr lang="cs-CZ" sz="4800" b="1" dirty="0" smtClean="0"/>
              <a:t> </a:t>
            </a:r>
            <a:r>
              <a:rPr lang="cs-CZ" sz="4800" b="1" dirty="0" err="1" smtClean="0"/>
              <a:t>future</a:t>
            </a:r>
            <a:r>
              <a:rPr lang="cs-CZ" sz="4800" b="1" dirty="0" smtClean="0"/>
              <a:t> </a:t>
            </a:r>
            <a:endParaRPr sz="4800" b="1" dirty="0"/>
          </a:p>
        </p:txBody>
      </p:sp>
      <p:sp>
        <p:nvSpPr>
          <p:cNvPr id="276" name="Google Shape;276;p34"/>
          <p:cNvSpPr txBox="1">
            <a:spLocks noGrp="1"/>
          </p:cNvSpPr>
          <p:nvPr>
            <p:ph type="body" idx="1"/>
          </p:nvPr>
        </p:nvSpPr>
        <p:spPr>
          <a:xfrm>
            <a:off x="6094408" y="1779589"/>
            <a:ext cx="389002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cs-CZ" sz="2800" dirty="0" err="1" smtClean="0"/>
              <a:t>Change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</a:t>
            </a:r>
            <a:r>
              <a:rPr lang="cs-CZ" sz="2800" dirty="0" err="1" smtClean="0"/>
              <a:t>topic</a:t>
            </a:r>
            <a:endParaRPr lang="cs-CZ" sz="2800" dirty="0" smtClean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endParaRPr lang="cs-CZ" sz="2800" dirty="0" smtClean="0"/>
          </a:p>
          <a:p>
            <a:pPr marL="1257300" lvl="2" indent="-342900">
              <a:spcBef>
                <a:spcPts val="0"/>
              </a:spcBef>
              <a:buSzPts val="2240"/>
            </a:pPr>
            <a:r>
              <a:rPr lang="cs-CZ" sz="2000" dirty="0" err="1" smtClean="0"/>
              <a:t>Nonfunctional</a:t>
            </a:r>
            <a:r>
              <a:rPr lang="cs-CZ" sz="2000" dirty="0" smtClean="0"/>
              <a:t> </a:t>
            </a:r>
            <a:r>
              <a:rPr lang="cs-CZ" sz="2000" dirty="0" err="1" smtClean="0"/>
              <a:t>communication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project</a:t>
            </a:r>
            <a:r>
              <a:rPr lang="cs-CZ" sz="2000" dirty="0" smtClean="0"/>
              <a:t> partner </a:t>
            </a:r>
          </a:p>
          <a:p>
            <a:pPr marL="1257300" lvl="2" indent="-342900">
              <a:spcBef>
                <a:spcPts val="0"/>
              </a:spcBef>
              <a:buSzPts val="2240"/>
            </a:pPr>
            <a:endParaRPr lang="cs-CZ" sz="2000" dirty="0" smtClean="0"/>
          </a:p>
          <a:p>
            <a:pPr marL="1257300" lvl="2" indent="-342900">
              <a:spcBef>
                <a:spcPts val="0"/>
              </a:spcBef>
              <a:buSzPts val="2240"/>
            </a:pPr>
            <a:r>
              <a:rPr lang="cs-CZ" sz="2000" dirty="0" err="1" smtClean="0"/>
              <a:t>Opportunity</a:t>
            </a:r>
            <a:r>
              <a:rPr lang="cs-CZ" sz="2000" dirty="0" smtClean="0"/>
              <a:t> to </a:t>
            </a:r>
            <a:r>
              <a:rPr lang="cs-CZ" sz="2000" dirty="0" err="1" smtClean="0"/>
              <a:t>broaden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topic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european</a:t>
            </a:r>
            <a:r>
              <a:rPr lang="cs-CZ" sz="2000" dirty="0" smtClean="0"/>
              <a:t> </a:t>
            </a:r>
            <a:r>
              <a:rPr lang="cs-CZ" sz="2000" dirty="0" err="1" smtClean="0"/>
              <a:t>areas</a:t>
            </a:r>
            <a:endParaRPr sz="2000" dirty="0"/>
          </a:p>
          <a:p>
            <a:pPr marL="342900" lvl="0" indent="-20066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cs-CZ" sz="2800" dirty="0" smtClean="0"/>
              <a:t>Project Just-</a:t>
            </a:r>
            <a:r>
              <a:rPr lang="cs-CZ" sz="2800" dirty="0" err="1" smtClean="0"/>
              <a:t>Scapes</a:t>
            </a:r>
            <a:endParaRPr lang="cs-CZ" sz="2800" dirty="0" smtClean="0"/>
          </a:p>
          <a:p>
            <a:pPr marL="342900" lvl="0" indent="-20066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dirty="0"/>
          </a:p>
        </p:txBody>
      </p:sp>
      <p:pic>
        <p:nvPicPr>
          <p:cNvPr id="277" name="Google Shape;27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080" y="502920"/>
            <a:ext cx="5126445" cy="603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JUST-SCAPES</a:t>
            </a:r>
            <a:endParaRPr lang="cs-CZ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95400" y="1700808"/>
            <a:ext cx="8596668" cy="5256584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Environmental justice analysis to advance rural landscape transformations in the face of climate </a:t>
            </a:r>
            <a:r>
              <a:rPr lang="en-US" b="1" dirty="0" smtClean="0">
                <a:solidFill>
                  <a:schemeClr val="accent2"/>
                </a:solidFill>
              </a:rPr>
              <a:t>change</a:t>
            </a:r>
            <a:endParaRPr lang="cs-CZ" b="1" dirty="0" smtClean="0">
              <a:solidFill>
                <a:schemeClr val="accent2"/>
              </a:solidFill>
            </a:endParaRPr>
          </a:p>
          <a:p>
            <a:pPr lvl="1"/>
            <a:r>
              <a:rPr lang="cs-CZ" b="1" dirty="0" smtClean="0"/>
              <a:t>RQ: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project</a:t>
            </a:r>
            <a:r>
              <a:rPr lang="cs-CZ" b="1" dirty="0" smtClean="0"/>
              <a:t> </a:t>
            </a:r>
            <a:r>
              <a:rPr lang="cs-CZ" b="1" dirty="0" err="1" smtClean="0"/>
              <a:t>aims</a:t>
            </a:r>
            <a:r>
              <a:rPr lang="cs-CZ" b="1" dirty="0" smtClean="0"/>
              <a:t> to </a:t>
            </a:r>
            <a:r>
              <a:rPr lang="cs-CZ" b="1" dirty="0" err="1" smtClean="0"/>
              <a:t>better</a:t>
            </a:r>
            <a:r>
              <a:rPr lang="cs-CZ" b="1" dirty="0" smtClean="0"/>
              <a:t> </a:t>
            </a:r>
            <a:r>
              <a:rPr lang="cs-CZ" b="1" dirty="0" err="1" smtClean="0"/>
              <a:t>understand</a:t>
            </a:r>
            <a:r>
              <a:rPr lang="cs-CZ" b="1" dirty="0" smtClean="0"/>
              <a:t> (1)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acceptance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transformation</a:t>
            </a:r>
            <a:r>
              <a:rPr lang="cs-CZ" b="1" dirty="0" smtClean="0"/>
              <a:t> </a:t>
            </a:r>
            <a:r>
              <a:rPr lang="cs-CZ" b="1" dirty="0" err="1" smtClean="0"/>
              <a:t>changes</a:t>
            </a:r>
            <a:r>
              <a:rPr lang="cs-CZ" b="1" dirty="0" smtClean="0"/>
              <a:t> in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countryside</a:t>
            </a:r>
            <a:r>
              <a:rPr lang="cs-CZ" b="1" dirty="0" smtClean="0"/>
              <a:t> by </a:t>
            </a:r>
            <a:r>
              <a:rPr lang="cs-CZ" b="1" dirty="0" err="1" smtClean="0"/>
              <a:t>the</a:t>
            </a:r>
            <a:r>
              <a:rPr lang="cs-CZ" b="1" dirty="0" smtClean="0"/>
              <a:t> Czech public; (2) </a:t>
            </a:r>
            <a:r>
              <a:rPr lang="cs-CZ" b="1" dirty="0" err="1" smtClean="0"/>
              <a:t>how</a:t>
            </a:r>
            <a:r>
              <a:rPr lang="cs-CZ" b="1" dirty="0" smtClean="0"/>
              <a:t> </a:t>
            </a:r>
            <a:r>
              <a:rPr lang="cs-CZ" b="1" dirty="0" err="1" smtClean="0"/>
              <a:t>can</a:t>
            </a:r>
            <a:r>
              <a:rPr lang="cs-CZ" b="1" dirty="0" smtClean="0"/>
              <a:t> </a:t>
            </a:r>
            <a:r>
              <a:rPr lang="cs-CZ" b="1" dirty="0" err="1" smtClean="0"/>
              <a:t>be</a:t>
            </a:r>
            <a:r>
              <a:rPr lang="cs-CZ" b="1" dirty="0" smtClean="0"/>
              <a:t> </a:t>
            </a:r>
            <a:r>
              <a:rPr lang="cs-CZ" b="1" dirty="0" err="1" smtClean="0"/>
              <a:t>this</a:t>
            </a:r>
            <a:r>
              <a:rPr lang="cs-CZ" b="1" dirty="0" smtClean="0"/>
              <a:t> </a:t>
            </a:r>
            <a:r>
              <a:rPr lang="cs-CZ" b="1" dirty="0" err="1" smtClean="0"/>
              <a:t>acceptance</a:t>
            </a:r>
            <a:r>
              <a:rPr lang="cs-CZ" b="1" dirty="0" smtClean="0"/>
              <a:t> </a:t>
            </a:r>
            <a:r>
              <a:rPr lang="cs-CZ" b="1" dirty="0" err="1" smtClean="0"/>
              <a:t>promoted</a:t>
            </a:r>
            <a:r>
              <a:rPr lang="cs-CZ" b="1" dirty="0" smtClean="0"/>
              <a:t>; (3) </a:t>
            </a:r>
            <a:r>
              <a:rPr lang="cs-CZ" b="1" dirty="0" err="1" smtClean="0"/>
              <a:t>which</a:t>
            </a:r>
            <a:r>
              <a:rPr lang="cs-CZ" b="1" dirty="0" smtClean="0"/>
              <a:t> </a:t>
            </a:r>
            <a:r>
              <a:rPr lang="cs-CZ" b="1" dirty="0" err="1" smtClean="0"/>
              <a:t>changes</a:t>
            </a:r>
            <a:r>
              <a:rPr lang="cs-CZ" b="1" dirty="0" smtClean="0"/>
              <a:t> are </a:t>
            </a:r>
            <a:r>
              <a:rPr lang="cs-CZ" b="1" dirty="0" err="1" smtClean="0"/>
              <a:t>environmentally</a:t>
            </a:r>
            <a:r>
              <a:rPr lang="cs-CZ" b="1" dirty="0" smtClean="0"/>
              <a:t> and </a:t>
            </a:r>
            <a:r>
              <a:rPr lang="cs-CZ" b="1" dirty="0" err="1" smtClean="0"/>
              <a:t>socially</a:t>
            </a:r>
            <a:r>
              <a:rPr lang="cs-CZ" b="1" dirty="0" smtClean="0"/>
              <a:t> </a:t>
            </a:r>
            <a:r>
              <a:rPr lang="cs-CZ" b="1" dirty="0" err="1" smtClean="0"/>
              <a:t>optimal</a:t>
            </a:r>
            <a:r>
              <a:rPr lang="cs-CZ" b="1" dirty="0" smtClean="0"/>
              <a:t>. </a:t>
            </a:r>
          </a:p>
          <a:p>
            <a:pPr lvl="1"/>
            <a:r>
              <a:rPr lang="cs-CZ" b="1" dirty="0" smtClean="0">
                <a:solidFill>
                  <a:schemeClr val="accent2"/>
                </a:solidFill>
              </a:rPr>
              <a:t>LOCALITIES:</a:t>
            </a:r>
          </a:p>
          <a:p>
            <a:pPr lvl="1"/>
            <a:r>
              <a:rPr lang="en-US" sz="1400" b="1" dirty="0"/>
              <a:t>Cairngorms, Scotland, UK. </a:t>
            </a:r>
            <a:r>
              <a:rPr lang="en-US" sz="1400" dirty="0"/>
              <a:t>A consortium of partners working on the ‘East-West Wild’ initiative are consulting over proposed </a:t>
            </a:r>
            <a:r>
              <a:rPr lang="en-US" sz="1400" dirty="0" smtClean="0"/>
              <a:t>transition</a:t>
            </a:r>
            <a:r>
              <a:rPr lang="cs-CZ" sz="1400" dirty="0" smtClean="0"/>
              <a:t> </a:t>
            </a:r>
            <a:r>
              <a:rPr lang="en-US" sz="1400" dirty="0" smtClean="0"/>
              <a:t>from </a:t>
            </a:r>
            <a:r>
              <a:rPr lang="en-US" sz="1400" dirty="0"/>
              <a:t>a livestock to a forest dominated landscape. This links to a Scotland-wide debate about the future of highland landscapes. </a:t>
            </a:r>
            <a:endParaRPr lang="cs-CZ" sz="1400" dirty="0" smtClean="0"/>
          </a:p>
          <a:p>
            <a:pPr lvl="1"/>
            <a:r>
              <a:rPr lang="en-US" sz="1400" b="1" dirty="0"/>
              <a:t>French </a:t>
            </a:r>
            <a:r>
              <a:rPr lang="en-US" sz="1400" b="1" dirty="0" err="1"/>
              <a:t>Pyrénées</a:t>
            </a:r>
            <a:r>
              <a:rPr lang="en-US" sz="1400" b="1" dirty="0"/>
              <a:t> </a:t>
            </a:r>
            <a:r>
              <a:rPr lang="en-US" sz="1400" b="1" dirty="0" err="1"/>
              <a:t>Ariégeoises</a:t>
            </a:r>
            <a:r>
              <a:rPr lang="en-US" sz="1400" dirty="0"/>
              <a:t>. Strong local consensus for maintaining extensive livestock farming is threatened by emerging </a:t>
            </a:r>
            <a:r>
              <a:rPr lang="en-US" sz="1400" dirty="0" smtClean="0"/>
              <a:t>climate</a:t>
            </a:r>
            <a:r>
              <a:rPr lang="cs-CZ" sz="1400" dirty="0" smtClean="0"/>
              <a:t> </a:t>
            </a:r>
            <a:r>
              <a:rPr lang="en-US" sz="1400" dirty="0" smtClean="0"/>
              <a:t>discourse </a:t>
            </a:r>
            <a:r>
              <a:rPr lang="en-US" sz="1400" dirty="0"/>
              <a:t>that </a:t>
            </a:r>
            <a:r>
              <a:rPr lang="en-US" sz="1400" dirty="0" err="1"/>
              <a:t>criticises</a:t>
            </a:r>
            <a:r>
              <a:rPr lang="en-US" sz="1400" dirty="0"/>
              <a:t> livestock farming and advocates woodland expansion</a:t>
            </a:r>
            <a:r>
              <a:rPr lang="en-US" sz="1400" dirty="0" smtClean="0"/>
              <a:t>.</a:t>
            </a:r>
            <a:endParaRPr lang="cs-CZ" sz="1400" dirty="0" smtClean="0"/>
          </a:p>
          <a:p>
            <a:pPr lvl="1"/>
            <a:r>
              <a:rPr lang="en-US" sz="1400" b="1" dirty="0" err="1"/>
              <a:t>Šumava</a:t>
            </a:r>
            <a:r>
              <a:rPr lang="en-US" sz="1400" b="1" dirty="0"/>
              <a:t> Mountains UNESCO Biosphere Reserve, Czech Republic. </a:t>
            </a:r>
            <a:r>
              <a:rPr lang="en-US" sz="1400" dirty="0"/>
              <a:t>Rapid and large-scale deforestation of forest ecosystems due </a:t>
            </a:r>
            <a:r>
              <a:rPr lang="en-US" sz="1400" dirty="0" smtClean="0"/>
              <a:t>to</a:t>
            </a:r>
            <a:r>
              <a:rPr lang="cs-CZ" sz="1400" dirty="0" smtClean="0"/>
              <a:t> </a:t>
            </a:r>
            <a:r>
              <a:rPr lang="en-US" sz="1400" dirty="0" smtClean="0"/>
              <a:t>bark </a:t>
            </a:r>
            <a:r>
              <a:rPr lang="en-US" sz="1400" dirty="0"/>
              <a:t>beetle infestation has been induced by climate-change and by historical preference for spruce monocultures. The Czech society is </a:t>
            </a:r>
            <a:r>
              <a:rPr lang="en-US" sz="1400" dirty="0" smtClean="0"/>
              <a:t>now</a:t>
            </a:r>
            <a:r>
              <a:rPr lang="cs-CZ" sz="1400" dirty="0" smtClean="0"/>
              <a:t> </a:t>
            </a:r>
            <a:r>
              <a:rPr lang="en-US" sz="1400" dirty="0" smtClean="0"/>
              <a:t>polarized </a:t>
            </a:r>
            <a:r>
              <a:rPr lang="en-US" sz="1400" dirty="0"/>
              <a:t>in its attitude towards prospective response measures.</a:t>
            </a:r>
            <a:endParaRPr lang="cs-CZ" sz="1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702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>
            <a:spLocks noGrp="1"/>
          </p:cNvSpPr>
          <p:nvPr>
            <p:ph type="title"/>
          </p:nvPr>
        </p:nvSpPr>
        <p:spPr>
          <a:xfrm>
            <a:off x="891702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rebuchet MS"/>
              <a:buNone/>
            </a:pPr>
            <a:r>
              <a:rPr lang="en-US" sz="4800" b="1" dirty="0"/>
              <a:t>Thank you for your attention!</a:t>
            </a:r>
            <a:endParaRPr sz="4800" dirty="0"/>
          </a:p>
        </p:txBody>
      </p:sp>
      <p:pic>
        <p:nvPicPr>
          <p:cNvPr id="283" name="Google Shape;283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2248038"/>
            <a:ext cx="6144382" cy="4609962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5"/>
          <p:cNvSpPr/>
          <p:nvPr/>
        </p:nvSpPr>
        <p:spPr>
          <a:xfrm>
            <a:off x="5847429" y="5557986"/>
            <a:ext cx="6096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Mgr. Barbora Nohlová</a:t>
            </a:r>
            <a:endParaRPr sz="32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6858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rebuchet MS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barbora.nohlova@gmail.com</a:t>
            </a:r>
            <a:endParaRPr sz="2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>
            <a:spLocks noGrp="1"/>
          </p:cNvSpPr>
          <p:nvPr>
            <p:ph type="body" idx="1"/>
          </p:nvPr>
        </p:nvSpPr>
        <p:spPr>
          <a:xfrm>
            <a:off x="677334" y="121920"/>
            <a:ext cx="10234506" cy="707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>
              <a:lnSpc>
                <a:spcPct val="90000"/>
              </a:lnSpc>
              <a:buSzPts val="1600"/>
              <a:buNone/>
            </a:pPr>
            <a:r>
              <a:rPr lang="cs-CZ" b="1" dirty="0" smtClean="0">
                <a:solidFill>
                  <a:schemeClr val="accent2"/>
                </a:solidFill>
              </a:rPr>
              <a:t>	</a:t>
            </a:r>
          </a:p>
          <a:p>
            <a:pPr marL="457200" lvl="1" indent="0">
              <a:lnSpc>
                <a:spcPct val="90000"/>
              </a:lnSpc>
              <a:buSzPts val="1600"/>
              <a:buNone/>
            </a:pPr>
            <a:endParaRPr lang="cs-CZ" sz="2000" b="1" dirty="0">
              <a:solidFill>
                <a:schemeClr val="accent2"/>
              </a:solidFill>
            </a:endParaRPr>
          </a:p>
          <a:p>
            <a:pPr marL="457200" lvl="1" indent="0">
              <a:lnSpc>
                <a:spcPct val="90000"/>
              </a:lnSpc>
              <a:buSzPts val="1600"/>
              <a:buNone/>
            </a:pPr>
            <a:r>
              <a:rPr lang="cs-CZ" sz="2000" b="1" dirty="0" smtClean="0">
                <a:solidFill>
                  <a:schemeClr val="accent2"/>
                </a:solidFill>
              </a:rPr>
              <a:t>	THE INTRODUCTION OF THE DISSERTATION TOPIC</a:t>
            </a:r>
            <a:r>
              <a:rPr lang="cs-CZ" sz="2000" b="1" dirty="0" smtClean="0">
                <a:solidFill>
                  <a:schemeClr val="accent2"/>
                </a:solidFill>
              </a:rPr>
              <a:t> (a </a:t>
            </a:r>
            <a:r>
              <a:rPr lang="cs-CZ" sz="2000" b="1" dirty="0" err="1" smtClean="0">
                <a:solidFill>
                  <a:schemeClr val="accent2"/>
                </a:solidFill>
              </a:rPr>
              <a:t>brief</a:t>
            </a:r>
            <a:r>
              <a:rPr lang="cs-CZ" sz="2000" b="1" dirty="0" smtClean="0">
                <a:solidFill>
                  <a:schemeClr val="accent2"/>
                </a:solidFill>
              </a:rPr>
              <a:t> </a:t>
            </a:r>
            <a:r>
              <a:rPr lang="cs-CZ" sz="2000" b="1" dirty="0" err="1" smtClean="0">
                <a:solidFill>
                  <a:schemeClr val="accent2"/>
                </a:solidFill>
              </a:rPr>
              <a:t>review</a:t>
            </a:r>
            <a:r>
              <a:rPr lang="cs-CZ" sz="2000" b="1" dirty="0" smtClean="0">
                <a:solidFill>
                  <a:schemeClr val="accent2"/>
                </a:solidFill>
              </a:rPr>
              <a:t>)</a:t>
            </a:r>
          </a:p>
          <a:p>
            <a:pPr marL="1257300" lvl="2" indent="-342900">
              <a:lnSpc>
                <a:spcPct val="90000"/>
              </a:lnSpc>
              <a:buSzPts val="1600"/>
            </a:pPr>
            <a:r>
              <a:rPr lang="en-US" b="1" dirty="0" smtClean="0"/>
              <a:t>YUS </a:t>
            </a:r>
            <a:r>
              <a:rPr lang="en-US" b="1" dirty="0"/>
              <a:t>conservation area (YUS CA) and the Tree Kangaroo conservation program (TKCP</a:t>
            </a:r>
            <a:r>
              <a:rPr lang="en-US" b="1" dirty="0" smtClean="0"/>
              <a:t>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cs-CZ" sz="2000" dirty="0"/>
              <a:t>	</a:t>
            </a:r>
            <a:r>
              <a:rPr lang="cs-CZ" sz="2000" b="1" dirty="0" smtClean="0">
                <a:solidFill>
                  <a:schemeClr val="accent2"/>
                </a:solidFill>
              </a:rPr>
              <a:t>WHAT DID I DO DURING THE LAST YEAR</a:t>
            </a:r>
          </a:p>
          <a:p>
            <a:pPr marL="1257300" lvl="2" indent="-342900">
              <a:lnSpc>
                <a:spcPct val="90000"/>
              </a:lnSpc>
              <a:buSzPts val="1600"/>
            </a:pPr>
            <a:r>
              <a:rPr lang="cs-CZ" b="1" dirty="0" smtClean="0"/>
              <a:t>ANALYSES OF INTERVIEWS</a:t>
            </a:r>
          </a:p>
          <a:p>
            <a:pPr marL="1257300" lvl="2" indent="-342900">
              <a:lnSpc>
                <a:spcPct val="90000"/>
              </a:lnSpc>
              <a:buSzPts val="1600"/>
            </a:pPr>
            <a:r>
              <a:rPr lang="cs-CZ" b="1" dirty="0" smtClean="0"/>
              <a:t>ANALYSES OF PARTICIPATIVE OBSERVATION</a:t>
            </a:r>
          </a:p>
          <a:p>
            <a:pPr marL="1257300" lvl="2" indent="-342900">
              <a:lnSpc>
                <a:spcPct val="90000"/>
              </a:lnSpc>
              <a:buSzPts val="1600"/>
            </a:pPr>
            <a:endParaRPr lang="cs-CZ" dirty="0" smtClean="0"/>
          </a:p>
          <a:p>
            <a:pPr marL="1257300" lvl="2" indent="-342900">
              <a:lnSpc>
                <a:spcPct val="90000"/>
              </a:lnSpc>
              <a:buSzPts val="1600"/>
            </a:pPr>
            <a:endParaRPr lang="cs-CZ" dirty="0"/>
          </a:p>
          <a:p>
            <a:pPr marL="914400" lvl="2" indent="0">
              <a:lnSpc>
                <a:spcPct val="90000"/>
              </a:lnSpc>
              <a:buSzPts val="1600"/>
              <a:buNone/>
            </a:pPr>
            <a:endParaRPr lang="cs-CZ" dirty="0" smtClean="0"/>
          </a:p>
          <a:p>
            <a:pPr marL="1257300" lvl="2" indent="-342900">
              <a:lnSpc>
                <a:spcPct val="90000"/>
              </a:lnSpc>
              <a:buSzPts val="1600"/>
            </a:pPr>
            <a:r>
              <a:rPr lang="cs-CZ" b="1" dirty="0" smtClean="0"/>
              <a:t>ARTICLE PUBLISHED IN OCTOBER 2020</a:t>
            </a:r>
            <a:endParaRPr lang="cs-CZ" sz="2000" dirty="0" smtClean="0"/>
          </a:p>
          <a:p>
            <a:pPr marL="0" lvl="0" indent="0">
              <a:lnSpc>
                <a:spcPct val="90000"/>
              </a:lnSpc>
              <a:buSzPts val="1600"/>
              <a:buNone/>
            </a:pPr>
            <a:r>
              <a:rPr lang="cs-CZ" b="1" dirty="0" smtClean="0">
                <a:solidFill>
                  <a:schemeClr val="accent2"/>
                </a:solidFill>
              </a:rPr>
              <a:t>  	</a:t>
            </a:r>
            <a:r>
              <a:rPr lang="en-US" b="1" dirty="0" smtClean="0">
                <a:solidFill>
                  <a:schemeClr val="accent2"/>
                </a:solidFill>
              </a:rPr>
              <a:t>Limits </a:t>
            </a:r>
            <a:r>
              <a:rPr lang="en-US" b="1" dirty="0">
                <a:solidFill>
                  <a:schemeClr val="accent2"/>
                </a:solidFill>
              </a:rPr>
              <a:t>of conservation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cs-CZ" dirty="0" smtClean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Benefits/potentials </a:t>
            </a:r>
            <a:r>
              <a:rPr lang="en-US" dirty="0">
                <a:solidFill>
                  <a:schemeClr val="accent2"/>
                </a:solidFill>
              </a:rPr>
              <a:t>of </a:t>
            </a:r>
            <a:r>
              <a:rPr lang="en-US" dirty="0" smtClean="0">
                <a:solidFill>
                  <a:schemeClr val="accent2"/>
                </a:solidFill>
              </a:rPr>
              <a:t>conservation</a:t>
            </a:r>
            <a:endParaRPr lang="cs-CZ" dirty="0" smtClean="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cs-CZ" b="1" dirty="0" smtClean="0">
                <a:solidFill>
                  <a:schemeClr val="accent2"/>
                </a:solidFill>
              </a:rPr>
              <a:t>	</a:t>
            </a:r>
            <a:r>
              <a:rPr lang="cs-CZ" b="1" dirty="0" err="1" smtClean="0">
                <a:solidFill>
                  <a:schemeClr val="accent2"/>
                </a:solidFill>
              </a:rPr>
              <a:t>Findings</a:t>
            </a:r>
            <a:r>
              <a:rPr lang="cs-CZ" b="1" dirty="0" smtClean="0">
                <a:solidFill>
                  <a:schemeClr val="accent2"/>
                </a:solidFill>
              </a:rPr>
              <a:t> </a:t>
            </a:r>
            <a:r>
              <a:rPr lang="cs-CZ" b="1" dirty="0" err="1" smtClean="0">
                <a:solidFill>
                  <a:schemeClr val="accent2"/>
                </a:solidFill>
              </a:rPr>
              <a:t>of</a:t>
            </a:r>
            <a:r>
              <a:rPr lang="cs-CZ" b="1" dirty="0" smtClean="0">
                <a:solidFill>
                  <a:schemeClr val="accent2"/>
                </a:solidFill>
              </a:rPr>
              <a:t> </a:t>
            </a:r>
            <a:r>
              <a:rPr lang="cs-CZ" b="1" dirty="0" err="1" smtClean="0">
                <a:solidFill>
                  <a:schemeClr val="accent2"/>
                </a:solidFill>
              </a:rPr>
              <a:t>research</a:t>
            </a:r>
            <a:endParaRPr lang="cs-CZ" b="1" dirty="0" smtClean="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lang="cs-CZ" b="1" dirty="0" smtClean="0">
              <a:solidFill>
                <a:schemeClr val="accent2"/>
              </a:solidFill>
            </a:endParaRPr>
          </a:p>
          <a:p>
            <a:pPr marL="1257300" lvl="2" indent="-342900">
              <a:lnSpc>
                <a:spcPct val="90000"/>
              </a:lnSpc>
              <a:buSzPts val="1600"/>
            </a:pPr>
            <a:r>
              <a:rPr lang="cs-CZ" b="1" dirty="0" smtClean="0">
                <a:solidFill>
                  <a:schemeClr val="bg1"/>
                </a:solidFill>
              </a:rPr>
              <a:t>FUTURE PROSPETS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2" name="Šipka dolů 1"/>
          <p:cNvSpPr/>
          <p:nvPr/>
        </p:nvSpPr>
        <p:spPr>
          <a:xfrm>
            <a:off x="2773893" y="2852936"/>
            <a:ext cx="792088" cy="8389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Analyses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interviews</a:t>
            </a:r>
            <a:r>
              <a:rPr lang="cs-CZ" dirty="0" smtClean="0"/>
              <a:t> and </a:t>
            </a:r>
            <a:r>
              <a:rPr lang="cs-CZ" dirty="0" err="1" smtClean="0"/>
              <a:t>participative</a:t>
            </a:r>
            <a:r>
              <a:rPr lang="cs-CZ" dirty="0" smtClean="0"/>
              <a:t> </a:t>
            </a:r>
            <a:r>
              <a:rPr lang="cs-CZ" dirty="0" err="1" smtClean="0"/>
              <a:t>observation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52 INTERVIEWS</a:t>
            </a:r>
          </a:p>
          <a:p>
            <a:r>
              <a:rPr lang="cs-CZ" dirty="0" smtClean="0"/>
              <a:t>FIELD DIARIES</a:t>
            </a:r>
          </a:p>
          <a:p>
            <a:r>
              <a:rPr lang="cs-CZ" dirty="0" smtClean="0"/>
              <a:t>OPEN CODING</a:t>
            </a:r>
          </a:p>
          <a:p>
            <a:r>
              <a:rPr lang="cs-CZ" dirty="0" smtClean="0"/>
              <a:t>MENTAL MAPS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19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890694" y="21082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70"/>
              <a:buFont typeface="Trebuchet MS"/>
              <a:buNone/>
            </a:pPr>
            <a:r>
              <a:rPr lang="en-US" sz="4770" b="1"/>
              <a:t>YUS conservation area (YUS CA) and the Tree Kangaroo conservation program (TKCP)</a:t>
            </a:r>
            <a:r>
              <a:rPr lang="en-US" sz="3240" b="1"/>
              <a:t/>
            </a:r>
            <a:br>
              <a:rPr lang="en-US" sz="3240" b="1"/>
            </a:br>
            <a:endParaRPr sz="3240" b="1"/>
          </a:p>
        </p:txBody>
      </p:sp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2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78" name="Google Shape;178;p2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" name="Google Shape;179;p2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0" name="Google Shape;180;p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81" name="Google Shape;181;p2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82" name="Google Shape;182;p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84" name="Google Shape;184;p2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85" name="Google Shape;185;p2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86" name="Google Shape;186;p2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23"/>
          <p:cNvSpPr txBox="1">
            <a:spLocks noGrp="1"/>
          </p:cNvSpPr>
          <p:nvPr>
            <p:ph type="title"/>
          </p:nvPr>
        </p:nvSpPr>
        <p:spPr>
          <a:xfrm>
            <a:off x="6090445" y="609600"/>
            <a:ext cx="3183556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sp>
        <p:nvSpPr>
          <p:cNvPr id="189" name="Google Shape;189;p23"/>
          <p:cNvSpPr txBox="1">
            <a:spLocks noGrp="1"/>
          </p:cNvSpPr>
          <p:nvPr>
            <p:ph type="body" idx="2"/>
          </p:nvPr>
        </p:nvSpPr>
        <p:spPr>
          <a:xfrm>
            <a:off x="6094410" y="404037"/>
            <a:ext cx="3176589" cy="563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b="1"/>
              <a:t>760 km</a:t>
            </a:r>
            <a:r>
              <a:rPr lang="en-US" sz="2800" b="1" baseline="30000"/>
              <a:t>2</a:t>
            </a:r>
            <a:r>
              <a:rPr lang="en-US" sz="2800" b="1"/>
              <a:t>; 35 villages</a:t>
            </a:r>
            <a:endParaRPr/>
          </a:p>
          <a:p>
            <a:pPr marL="342900" lvl="0" indent="-20066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b="1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b="1"/>
              <a:t>The TKCP establishment in 2009</a:t>
            </a:r>
            <a:endParaRPr/>
          </a:p>
          <a:p>
            <a:pPr marL="342900" lvl="0" indent="-20066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b="1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b="1"/>
              <a:t>Tree kangaroos</a:t>
            </a:r>
            <a:endParaRPr/>
          </a:p>
          <a:p>
            <a:pPr marL="342900" lvl="0" indent="-200660" algn="l" rtl="0">
              <a:spcBef>
                <a:spcPts val="1000"/>
              </a:spcBef>
              <a:spcAft>
                <a:spcPts val="0"/>
              </a:spcAft>
              <a:buSzPts val="2240"/>
              <a:buNone/>
            </a:pPr>
            <a:endParaRPr sz="2800" b="1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n-US" sz="2800" b="1"/>
              <a:t>Lisa Dabeck</a:t>
            </a:r>
            <a:endParaRPr sz="2800" b="1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b="1"/>
          </a:p>
        </p:txBody>
      </p:sp>
      <p:pic>
        <p:nvPicPr>
          <p:cNvPr id="190" name="Google Shape;190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09188" y="804672"/>
            <a:ext cx="4844244" cy="5237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/>
          </p:nvPr>
        </p:nvSpPr>
        <p:spPr>
          <a:xfrm>
            <a:off x="677334" y="260648"/>
            <a:ext cx="8731034" cy="166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sz="2800" b="1" dirty="0" smtClean="0"/>
              <a:t>Raising </a:t>
            </a:r>
            <a:r>
              <a:rPr lang="en-US" sz="2800" b="1" dirty="0"/>
              <a:t>the </a:t>
            </a:r>
            <a:r>
              <a:rPr lang="en-US" sz="2800" b="1" dirty="0" smtClean="0"/>
              <a:t>Effectiveness </a:t>
            </a:r>
            <a:r>
              <a:rPr lang="en-US" sz="2800" b="1" dirty="0"/>
              <a:t>of Conservation</a:t>
            </a:r>
            <a:br>
              <a:rPr lang="en-US" sz="2800" b="1" dirty="0"/>
            </a:br>
            <a:r>
              <a:rPr lang="en-US" sz="2800" b="1" dirty="0"/>
              <a:t>Programs: A Case Study of TKCP Environmental</a:t>
            </a:r>
            <a:br>
              <a:rPr lang="en-US" sz="2800" b="1" dirty="0"/>
            </a:br>
            <a:r>
              <a:rPr lang="en-US" sz="2800" b="1" dirty="0"/>
              <a:t>and Developmental Activities in the YUS Area,</a:t>
            </a:r>
            <a:br>
              <a:rPr lang="en-US" sz="2800" b="1" dirty="0"/>
            </a:br>
            <a:r>
              <a:rPr lang="cs-CZ" sz="2800" b="1" dirty="0" smtClean="0"/>
              <a:t>PNG: </a:t>
            </a:r>
            <a:r>
              <a:rPr lang="cs-CZ" sz="2800" b="1" dirty="0" err="1" smtClean="0"/>
              <a:t>The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article</a:t>
            </a:r>
            <a:endParaRPr sz="2800" b="1" dirty="0"/>
          </a:p>
        </p:txBody>
      </p:sp>
      <p:sp>
        <p:nvSpPr>
          <p:cNvPr id="160" name="Google Shape;160;p20"/>
          <p:cNvSpPr txBox="1">
            <a:spLocks noGrp="1"/>
          </p:cNvSpPr>
          <p:nvPr>
            <p:ph type="body" idx="1"/>
          </p:nvPr>
        </p:nvSpPr>
        <p:spPr>
          <a:xfrm>
            <a:off x="-335280" y="1930401"/>
            <a:ext cx="9609282" cy="49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0" lvl="2" indent="-2286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endParaRPr lang="cs-CZ" sz="2800" b="1" dirty="0" smtClean="0">
              <a:solidFill>
                <a:schemeClr val="accent1"/>
              </a:solidFill>
            </a:endParaRPr>
          </a:p>
          <a:p>
            <a:pPr marL="1143000" lvl="2" indent="-228600" algn="l" rtl="0"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cs-CZ" sz="2800" b="1" dirty="0" err="1" smtClean="0">
                <a:solidFill>
                  <a:schemeClr val="accent1"/>
                </a:solidFill>
              </a:rPr>
              <a:t>Published</a:t>
            </a:r>
            <a:r>
              <a:rPr lang="cs-CZ" sz="2800" b="1" dirty="0" smtClean="0">
                <a:solidFill>
                  <a:schemeClr val="accent1"/>
                </a:solidFill>
              </a:rPr>
              <a:t> in </a:t>
            </a:r>
            <a:r>
              <a:rPr lang="cs-CZ" sz="2800" b="1" dirty="0" err="1">
                <a:solidFill>
                  <a:schemeClr val="accent1"/>
                </a:solidFill>
              </a:rPr>
              <a:t>O</a:t>
            </a:r>
            <a:r>
              <a:rPr lang="cs-CZ" sz="2800" b="1" dirty="0" err="1" smtClean="0">
                <a:solidFill>
                  <a:schemeClr val="accent1"/>
                </a:solidFill>
              </a:rPr>
              <a:t>ctober</a:t>
            </a:r>
            <a:r>
              <a:rPr lang="cs-CZ" sz="2800" b="1" dirty="0" smtClean="0">
                <a:solidFill>
                  <a:schemeClr val="accent1"/>
                </a:solidFill>
              </a:rPr>
              <a:t> 2020 </a:t>
            </a:r>
            <a:endParaRPr dirty="0" smtClean="0"/>
          </a:p>
          <a:p>
            <a:pPr marL="2057400" lvl="4" indent="-228600" algn="l" rtl="0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n-US" sz="2400" dirty="0" smtClean="0"/>
              <a:t>Development of the “green </a:t>
            </a:r>
            <a:r>
              <a:rPr lang="en-US" sz="2400" dirty="0" err="1" smtClean="0"/>
              <a:t>thinking”concept</a:t>
            </a:r>
            <a:r>
              <a:rPr lang="en-US" sz="2400" dirty="0" smtClean="0"/>
              <a:t> in PNG</a:t>
            </a:r>
            <a:endParaRPr dirty="0" smtClean="0"/>
          </a:p>
          <a:p>
            <a:pPr marL="2057400" lvl="4" indent="-228600" algn="l" rtl="0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cs-CZ" sz="2400" dirty="0" err="1" smtClean="0"/>
              <a:t>Threats</a:t>
            </a:r>
            <a:r>
              <a:rPr lang="cs-CZ" sz="2400" dirty="0" smtClean="0"/>
              <a:t> to biodiversity</a:t>
            </a:r>
            <a:endParaRPr dirty="0" smtClean="0"/>
          </a:p>
          <a:p>
            <a:pPr marL="2057400" lvl="4" indent="-228600" algn="l" rtl="0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cs-CZ" sz="2400" dirty="0" smtClean="0"/>
              <a:t>YUS </a:t>
            </a:r>
            <a:r>
              <a:rPr lang="cs-CZ" sz="2400" dirty="0" err="1" smtClean="0"/>
              <a:t>conservation</a:t>
            </a:r>
            <a:r>
              <a:rPr lang="cs-CZ" sz="2400" dirty="0" smtClean="0"/>
              <a:t> area and </a:t>
            </a:r>
            <a:r>
              <a:rPr lang="cs-CZ" sz="2400" dirty="0" err="1" smtClean="0"/>
              <a:t>the</a:t>
            </a:r>
            <a:r>
              <a:rPr lang="cs-CZ" sz="2400" dirty="0" smtClean="0"/>
              <a:t> TKCP </a:t>
            </a:r>
          </a:p>
          <a:p>
            <a:pPr marL="2057400" lvl="4" indent="-228600" algn="l" rtl="0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cs-CZ" sz="2400" dirty="0" err="1" smtClean="0"/>
              <a:t>Limits</a:t>
            </a:r>
            <a:r>
              <a:rPr lang="cs-CZ" sz="2400" dirty="0" smtClean="0"/>
              <a:t> and </a:t>
            </a:r>
            <a:r>
              <a:rPr lang="cs-CZ" sz="2400" dirty="0" err="1" smtClean="0"/>
              <a:t>benefits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conservation</a:t>
            </a:r>
            <a:endParaRPr lang="cs-CZ" sz="2400" dirty="0" smtClean="0"/>
          </a:p>
          <a:p>
            <a:pPr marL="1828800" lvl="4" indent="0" algn="l" rtl="0">
              <a:spcBef>
                <a:spcPts val="1000"/>
              </a:spcBef>
              <a:spcAft>
                <a:spcPts val="0"/>
              </a:spcAft>
              <a:buSzPts val="1920"/>
              <a:buNone/>
            </a:pPr>
            <a:endParaRPr sz="2600" dirty="0" smtClean="0"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cs-CZ" sz="2800" b="1" dirty="0" err="1" smtClean="0">
                <a:solidFill>
                  <a:schemeClr val="accent1"/>
                </a:solidFill>
              </a:rPr>
              <a:t>Findings</a:t>
            </a:r>
            <a:r>
              <a:rPr lang="cs-CZ" sz="2800" b="1" dirty="0" smtClean="0">
                <a:solidFill>
                  <a:schemeClr val="accent1"/>
                </a:solidFill>
              </a:rPr>
              <a:t> </a:t>
            </a:r>
            <a:r>
              <a:rPr lang="cs-CZ" sz="2800" b="1" dirty="0" err="1" smtClean="0">
                <a:solidFill>
                  <a:schemeClr val="accent1"/>
                </a:solidFill>
              </a:rPr>
              <a:t>of</a:t>
            </a:r>
            <a:r>
              <a:rPr lang="cs-CZ" sz="2800" b="1" dirty="0" smtClean="0">
                <a:solidFill>
                  <a:schemeClr val="accent1"/>
                </a:solidFill>
              </a:rPr>
              <a:t> </a:t>
            </a:r>
            <a:r>
              <a:rPr lang="cs-CZ" sz="2800" b="1" dirty="0" err="1" smtClean="0">
                <a:solidFill>
                  <a:schemeClr val="accent1"/>
                </a:solidFill>
              </a:rPr>
              <a:t>research</a:t>
            </a:r>
            <a:endParaRPr dirty="0" smtClean="0"/>
          </a:p>
          <a:p>
            <a:pPr marL="2057400" lvl="4" indent="-228600" algn="l" rtl="0"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endParaRPr dirty="0" smtClean="0"/>
          </a:p>
          <a:p>
            <a:pPr marL="2057400" lvl="4" indent="-96520" algn="l" rtl="0">
              <a:spcBef>
                <a:spcPts val="1000"/>
              </a:spcBef>
              <a:spcAft>
                <a:spcPts val="0"/>
              </a:spcAft>
              <a:buSzPts val="2080"/>
              <a:buNone/>
            </a:pPr>
            <a:endParaRPr sz="2600" b="1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70"/>
              <a:buFont typeface="Trebuchet MS"/>
              <a:buNone/>
            </a:pPr>
            <a:r>
              <a:rPr lang="en-US" sz="4770" b="1" dirty="0"/>
              <a:t>Limits of conservation </a:t>
            </a:r>
            <a:r>
              <a:rPr lang="en-US" sz="3240" dirty="0"/>
              <a:t/>
            </a:r>
            <a:br>
              <a:rPr lang="en-US" sz="3240" dirty="0"/>
            </a:br>
            <a:endParaRPr sz="3240" dirty="0"/>
          </a:p>
        </p:txBody>
      </p:sp>
      <p:sp>
        <p:nvSpPr>
          <p:cNvPr id="206" name="Google Shape;206;p26"/>
          <p:cNvSpPr txBox="1">
            <a:spLocks noGrp="1"/>
          </p:cNvSpPr>
          <p:nvPr>
            <p:ph type="body" idx="1"/>
          </p:nvPr>
        </p:nvSpPr>
        <p:spPr>
          <a:xfrm>
            <a:off x="-358986" y="267874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0" lvl="2" indent="-228600" algn="l" rtl="0">
              <a:spcBef>
                <a:spcPts val="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Criticism of conservation efforts</a:t>
            </a:r>
            <a:endParaRPr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Non-used potentials</a:t>
            </a:r>
            <a:endParaRPr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Community based projects</a:t>
            </a:r>
            <a:endParaRPr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Cargo mentality</a:t>
            </a:r>
            <a:endParaRPr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"/>
          <p:cNvSpPr txBox="1">
            <a:spLocks noGrp="1"/>
          </p:cNvSpPr>
          <p:nvPr>
            <p:ph type="title"/>
          </p:nvPr>
        </p:nvSpPr>
        <p:spPr>
          <a:xfrm>
            <a:off x="418254" y="624840"/>
            <a:ext cx="9442026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70"/>
              <a:buFont typeface="Trebuchet MS"/>
              <a:buNone/>
            </a:pPr>
            <a:r>
              <a:rPr lang="en-US" sz="4770" b="1" dirty="0"/>
              <a:t>Benefits/potentials of conservation</a:t>
            </a:r>
            <a:r>
              <a:rPr lang="en-US" sz="3240" dirty="0"/>
              <a:t/>
            </a:r>
            <a:br>
              <a:rPr lang="en-US" sz="3240" dirty="0"/>
            </a:br>
            <a:endParaRPr sz="3240" dirty="0"/>
          </a:p>
        </p:txBody>
      </p:sp>
      <p:sp>
        <p:nvSpPr>
          <p:cNvPr id="212" name="Google Shape;212;p27"/>
          <p:cNvSpPr txBox="1">
            <a:spLocks noGrp="1"/>
          </p:cNvSpPr>
          <p:nvPr>
            <p:ph type="body" idx="1"/>
          </p:nvPr>
        </p:nvSpPr>
        <p:spPr>
          <a:xfrm>
            <a:off x="-523743" y="2856274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0" lvl="2" indent="-228600" algn="l" rtl="0">
              <a:spcBef>
                <a:spcPts val="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Ecotourism</a:t>
            </a:r>
            <a:endParaRPr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Social/developmental programs </a:t>
            </a:r>
            <a:endParaRPr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Education and job opportunities</a:t>
            </a:r>
            <a:endParaRPr/>
          </a:p>
          <a:p>
            <a:pPr marL="1143000" lvl="2" indent="-228600" algn="l" rtl="0">
              <a:spcBef>
                <a:spcPts val="1000"/>
              </a:spcBef>
              <a:spcAft>
                <a:spcPts val="0"/>
              </a:spcAft>
              <a:buSzPts val="2880"/>
              <a:buChar char="►"/>
            </a:pPr>
            <a:r>
              <a:rPr lang="en-US" sz="3600"/>
              <a:t>Coffee business</a:t>
            </a:r>
            <a:endParaRPr/>
          </a:p>
          <a:p>
            <a:pPr marL="1143000" lvl="2" indent="-66039" algn="l" rtl="0"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32"/>
          <p:cNvGrpSpPr/>
          <p:nvPr/>
        </p:nvGrpSpPr>
        <p:grpSpPr>
          <a:xfrm>
            <a:off x="1061652" y="-381000"/>
            <a:ext cx="8460029" cy="6583679"/>
            <a:chOff x="536718" y="0"/>
            <a:chExt cx="8460029" cy="6583679"/>
          </a:xfrm>
        </p:grpSpPr>
        <p:sp>
          <p:nvSpPr>
            <p:cNvPr id="246" name="Google Shape;246;p32"/>
            <p:cNvSpPr/>
            <p:nvPr/>
          </p:nvSpPr>
          <p:spPr>
            <a:xfrm>
              <a:off x="3751529" y="1515563"/>
              <a:ext cx="2030406" cy="2030406"/>
            </a:xfrm>
            <a:prstGeom prst="ellipse">
              <a:avLst/>
            </a:prstGeom>
            <a:solidFill>
              <a:srgbClr val="90C223">
                <a:alpha val="49803"/>
              </a:srgbClr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2"/>
            <p:cNvSpPr/>
            <p:nvPr/>
          </p:nvSpPr>
          <p:spPr>
            <a:xfrm>
              <a:off x="3497728" y="0"/>
              <a:ext cx="2538008" cy="1382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2"/>
            <p:cNvSpPr txBox="1"/>
            <p:nvPr/>
          </p:nvSpPr>
          <p:spPr>
            <a:xfrm>
              <a:off x="3497728" y="0"/>
              <a:ext cx="2538008" cy="1382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9" name="Google Shape;249;p32"/>
            <p:cNvSpPr/>
            <p:nvPr/>
          </p:nvSpPr>
          <p:spPr>
            <a:xfrm>
              <a:off x="4410565" y="1896099"/>
              <a:ext cx="2030406" cy="2030406"/>
            </a:xfrm>
            <a:prstGeom prst="ellipse">
              <a:avLst/>
            </a:prstGeom>
            <a:solidFill>
              <a:srgbClr val="90C223">
                <a:alpha val="49803"/>
              </a:srgbClr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2"/>
            <p:cNvSpPr/>
            <p:nvPr/>
          </p:nvSpPr>
          <p:spPr>
            <a:xfrm>
              <a:off x="6591561" y="1316736"/>
              <a:ext cx="2405186" cy="1514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2"/>
            <p:cNvSpPr txBox="1"/>
            <p:nvPr/>
          </p:nvSpPr>
          <p:spPr>
            <a:xfrm>
              <a:off x="6591561" y="1316736"/>
              <a:ext cx="2405186" cy="1514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The social science pilot research and  regular evaluation</a:t>
              </a:r>
              <a:endParaRPr sz="1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4410565" y="2657173"/>
              <a:ext cx="2030406" cy="2030406"/>
            </a:xfrm>
            <a:prstGeom prst="ellipse">
              <a:avLst/>
            </a:prstGeom>
            <a:solidFill>
              <a:srgbClr val="90C223">
                <a:alpha val="49803"/>
              </a:srgbClr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6591561" y="3574938"/>
              <a:ext cx="2405186" cy="1692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2"/>
            <p:cNvSpPr txBox="1"/>
            <p:nvPr/>
          </p:nvSpPr>
          <p:spPr>
            <a:xfrm>
              <a:off x="6591561" y="3574938"/>
              <a:ext cx="2405186" cy="1692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“Conservation: a business as any other”</a:t>
              </a:r>
              <a:endParaRPr sz="1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3751529" y="3038368"/>
              <a:ext cx="2030406" cy="2030406"/>
            </a:xfrm>
            <a:prstGeom prst="ellipse">
              <a:avLst/>
            </a:prstGeom>
            <a:solidFill>
              <a:srgbClr val="90C223">
                <a:alpha val="49803"/>
              </a:srgbClr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2"/>
            <p:cNvSpPr/>
            <p:nvPr/>
          </p:nvSpPr>
          <p:spPr>
            <a:xfrm>
              <a:off x="3530443" y="5201107"/>
              <a:ext cx="2538008" cy="1382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2"/>
            <p:cNvSpPr txBox="1"/>
            <p:nvPr/>
          </p:nvSpPr>
          <p:spPr>
            <a:xfrm>
              <a:off x="3530443" y="5201107"/>
              <a:ext cx="2538008" cy="1382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endParaRPr sz="1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Community feedback and local communities involvement</a:t>
              </a:r>
              <a:endParaRPr sz="1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58" name="Google Shape;258;p32"/>
            <p:cNvSpPr/>
            <p:nvPr/>
          </p:nvSpPr>
          <p:spPr>
            <a:xfrm>
              <a:off x="3092493" y="2657173"/>
              <a:ext cx="2030406" cy="2030406"/>
            </a:xfrm>
            <a:prstGeom prst="ellipse">
              <a:avLst/>
            </a:prstGeom>
            <a:solidFill>
              <a:srgbClr val="90C223">
                <a:alpha val="49803"/>
              </a:srgbClr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536718" y="3574938"/>
              <a:ext cx="2405186" cy="1692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2"/>
            <p:cNvSpPr txBox="1"/>
            <p:nvPr/>
          </p:nvSpPr>
          <p:spPr>
            <a:xfrm>
              <a:off x="536718" y="3574938"/>
              <a:ext cx="2405186" cy="1692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Conservationists point of view – ethnography of a conservation project? </a:t>
              </a:r>
              <a:endParaRPr sz="1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1" name="Google Shape;261;p32"/>
            <p:cNvSpPr/>
            <p:nvPr/>
          </p:nvSpPr>
          <p:spPr>
            <a:xfrm>
              <a:off x="3092493" y="1896099"/>
              <a:ext cx="2030406" cy="2030406"/>
            </a:xfrm>
            <a:prstGeom prst="ellipse">
              <a:avLst/>
            </a:prstGeom>
            <a:solidFill>
              <a:srgbClr val="90C223">
                <a:alpha val="49803"/>
              </a:srgbClr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2"/>
            <p:cNvSpPr/>
            <p:nvPr/>
          </p:nvSpPr>
          <p:spPr>
            <a:xfrm>
              <a:off x="536718" y="1316736"/>
              <a:ext cx="2405186" cy="1692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2"/>
            <p:cNvSpPr txBox="1"/>
            <p:nvPr/>
          </p:nvSpPr>
          <p:spPr>
            <a:xfrm>
              <a:off x="536718" y="1316736"/>
              <a:ext cx="2405186" cy="1692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Trebuchet MS"/>
                <a:buNone/>
              </a:pPr>
              <a:r>
                <a:rPr lang="en-US" sz="1900" b="0" i="0" u="none" strike="noStrike" cap="none" dirty="0">
                  <a:solidFill>
                    <a:schemeClr val="lt1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Understanding the conservation “business”</a:t>
              </a:r>
              <a:endParaRPr sz="19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364</Words>
  <Application>Microsoft Office PowerPoint</Application>
  <PresentationFormat>Vlastní</PresentationFormat>
  <Paragraphs>83</Paragraphs>
  <Slides>12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Noto Sans Symbols</vt:lpstr>
      <vt:lpstr>Calibri</vt:lpstr>
      <vt:lpstr>Fazeta</vt:lpstr>
      <vt:lpstr>  Mechanisms of success and failure of conservation programs in developing countries</vt:lpstr>
      <vt:lpstr>Prezentace aplikace PowerPoint</vt:lpstr>
      <vt:lpstr>Analyses of interviews and participative observation </vt:lpstr>
      <vt:lpstr>YUS conservation area (YUS CA) and the Tree Kangaroo conservation program (TKCP) </vt:lpstr>
      <vt:lpstr>Prezentace aplikace PowerPoint</vt:lpstr>
      <vt:lpstr>Raising the Effectiveness of Conservation Programs: A Case Study of TKCP Environmental and Developmental Activities in the YUS Area, PNG: The article</vt:lpstr>
      <vt:lpstr>Limits of conservation  </vt:lpstr>
      <vt:lpstr>Benefits/potentials of conservation </vt:lpstr>
      <vt:lpstr>Prezentace aplikace PowerPoint</vt:lpstr>
      <vt:lpstr>Prospects of future </vt:lpstr>
      <vt:lpstr>JUST-SCAPES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vs. nature conservation:</dc:title>
  <dc:creator>Barbora Nohlová</dc:creator>
  <cp:lastModifiedBy>Barbora Nohlová</cp:lastModifiedBy>
  <cp:revision>13</cp:revision>
  <dcterms:modified xsi:type="dcterms:W3CDTF">2020-12-13T21:15:08Z</dcterms:modified>
</cp:coreProperties>
</file>