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7" r:id="rId15"/>
    <p:sldId id="280" r:id="rId16"/>
    <p:sldId id="257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86" r:id="rId27"/>
    <p:sldId id="291" r:id="rId28"/>
    <p:sldId id="292" r:id="rId29"/>
    <p:sldId id="293" r:id="rId30"/>
    <p:sldId id="294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7478-BD77-DC84-8687-4D05EE8C7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063761-7E30-8935-EBB1-5381C46D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4B83A5-AA5C-85B8-087C-72F3BEE6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6950F-F084-E9EE-2A94-2F6D8B91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81968E-BCB7-27A0-A526-07A957EF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1DFF1-B03A-357F-D911-BFDD05C4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53501A-FD70-062D-A1D5-E8F960EE7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70AE10-2F4C-95D8-1962-B397AC7F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C8FFC-B27D-4F28-CB56-9DD484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37A9F9-8DD6-C789-C1AE-AB231548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7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DB4149-A449-ADAD-574B-270B75E91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BC2077-DB88-5A16-23D2-FAD2291C9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4F3B7-F927-F50F-DAC0-48C3870C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FA9F25-7E69-A8F9-449F-21A54657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A1163-7BD2-4F98-6C11-398C2307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78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90A26-F59A-F326-9B3C-9F3187E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24DE7-78B5-DC11-E3E4-C97D596B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B1F033-F1B3-080A-B0BC-8938028B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E04080-A01B-2EF4-E0C6-FCA51EC3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9C4FCC-CCE9-2845-3DE9-A2079D00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13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9269D-6237-D3E8-4A27-3403D130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DD86C-2900-5CB0-56E9-FACBCE5E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5A3E2-1C3C-F469-646C-09B7F851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0432E8-D554-1A04-1244-29D46540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5212F-83AA-504E-7167-4F9EEF4F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7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AF761-E4B8-7AD1-1AAB-BCCD4908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CAB4E-E829-C679-28C6-93206F89D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1B5631-3122-284E-E6C7-1AB30698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18366E-89BF-7CDF-F4A2-95F2514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3D95D7-F5A9-EC5F-69B0-2149E2C6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ECACAC-6ACB-37ED-278E-BB0FF016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48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B51E7-15D5-BEDC-DFB3-6EFAAA42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207B6-5F22-8245-8A36-8BE059753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87C53A-73F8-2451-81DC-7DF98526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7745C8-511F-7612-EA07-B1A38F7B7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190E9C-9C82-B0C3-288E-38DC99059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D0A73A-9F90-30EB-8D1D-D160B10C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68F34B-6E55-7359-C6F7-27ADBCDB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1BDFD6-AEAA-B792-EDB1-B36D6B4B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3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957CF-7710-81B5-5C76-48BBB86D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582CA0-C2F9-58CF-E099-E008E5E9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35258F-1A85-0746-CB3D-D15EEA78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2E3281-2B97-F82A-2F95-2368A8FE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94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DA5F33-03C9-0261-6076-BF508EC3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67BA20-3376-BED1-1179-46965E58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37E1C5-C585-43A7-6414-F3AB097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87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FA865-732D-5562-58C3-06E92773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717DD-274D-6ADA-B0A1-BE53433B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3FE3CA-03C5-04A8-D504-154790B89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44EEC2-23A7-5288-A697-1AF56420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698043-F386-F879-DC79-CE475508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CF311F-B913-AA03-C18E-BCCEAF34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3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56971-E311-1D8A-E7E2-176007A4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374174-91EE-E282-CB84-22EA4BA82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963F05-8A42-F007-11FF-42CD15F2D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2F5CCE-9704-931B-7DFB-5852076F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69EF05-9ADF-5691-42C5-CC32A988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B06191-1CAD-C6C5-2B80-EB50F763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0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CF49F2-3CF7-BE74-50AC-BE8EB2A6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EA2CC-4BF2-D9FF-EE46-8590B4121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865210-EE92-C67A-1BCB-0BE6689EE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E0D40-AB90-473C-BDD8-141DB82118B1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01337-C7F3-413E-662C-7B13E2D77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E3E0E3-61FB-71B0-BB07-575430F7F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2259E-CE84-4DBD-B5AA-1E85FDDB6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3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etchengine.eu/finntreebank/" TargetMode="External"/><Relationship Id="rId2" Type="http://schemas.openxmlformats.org/officeDocument/2006/relationships/hyperlink" Target="https://wiki.korpus.cz/doku.php/seznamy:tagy#pozice_1_-_slovni_dru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iki.korpus.cz/doku.php/kurz:pokrocile_dotaz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iki.korpus.cz/doku.php/cnk:uv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pojmy:regularni_vyraz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kurz:regularni_vyraz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A51CB-EBBC-2384-833C-0D886B3F8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Pokročilé dotazy</a:t>
            </a:r>
            <a:endParaRPr lang="fi-FI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DE733B-564D-E327-C9BC-E260E985E2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Regulární dotazy, CQL dotazy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250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475A8-7867-7C52-8D50-D3686D9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4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E6912-0112-73FB-65A9-8D7D97E0E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v korpusu </a:t>
            </a:r>
            <a:r>
              <a:rPr lang="cs-CZ" dirty="0" err="1"/>
              <a:t>Araneum</a:t>
            </a:r>
            <a:r>
              <a:rPr lang="cs-CZ" dirty="0"/>
              <a:t> </a:t>
            </a:r>
            <a:r>
              <a:rPr lang="cs-CZ" dirty="0" err="1"/>
              <a:t>Finnish</a:t>
            </a:r>
            <a:r>
              <a:rPr lang="cs-CZ" dirty="0"/>
              <a:t> různé zápisy lexému „</a:t>
            </a:r>
            <a:r>
              <a:rPr lang="cs-CZ" i="1" dirty="0" err="1"/>
              <a:t>niin</a:t>
            </a:r>
            <a:r>
              <a:rPr lang="cs-CZ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81029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7FEEC-3746-C20D-F4F3-AFE237E3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ADE7B-3089-3978-B472-091CC2A4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4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F506A-5252-366F-643B-7A5D6F73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v korpusu </a:t>
            </a:r>
            <a:r>
              <a:rPr lang="cs-CZ" dirty="0" err="1"/>
              <a:t>Araneum</a:t>
            </a:r>
            <a:r>
              <a:rPr lang="cs-CZ" dirty="0"/>
              <a:t> </a:t>
            </a:r>
            <a:r>
              <a:rPr lang="cs-CZ" dirty="0" err="1"/>
              <a:t>Finnish</a:t>
            </a:r>
            <a:r>
              <a:rPr lang="cs-CZ" dirty="0"/>
              <a:t> různé zápisy lexému „</a:t>
            </a:r>
            <a:r>
              <a:rPr lang="cs-CZ" i="1" dirty="0" err="1"/>
              <a:t>niin</a:t>
            </a:r>
            <a:r>
              <a:rPr lang="cs-CZ" dirty="0"/>
              <a:t>“.</a:t>
            </a:r>
          </a:p>
          <a:p>
            <a:pPr marL="0" indent="0">
              <a:buNone/>
            </a:pPr>
            <a:r>
              <a:rPr lang="sv-SE" dirty="0"/>
              <a:t>ni(i)+n (2 950 292 výskytů)</a:t>
            </a:r>
            <a:r>
              <a:rPr lang="cs-CZ" dirty="0"/>
              <a:t> šlo by i bez závorky, protože + se vztahuje pouze na jeden předchozí znak</a:t>
            </a:r>
            <a:endParaRPr lang="fi-FI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58D8EE-D34C-99F1-0C9C-42D716252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1" y="3355487"/>
            <a:ext cx="4976499" cy="30426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2D4A58-6CB0-DA76-D0EB-9EF261D5A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562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F109B-A2A4-2703-3410-69A987C3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5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F83B7-6516-98ED-5981-A12AFCB3E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Omezte předchozí dotaz na výsledky, kde bude maximální počet „i“ 5 </a:t>
            </a:r>
          </a:p>
        </p:txBody>
      </p:sp>
    </p:spTree>
    <p:extLst>
      <p:ext uri="{BB962C8B-B14F-4D97-AF65-F5344CB8AC3E}">
        <p14:creationId xmlns:p14="http://schemas.microsoft.com/office/powerpoint/2010/main" val="119562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1A032-6E85-B92A-7BBB-1B33CE59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B48B2-715C-45AC-8A1E-47F9B221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5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4D0BE-59BB-E611-11EA-8F60D8CB5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Omezte předchozí dotaz na výsledky, kde bude maximální počet „i“ 5 </a:t>
            </a:r>
          </a:p>
          <a:p>
            <a:pPr marL="0" indent="0">
              <a:buNone/>
            </a:pPr>
            <a:r>
              <a:rPr lang="fi-FI" dirty="0"/>
              <a:t>ni{1,5}+n (2 949 628 výskytů)</a:t>
            </a:r>
            <a:r>
              <a:rPr lang="cs-CZ" dirty="0"/>
              <a:t> – tato varianta zahrnuje i „</a:t>
            </a:r>
            <a:r>
              <a:rPr lang="cs-CZ" dirty="0" err="1"/>
              <a:t>nin</a:t>
            </a:r>
            <a:r>
              <a:rPr lang="cs-CZ" dirty="0"/>
              <a:t>“ s jedním „i“, které se v korpusu objevilo. </a:t>
            </a:r>
            <a:r>
              <a:rPr lang="fi-FI" dirty="0"/>
              <a:t>ni{</a:t>
            </a:r>
            <a:r>
              <a:rPr lang="cs-CZ" dirty="0"/>
              <a:t>2</a:t>
            </a:r>
            <a:r>
              <a:rPr lang="fi-FI" dirty="0"/>
              <a:t>,5}+n </a:t>
            </a:r>
            <a:r>
              <a:rPr lang="cs-CZ" dirty="0"/>
              <a:t>by ho nezobrazilo.</a:t>
            </a:r>
            <a:endParaRPr lang="fi-FI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E4EDB3-A6D8-09C8-666A-33D760A0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36" y="3827800"/>
            <a:ext cx="2790926" cy="26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D0CA5-FF8F-018A-96A2-71E97A6A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pokročilý dotaz, CQL</a:t>
            </a:r>
            <a:endParaRPr lang="fi-FI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CC4D5-B29E-D0DB-DC72-428CF4420648}"/>
              </a:ext>
            </a:extLst>
          </p:cNvPr>
          <p:cNvSpPr txBox="1"/>
          <p:nvPr/>
        </p:nvSpPr>
        <p:spPr>
          <a:xfrm>
            <a:off x="933857" y="4417741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potřebujeme vyhledávat např. určité konstrukce složené z konkrétních slovních druhů a morfologických tvarů.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a vysvětlení tagů (morfologických značek): </a:t>
            </a:r>
            <a:r>
              <a:rPr lang="cs-CZ" dirty="0">
                <a:hlinkClick r:id="rId2"/>
              </a:rPr>
              <a:t>https://wiki.korpus.cz/doku.php/seznamy:tagy#pozice_1_-_slovni_druh</a:t>
            </a:r>
            <a:r>
              <a:rPr lang="cs-CZ" dirty="0"/>
              <a:t> pro korpus Syn</a:t>
            </a:r>
          </a:p>
          <a:p>
            <a:r>
              <a:rPr lang="cs-CZ" dirty="0"/>
              <a:t>      Tagy pro </a:t>
            </a:r>
            <a:r>
              <a:rPr lang="cs-CZ" dirty="0" err="1"/>
              <a:t>InterCorp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https://www.sketchengine.eu/finntreebank/</a:t>
            </a:r>
            <a:r>
              <a:rPr lang="cs-CZ" dirty="0"/>
              <a:t> pro </a:t>
            </a:r>
            <a:r>
              <a:rPr lang="cs-CZ" dirty="0" err="1"/>
              <a:t>Araneum</a:t>
            </a:r>
            <a:r>
              <a:rPr lang="cs-CZ" dirty="0"/>
              <a:t> soupis neexistuje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Kurz: </a:t>
            </a:r>
            <a:r>
              <a:rPr lang="cs-CZ" dirty="0">
                <a:hlinkClick r:id="rId4"/>
              </a:rPr>
              <a:t>https://wiki.korpus.cz/doku.php/kurz:pokrocile_dotazy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[tag="P.F.*"][lemma="být"][tag="A.*"]</a:t>
            </a:r>
            <a:r>
              <a:rPr lang="cs-CZ" dirty="0"/>
              <a:t> = zájmeno v ženském rodě následované slovesem být a po něm přídavným jménem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2E6EACD-A4B8-2EDC-F3CC-3FCC756E6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45" y="1585805"/>
            <a:ext cx="5366108" cy="277917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77C7313-3182-7602-D036-0C04CE780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628" y="1585805"/>
            <a:ext cx="3347436" cy="27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1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26FED-3EB7-3E4C-F96F-5202B792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Tagování</a:t>
            </a:r>
            <a:r>
              <a:rPr lang="cs-CZ" dirty="0"/>
              <a:t> jednotlivých korpusů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B7055-5C5E-7557-CDCC-5608BA93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Systém </a:t>
            </a:r>
            <a:r>
              <a:rPr lang="cs-CZ" sz="2000" dirty="0" err="1"/>
              <a:t>tagování</a:t>
            </a:r>
            <a:r>
              <a:rPr lang="cs-CZ" sz="2000" dirty="0"/>
              <a:t> se napříč korpusy liší!</a:t>
            </a:r>
          </a:p>
          <a:p>
            <a:pPr marL="0" indent="0">
              <a:buNone/>
            </a:pPr>
            <a:r>
              <a:rPr lang="cs-CZ" sz="2000" dirty="0"/>
              <a:t>Návod ve Wiki platí především pro řadu SYN, informace od </a:t>
            </a:r>
            <a:r>
              <a:rPr lang="cs-CZ" sz="2000" dirty="0" err="1"/>
              <a:t>tagování</a:t>
            </a:r>
            <a:r>
              <a:rPr lang="cs-CZ" sz="2000" dirty="0"/>
              <a:t> jiných korpusů leze někdy dohledat u jejich detailů zde: </a:t>
            </a:r>
            <a:r>
              <a:rPr lang="cs-CZ" sz="2000" dirty="0">
                <a:hlinkClick r:id="rId2"/>
              </a:rPr>
              <a:t>https://wiki.korpus.cz/doku.php/cnk:uvod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Jak zjistit označení slovních druhů/pádů a dalších kategorií, pokud nejsou nikde souhrnně uvedeny?</a:t>
            </a:r>
          </a:p>
          <a:p>
            <a:pPr marL="0" indent="0">
              <a:buNone/>
            </a:pPr>
            <a:r>
              <a:rPr lang="cs-CZ" sz="2000" dirty="0"/>
              <a:t>	Zadat si konkrétní tvar </a:t>
            </a:r>
            <a:r>
              <a:rPr lang="cs-CZ" sz="2000" dirty="0">
                <a:sym typeface="Wingdings" panose="05000000000000000000" pitchFamily="2" charset="2"/>
              </a:rPr>
              <a:t> Frekvence Vlastní  atribut „tag“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DFDE57-A00A-8061-6297-8F763FE2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76" y="4001294"/>
            <a:ext cx="3797910" cy="25047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812708-D7FE-B133-FBE1-3EF5D4957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315" y="4001294"/>
            <a:ext cx="3615487" cy="25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1E145-3CEA-1B9E-9BB1-031B4A44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 </a:t>
            </a:r>
            <a:r>
              <a:rPr lang="cs-CZ" dirty="0" err="1"/>
              <a:t>Araneum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2743A-BAB9-2206-F7ED-727CBD28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[tag="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A_Gen_Sg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.*"][tag="A.*"] = adjektivum v genitivu singuláru po němž následuje adjektivum v libovolném pádě a čísle</a:t>
            </a:r>
          </a:p>
          <a:p>
            <a:endParaRPr lang="cs-CZ" dirty="0"/>
          </a:p>
          <a:p>
            <a:r>
              <a:rPr lang="cs-CZ" dirty="0"/>
              <a:t>podtržítko mezi jednotlivými kategoriemi</a:t>
            </a:r>
          </a:p>
          <a:p>
            <a:r>
              <a:rPr lang="cs-CZ" dirty="0"/>
              <a:t>slovní druhy: N=substantivum, A=adjektivum,  </a:t>
            </a:r>
            <a:r>
              <a:rPr lang="cs-CZ" dirty="0" err="1"/>
              <a:t>Pron</a:t>
            </a:r>
            <a:r>
              <a:rPr lang="cs-CZ" dirty="0"/>
              <a:t>= pronomen, V=verbum…</a:t>
            </a:r>
          </a:p>
          <a:p>
            <a:r>
              <a:rPr lang="cs-CZ" dirty="0"/>
              <a:t>Pády: </a:t>
            </a:r>
            <a:r>
              <a:rPr lang="cs-CZ" dirty="0" err="1"/>
              <a:t>Nom</a:t>
            </a:r>
            <a:r>
              <a:rPr lang="cs-CZ" dirty="0"/>
              <a:t>, Gen, Par, </a:t>
            </a:r>
            <a:r>
              <a:rPr lang="cs-CZ" dirty="0" err="1"/>
              <a:t>Acc</a:t>
            </a:r>
            <a:r>
              <a:rPr lang="cs-CZ" dirty="0"/>
              <a:t>…</a:t>
            </a:r>
          </a:p>
          <a:p>
            <a:r>
              <a:rPr lang="cs-CZ" dirty="0"/>
              <a:t>Číslo: </a:t>
            </a:r>
            <a:r>
              <a:rPr lang="cs-CZ" dirty="0" err="1"/>
              <a:t>Sg</a:t>
            </a:r>
            <a:r>
              <a:rPr lang="cs-CZ" dirty="0"/>
              <a:t>, </a:t>
            </a:r>
            <a:r>
              <a:rPr lang="cs-CZ" dirty="0" err="1"/>
              <a:t>Pl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Nutný zápis do hranatých závorek s daným atributem, uvozovky – platí pro všechny korpusy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67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1D042-C0C0-B0F0-0606-5DA9164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 </a:t>
            </a:r>
            <a:r>
              <a:rPr lang="cs-CZ" dirty="0" err="1"/>
              <a:t>Araneum</a:t>
            </a:r>
            <a:r>
              <a:rPr lang="cs-CZ" dirty="0"/>
              <a:t> – forma dotazu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1F8C4-45AA-91D1-7BFC-6CF4474C0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</a:t>
            </a:r>
            <a:r>
              <a:rPr lang="cs-CZ" dirty="0"/>
              <a:t> platí a zároveň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tag!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negace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sv-SE" dirty="0"/>
              <a:t>[tag="A.*" </a:t>
            </a:r>
            <a:r>
              <a:rPr lang="sv-S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</a:t>
            </a:r>
            <a:r>
              <a:rPr lang="sv-SE" dirty="0"/>
              <a:t>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tag!</a:t>
            </a:r>
            <a:r>
              <a:rPr lang="sv-SE" dirty="0"/>
              <a:t>="A_Gen_Sg.*"]</a:t>
            </a:r>
            <a:r>
              <a:rPr lang="cs-CZ" dirty="0"/>
              <a:t> = adjektivum v libovolném tvaru kromě genitivu singuláru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50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6CF77-95B8-9919-D336-EE723BF1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 </a:t>
            </a:r>
            <a:r>
              <a:rPr lang="cs-CZ" dirty="0" err="1"/>
              <a:t>Araneum</a:t>
            </a:r>
            <a:r>
              <a:rPr lang="cs-CZ" dirty="0"/>
              <a:t> – forma dotazu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9B8F7-7A35-107B-7A12-71553B98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dotazu lze kombinovat dle potřeby hledání podle tagů/lemmat i konkrétních slovních tvarů (</a:t>
            </a:r>
            <a:r>
              <a:rPr lang="cs-CZ" dirty="0" err="1"/>
              <a:t>word</a:t>
            </a:r>
            <a:r>
              <a:rPr lang="cs-CZ" dirty="0"/>
              <a:t>)</a:t>
            </a:r>
          </a:p>
          <a:p>
            <a:r>
              <a:rPr lang="cs-CZ" dirty="0"/>
              <a:t>Uplatňování regulárních výrazů</a:t>
            </a:r>
          </a:p>
          <a:p>
            <a:endParaRPr lang="cs-CZ" dirty="0"/>
          </a:p>
          <a:p>
            <a:pPr marL="0" indent="0">
              <a:buNone/>
            </a:pPr>
            <a:r>
              <a:rPr lang="sv-SE" dirty="0"/>
              <a:t>[tag="N_.*"][lemma="olla"][tag="A_Gen_Sg.*"][tag="A_.*"]</a:t>
            </a:r>
            <a:endParaRPr lang="fi-FI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1592E0-4D96-C4E2-8956-51341CE4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34" y="4464050"/>
            <a:ext cx="50577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EF3F5-1163-CFBF-BBAA-11212307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1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B758B-98FD-4B63-F6E1-54E579B3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v korpusu </a:t>
            </a:r>
            <a:r>
              <a:rPr lang="cs-CZ" dirty="0" err="1"/>
              <a:t>Araneum</a:t>
            </a:r>
            <a:r>
              <a:rPr lang="cs-CZ" dirty="0"/>
              <a:t> jaký lexém se nejčastěji vyskytuje </a:t>
            </a:r>
            <a:r>
              <a:rPr lang="cs-CZ" dirty="0" err="1"/>
              <a:t>partitivu</a:t>
            </a:r>
            <a:r>
              <a:rPr lang="cs-CZ" dirty="0"/>
              <a:t> singuláru</a:t>
            </a:r>
          </a:p>
          <a:p>
            <a:r>
              <a:rPr lang="cs-CZ" dirty="0"/>
              <a:t>Vzhledem k počtu výsledků raději využít korpus </a:t>
            </a:r>
            <a:r>
              <a:rPr lang="cs-CZ" dirty="0" err="1"/>
              <a:t>Araneum</a:t>
            </a:r>
            <a:r>
              <a:rPr lang="cs-CZ" dirty="0"/>
              <a:t> Minus</a:t>
            </a:r>
          </a:p>
          <a:p>
            <a:endParaRPr lang="cs-CZ" dirty="0"/>
          </a:p>
          <a:p>
            <a:r>
              <a:rPr lang="cs-CZ" dirty="0"/>
              <a:t>Jaké lexémy tipujete?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01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C784C-DE44-E2F3-15F1-44E432C5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regulární výrazy</a:t>
            </a:r>
            <a:endParaRPr lang="fi-FI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0A19295-CEA1-4AD9-F94E-B422A3BD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34" y="1611618"/>
            <a:ext cx="6343947" cy="2932636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28845EA-A8C5-9A33-4387-F14CA74CDD0D}"/>
              </a:ext>
            </a:extLst>
          </p:cNvPr>
          <p:cNvSpPr txBox="1"/>
          <p:nvPr/>
        </p:nvSpPr>
        <p:spPr>
          <a:xfrm>
            <a:off x="838200" y="4756826"/>
            <a:ext cx="11019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Zástupné znaky umožňující hledat pomocí jednoho dotazu například více variant zápisu daného slova.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a funkce jednotlivých znaků: </a:t>
            </a:r>
            <a:r>
              <a:rPr lang="cs-CZ" dirty="0">
                <a:hlinkClick r:id="rId3"/>
              </a:rPr>
              <a:t>https://wiki.korpus.cz/doku.php/pojmy:regularni_vyrazy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Kurz: </a:t>
            </a:r>
            <a:r>
              <a:rPr lang="cs-CZ" dirty="0">
                <a:hlinkClick r:id="rId4"/>
              </a:rPr>
              <a:t>https://wiki.korpus.cz/doku.php/kurz:regularni_vyrazy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vy.+(lý|ný) </a:t>
            </a:r>
            <a:r>
              <a:rPr lang="cs-CZ" dirty="0"/>
              <a:t> =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prefigovaná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adjektivní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lemmata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začínající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vy</a:t>
            </a:r>
            <a:r>
              <a:rPr lang="en-US" b="0" i="1" dirty="0">
                <a:solidFill>
                  <a:srgbClr val="000000"/>
                </a:solidFill>
                <a:effectLst/>
              </a:rPr>
              <a:t>-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zakončená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-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lý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nebo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-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ný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např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vyčpělý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 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vydýchaný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)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Není potřeba zapínat „Pokročilý dotaz“, ale je nutné zapnout „Povolit regulární výrazy“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6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18C0-DB5A-6704-1672-D7480FBB7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DCE6A-DC95-8B08-A636-42E3C153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1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95FFE-328D-6B5E-0BB8-AD24FD36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Vyhledejte v korpusu </a:t>
            </a:r>
            <a:r>
              <a:rPr lang="cs-CZ" dirty="0" err="1"/>
              <a:t>Araneum</a:t>
            </a:r>
            <a:r>
              <a:rPr lang="cs-CZ" dirty="0"/>
              <a:t> jaký lexém se nejčastěji vyskytuje </a:t>
            </a:r>
            <a:r>
              <a:rPr lang="cs-CZ" dirty="0" err="1"/>
              <a:t>partitivu</a:t>
            </a:r>
            <a:r>
              <a:rPr lang="cs-CZ" dirty="0"/>
              <a:t> singuláru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[tag=".*_</a:t>
            </a:r>
            <a:r>
              <a:rPr lang="cs-CZ" dirty="0" err="1"/>
              <a:t>Par_Sg</a:t>
            </a:r>
            <a:r>
              <a:rPr lang="cs-CZ" dirty="0"/>
              <a:t>.*"]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5A0D65-1DD4-4A9F-0174-4D2CCFAA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64" y="2805113"/>
            <a:ext cx="40100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7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6E027-79B4-2B5D-E2A5-087100DA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FAF1A-7D58-2C82-B512-B0FBF46F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adjektivum se nejčastěji vyskytuje po zájmenu „se“ následovaném slovesy jako </a:t>
            </a:r>
            <a:r>
              <a:rPr lang="cs-CZ" i="1" dirty="0" err="1"/>
              <a:t>näyttää</a:t>
            </a:r>
            <a:r>
              <a:rPr lang="cs-CZ" i="1" dirty="0"/>
              <a:t>/</a:t>
            </a:r>
            <a:r>
              <a:rPr lang="cs-CZ" i="1" dirty="0" err="1"/>
              <a:t>kuulostaa</a:t>
            </a:r>
            <a:r>
              <a:rPr lang="cs-CZ" dirty="0"/>
              <a:t> atd.?</a:t>
            </a:r>
          </a:p>
          <a:p>
            <a:pPr marL="0" indent="0">
              <a:buNone/>
            </a:pPr>
            <a:r>
              <a:rPr lang="cs-CZ" dirty="0"/>
              <a:t>Př. typ „</a:t>
            </a:r>
            <a:r>
              <a:rPr lang="cs-CZ" i="1" dirty="0"/>
              <a:t>Se </a:t>
            </a:r>
            <a:r>
              <a:rPr lang="cs-CZ" i="1" dirty="0" err="1"/>
              <a:t>vaikuttaa</a:t>
            </a:r>
            <a:r>
              <a:rPr lang="cs-CZ" i="1" dirty="0"/>
              <a:t> </a:t>
            </a:r>
            <a:r>
              <a:rPr lang="cs-CZ" i="1" dirty="0" err="1"/>
              <a:t>pelottavalta</a:t>
            </a:r>
            <a:r>
              <a:rPr lang="cs-CZ" dirty="0"/>
              <a:t>“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ACD3-D749-B57F-151A-BB264DD0E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DD38A-CE42-95F0-C535-5FDC94AC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B1A3D-027A-1CEA-37B9-D8DCB2DE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adjektivum se nejčastěji vyskytuje po zájmenu „se“ následovaném slovesy jako </a:t>
            </a:r>
            <a:r>
              <a:rPr lang="cs-CZ" i="1" dirty="0" err="1"/>
              <a:t>näyttää</a:t>
            </a:r>
            <a:r>
              <a:rPr lang="cs-CZ" i="1" dirty="0"/>
              <a:t>/</a:t>
            </a:r>
            <a:r>
              <a:rPr lang="cs-CZ" i="1" dirty="0" err="1"/>
              <a:t>kuulostaa</a:t>
            </a:r>
            <a:r>
              <a:rPr lang="cs-CZ" dirty="0"/>
              <a:t> atd.?</a:t>
            </a:r>
          </a:p>
          <a:p>
            <a:pPr marL="0" indent="0">
              <a:buNone/>
            </a:pPr>
            <a:r>
              <a:rPr lang="fi-FI" dirty="0"/>
              <a:t> [word="se"][lemma="näyttää|vaikuttaa|kuulostaa|tuntuu|maistuu|tuoksuu"][tag="A_.*"]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F350BC-186A-28C5-C45E-2ED684E8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3862388"/>
            <a:ext cx="3752850" cy="23145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57BA227-7ED9-DBE2-8306-C4F525A08287}"/>
              </a:ext>
            </a:extLst>
          </p:cNvPr>
          <p:cNvSpPr/>
          <p:nvPr/>
        </p:nvSpPr>
        <p:spPr>
          <a:xfrm>
            <a:off x="8536038" y="4144390"/>
            <a:ext cx="3005633" cy="2032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často nenásleduje ablativ, mezi slovesem a ablativem můžou být ještě další výrazy </a:t>
            </a:r>
            <a:r>
              <a:rPr lang="cs-CZ" dirty="0">
                <a:sym typeface="Wingdings" panose="05000000000000000000" pitchFamily="2" charset="2"/>
              </a:rPr>
              <a:t> řešení : zahrnout ablativ rovnou do dotazu nebo výsledky dále filtrovat – viz další slide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44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3A7EF-60A6-D6B9-579C-CAA7BB211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717BB-A333-DDFA-6158-6C0050B0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D8700-D7CD-1CB5-962E-61B070F9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adjektivum se nejčastěji vyskytuje po zájmenu „se“ následovaném slovesy jako </a:t>
            </a:r>
            <a:r>
              <a:rPr lang="cs-CZ" i="1" dirty="0" err="1"/>
              <a:t>näyttää</a:t>
            </a:r>
            <a:r>
              <a:rPr lang="cs-CZ" i="1" dirty="0"/>
              <a:t>/</a:t>
            </a:r>
            <a:r>
              <a:rPr lang="cs-CZ" i="1" dirty="0" err="1"/>
              <a:t>kuulostaa</a:t>
            </a:r>
            <a:r>
              <a:rPr lang="cs-CZ" dirty="0"/>
              <a:t> atd.?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6DDF1F-9D3F-DF26-C630-0AFEADDD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9" y="3195375"/>
            <a:ext cx="6042833" cy="25845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D14928-5CCB-2DDA-DF51-DAF8318B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38" y="3195375"/>
            <a:ext cx="4698114" cy="25845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F20DE1D-5758-DD42-FE13-A96A43BDD431}"/>
              </a:ext>
            </a:extLst>
          </p:cNvPr>
          <p:cNvSpPr txBox="1"/>
          <p:nvPr/>
        </p:nvSpPr>
        <p:spPr>
          <a:xfrm>
            <a:off x="1517515" y="5914417"/>
            <a:ext cx="967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Frekvence – Vlastní – atribut tag – pozitivní filtr na ablativ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589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26CB-9547-E09B-8E12-C28396C8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22697-5B48-E39C-315B-D87BBB15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8E625-FFB1-DC13-9BE8-507227F0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adjektivum se nejčastěji vyskytuje po zájmenu „se“ následovaném slovesy jako </a:t>
            </a:r>
            <a:r>
              <a:rPr lang="cs-CZ" i="1" dirty="0" err="1"/>
              <a:t>näyttää</a:t>
            </a:r>
            <a:r>
              <a:rPr lang="cs-CZ" i="1" dirty="0"/>
              <a:t>/</a:t>
            </a:r>
            <a:r>
              <a:rPr lang="cs-CZ" i="1" dirty="0" err="1"/>
              <a:t>kuulostaa</a:t>
            </a:r>
            <a:r>
              <a:rPr lang="cs-CZ" dirty="0"/>
              <a:t> atd.?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6135AA-7C3F-B20C-6764-E7E26841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5" y="2827983"/>
            <a:ext cx="6637482" cy="28867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E0F5E5-985B-D716-EECD-C2D62567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606" y="2827982"/>
            <a:ext cx="4620424" cy="28867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EF7FC15-5318-BC27-ECA8-955C4CDB2561}"/>
              </a:ext>
            </a:extLst>
          </p:cNvPr>
          <p:cNvSpPr txBox="1"/>
          <p:nvPr/>
        </p:nvSpPr>
        <p:spPr>
          <a:xfrm>
            <a:off x="838200" y="596872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Doplňující otázka: Které ze sloves je nejčastější s „</a:t>
            </a:r>
            <a:r>
              <a:rPr lang="cs-CZ" i="1" dirty="0" err="1"/>
              <a:t>hyvältä</a:t>
            </a:r>
            <a:r>
              <a:rPr lang="cs-CZ" dirty="0"/>
              <a:t>“?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02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365C9-47D0-0EB8-1DCE-0499D04F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A874D-DF9B-C791-FFFC-F72080F8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98A18B-E6B3-5C48-AF6D-E8242AFD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adjektivum se nejčastěji vyskytuje po zájmenu „se“ následovaném slovesy jako </a:t>
            </a:r>
            <a:r>
              <a:rPr lang="cs-CZ" i="1" dirty="0" err="1"/>
              <a:t>näyttää</a:t>
            </a:r>
            <a:r>
              <a:rPr lang="cs-CZ" i="1" dirty="0"/>
              <a:t>/</a:t>
            </a:r>
            <a:r>
              <a:rPr lang="cs-CZ" i="1" dirty="0" err="1"/>
              <a:t>kuulostaa</a:t>
            </a:r>
            <a:r>
              <a:rPr lang="cs-CZ" dirty="0"/>
              <a:t> atd.?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D662C4-ECDF-7E15-BDDC-9728A0F4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5" y="2827983"/>
            <a:ext cx="6637482" cy="28867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5DA4AB-1A9C-1028-0591-1AFE72E37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606" y="2827982"/>
            <a:ext cx="4620424" cy="28867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54A83EC-50B6-1A51-5048-E06871B6E33F}"/>
              </a:ext>
            </a:extLst>
          </p:cNvPr>
          <p:cNvSpPr txBox="1"/>
          <p:nvPr/>
        </p:nvSpPr>
        <p:spPr>
          <a:xfrm>
            <a:off x="838200" y="596872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Doplňující otázka: Které ze sloves je nejčastější s „</a:t>
            </a:r>
            <a:r>
              <a:rPr lang="cs-CZ" i="1" dirty="0" err="1"/>
              <a:t>hyvältä</a:t>
            </a:r>
            <a:r>
              <a:rPr lang="cs-CZ" dirty="0"/>
              <a:t>“?</a:t>
            </a:r>
            <a:endParaRPr lang="fi-FI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081656-4941-95DB-ECDC-B168953D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820" y="5221951"/>
            <a:ext cx="41052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3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C9937-952E-E7F0-9AAC-09E995DE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 </a:t>
            </a:r>
            <a:r>
              <a:rPr lang="cs-CZ" dirty="0" err="1"/>
              <a:t>InterCorp</a:t>
            </a:r>
            <a:r>
              <a:rPr lang="cs-CZ" dirty="0"/>
              <a:t> – forma dotazu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E74C3-F08F-2E7B-E71E-DDD2A13F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[tag="A:Case=Gen.*Number=Sing"][tag="A:.*"]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Pozor: způsob </a:t>
            </a:r>
            <a:r>
              <a:rPr lang="cs-CZ" dirty="0" err="1"/>
              <a:t>tagování</a:t>
            </a:r>
            <a:r>
              <a:rPr lang="cs-CZ" dirty="0"/>
              <a:t> se liší mezi novějšími a staršími verzemi </a:t>
            </a:r>
            <a:r>
              <a:rPr lang="cs-CZ" dirty="0" err="1"/>
              <a:t>InterCorpu</a:t>
            </a:r>
            <a:r>
              <a:rPr lang="cs-CZ" dirty="0"/>
              <a:t> (např. v10 vs. v16)</a:t>
            </a:r>
          </a:p>
          <a:p>
            <a:r>
              <a:rPr lang="cs-CZ" dirty="0"/>
              <a:t>Nepoužívají se podtržítka</a:t>
            </a:r>
          </a:p>
          <a:p>
            <a:r>
              <a:rPr lang="cs-CZ" dirty="0"/>
              <a:t>Uvádí se typ morfologické kategorie (</a:t>
            </a:r>
            <a:r>
              <a:rPr lang="cs-CZ" dirty="0" err="1"/>
              <a:t>Number</a:t>
            </a:r>
            <a:r>
              <a:rPr lang="cs-CZ" dirty="0"/>
              <a:t>, Case,...) u novějších verzí, u starších verzí se jen kategorie oddělují dvojtečkou</a:t>
            </a:r>
          </a:p>
          <a:p>
            <a:r>
              <a:rPr lang="cs-CZ" dirty="0"/>
              <a:t>Jiné tagy pro některé konkretizace kategorií (srov. singulár jako </a:t>
            </a:r>
            <a:r>
              <a:rPr lang="cs-CZ" i="1" dirty="0" err="1"/>
              <a:t>Sing</a:t>
            </a:r>
            <a:r>
              <a:rPr lang="cs-CZ" dirty="0"/>
              <a:t>, </a:t>
            </a:r>
            <a:r>
              <a:rPr lang="cs-CZ" dirty="0" err="1"/>
              <a:t>Araneum</a:t>
            </a:r>
            <a:r>
              <a:rPr lang="cs-CZ" dirty="0"/>
              <a:t> má jen </a:t>
            </a:r>
            <a:r>
              <a:rPr lang="cs-CZ" i="1" dirty="0" err="1"/>
              <a:t>Sg</a:t>
            </a:r>
            <a:r>
              <a:rPr lang="cs-CZ" dirty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09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36AC4-8AC8-0ACF-5A53-2677F795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5724A-FA07-7BE3-A909-F6CD74BE1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Zjistěte, jak by vypadal tag pro zájmeno v jednotném čísle v </a:t>
            </a:r>
            <a:r>
              <a:rPr lang="cs-CZ" dirty="0" err="1"/>
              <a:t>partitivu</a:t>
            </a:r>
            <a:r>
              <a:rPr lang="cs-CZ" dirty="0"/>
              <a:t> ve verzi v16.</a:t>
            </a:r>
          </a:p>
        </p:txBody>
      </p:sp>
    </p:spTree>
    <p:extLst>
      <p:ext uri="{BB962C8B-B14F-4D97-AF65-F5344CB8AC3E}">
        <p14:creationId xmlns:p14="http://schemas.microsoft.com/office/powerpoint/2010/main" val="646069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28545-6062-1017-596F-9E16AA0EC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03AA5-77D8-36AE-3E70-ADD01CF4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04182-2BBB-5582-1173-9F78CDEB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Zjistěte, jak by vypadal tag pro zájmeno v jednotném čísle v </a:t>
            </a:r>
            <a:r>
              <a:rPr lang="cs-CZ" dirty="0" err="1"/>
              <a:t>partitivu</a:t>
            </a:r>
            <a:r>
              <a:rPr lang="cs-CZ" dirty="0"/>
              <a:t> ve verzi v16.</a:t>
            </a:r>
          </a:p>
          <a:p>
            <a:endParaRPr lang="cs-CZ" dirty="0"/>
          </a:p>
          <a:p>
            <a:pPr marL="0" indent="0">
              <a:buNone/>
            </a:pPr>
            <a:r>
              <a:rPr lang="en-US" dirty="0" err="1"/>
              <a:t>Pron:Case</a:t>
            </a:r>
            <a:r>
              <a:rPr lang="en-US" dirty="0"/>
              <a:t>=</a:t>
            </a:r>
            <a:r>
              <a:rPr lang="en-US" dirty="0" err="1"/>
              <a:t>Par:Number</a:t>
            </a:r>
            <a:r>
              <a:rPr lang="en-US" dirty="0"/>
              <a:t>=Sing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2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0E74F-3117-FC41-47BD-F15CC28E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4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1D8D2-4FBE-D105-89CC-43543C7B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nejfrekventovanější slovesa, po nichž následuje zájmeno v </a:t>
            </a:r>
            <a:r>
              <a:rPr lang="cs-CZ" dirty="0" err="1"/>
              <a:t>partitivu</a:t>
            </a:r>
            <a:r>
              <a:rPr lang="cs-CZ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69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6FE6-3B4F-494B-B7E5-F5B04CC0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C76AF-7636-BB2E-C86A-D5B04EB9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1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3BFE0-3664-1ECD-85D5-64281244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/>
          <a:lstStyle/>
          <a:p>
            <a:r>
              <a:rPr lang="cs-CZ" dirty="0"/>
              <a:t>Najděte v korpusu </a:t>
            </a:r>
            <a:r>
              <a:rPr lang="cs-CZ" dirty="0" err="1"/>
              <a:t>InterCorp</a:t>
            </a:r>
            <a:r>
              <a:rPr lang="cs-CZ" dirty="0"/>
              <a:t> v16 </a:t>
            </a:r>
            <a:r>
              <a:rPr lang="cs-CZ" dirty="0" err="1"/>
              <a:t>Finnish</a:t>
            </a:r>
            <a:r>
              <a:rPr lang="cs-CZ" dirty="0"/>
              <a:t> 5 nejfrekventovanějších lexémů začínajících prefixem </a:t>
            </a:r>
            <a:r>
              <a:rPr lang="cs-CZ" i="1" dirty="0" err="1"/>
              <a:t>epä</a:t>
            </a:r>
            <a:r>
              <a:rPr lang="cs-CZ" i="1" dirty="0"/>
              <a:t>- </a:t>
            </a:r>
            <a:r>
              <a:rPr lang="cs-CZ" dirty="0"/>
              <a:t>(negující význam).</a:t>
            </a:r>
            <a:endParaRPr lang="cs-CZ" i="1" dirty="0"/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550401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98BC-97B4-5557-7E83-A15C74355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8B563-A769-06D6-02AD-93387730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4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AD0CD-CE68-C560-1C8C-4D5F4647D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nejfrekventovanější slovesa, po nichž následuje zájmeno v </a:t>
            </a:r>
            <a:r>
              <a:rPr lang="cs-CZ" dirty="0" err="1"/>
              <a:t>partitivu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sv-SE" dirty="0"/>
              <a:t>[tag="V.*"][tag="Pron:Case=Par.*"]</a:t>
            </a:r>
            <a:endParaRPr lang="fi-FI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9BE73E-6F4A-9CE7-EEA3-E0003E5A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29" y="2776538"/>
            <a:ext cx="37623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43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30C3A-4E81-C43D-212C-9223EB71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2C695-1AAC-92A4-3130-08A62C52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4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73A21-E8FB-BFDA-C0AC-EB4F2F5B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nejfrekventovanější slovesa, po nichž následuje zájmeno v </a:t>
            </a:r>
            <a:r>
              <a:rPr lang="cs-CZ" dirty="0" err="1"/>
              <a:t>partitivu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C14F08-477B-DC03-DED3-CAB9D3C8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32" y="3281833"/>
            <a:ext cx="4867275" cy="23241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37B041E-206E-3E40-44D3-1657295BB517}"/>
              </a:ext>
            </a:extLst>
          </p:cNvPr>
          <p:cNvSpPr/>
          <p:nvPr/>
        </p:nvSpPr>
        <p:spPr>
          <a:xfrm>
            <a:off x="6590461" y="3274296"/>
            <a:ext cx="4255879" cy="2324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Nejčastější existenciální a přivlastňovací věty v záporu, </a:t>
            </a:r>
          </a:p>
          <a:p>
            <a:pPr algn="ctr"/>
            <a:r>
              <a:rPr lang="cs-CZ" dirty="0"/>
              <a:t>ne slovesa vyžadující nutně </a:t>
            </a:r>
            <a:r>
              <a:rPr lang="cs-CZ" dirty="0" err="1"/>
              <a:t>partitiv</a:t>
            </a:r>
            <a:r>
              <a:rPr lang="cs-CZ" dirty="0"/>
              <a:t>. Pokud bychom chtěli hledat ty, bylo by vhodné zakomponovat do dotazu, že nechceme záporné tvary sloves.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327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FC927-EDBA-DAEF-DC5F-A6F570911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6583D-D8DD-370E-2011-65D90665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1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2A96D-8695-DDDF-D049-752DE926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/>
          <a:lstStyle/>
          <a:p>
            <a:r>
              <a:rPr lang="cs-CZ" dirty="0"/>
              <a:t>Najděte v korpusu </a:t>
            </a:r>
            <a:r>
              <a:rPr lang="cs-CZ" dirty="0" err="1"/>
              <a:t>InterCorp</a:t>
            </a:r>
            <a:r>
              <a:rPr lang="cs-CZ" dirty="0"/>
              <a:t> v16 </a:t>
            </a:r>
            <a:r>
              <a:rPr lang="cs-CZ" dirty="0" err="1"/>
              <a:t>Finnish</a:t>
            </a:r>
            <a:r>
              <a:rPr lang="cs-CZ" dirty="0"/>
              <a:t> 5 nejfrekventovanějších lexémů začínajících prefixem </a:t>
            </a:r>
            <a:r>
              <a:rPr lang="cs-CZ" i="1" dirty="0" err="1"/>
              <a:t>epä</a:t>
            </a:r>
            <a:r>
              <a:rPr lang="cs-CZ" i="1" dirty="0"/>
              <a:t>- </a:t>
            </a:r>
            <a:r>
              <a:rPr lang="cs-CZ" dirty="0"/>
              <a:t>(negující význam).</a:t>
            </a:r>
            <a:endParaRPr lang="cs-CZ" i="1" dirty="0"/>
          </a:p>
          <a:p>
            <a:pPr marL="0" indent="0">
              <a:buNone/>
            </a:pPr>
            <a:r>
              <a:rPr lang="fi-FI" sz="2000" i="1" dirty="0"/>
              <a:t>epä.*</a:t>
            </a:r>
            <a:r>
              <a:rPr lang="cs-CZ" sz="2000" i="1" dirty="0"/>
              <a:t> </a:t>
            </a:r>
            <a:r>
              <a:rPr lang="cs-CZ" sz="2000" dirty="0"/>
              <a:t>(114 961 výsledků)               nebo           </a:t>
            </a:r>
            <a:r>
              <a:rPr lang="cs-CZ" sz="2000" i="1" dirty="0" err="1"/>
              <a:t>epä</a:t>
            </a:r>
            <a:r>
              <a:rPr lang="cs-CZ" sz="2000" i="1" dirty="0"/>
              <a:t>.+ </a:t>
            </a:r>
            <a:r>
              <a:rPr lang="cs-CZ" sz="2000" dirty="0"/>
              <a:t>(114 885 výskytů)</a:t>
            </a:r>
          </a:p>
          <a:p>
            <a:pPr marL="0" indent="0">
              <a:buNone/>
            </a:pPr>
            <a:endParaRPr lang="fi-FI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92F5E0-F7A5-E190-01EE-4E347507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8" y="2889529"/>
            <a:ext cx="3563827" cy="34801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6EF209-F60C-94CA-E40E-0F09DD5F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377" y="2889529"/>
            <a:ext cx="3563827" cy="354962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BAB8754-FC1D-4915-11A3-BC353B772285}"/>
              </a:ext>
            </a:extLst>
          </p:cNvPr>
          <p:cNvSpPr/>
          <p:nvPr/>
        </p:nvSpPr>
        <p:spPr>
          <a:xfrm>
            <a:off x="9040557" y="2889943"/>
            <a:ext cx="2574269" cy="851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Frekvence </a:t>
            </a:r>
            <a:r>
              <a:rPr lang="cs-CZ" dirty="0">
                <a:sym typeface="Wingdings" panose="05000000000000000000" pitchFamily="2" charset="2"/>
              </a:rPr>
              <a:t> Vlastní  atribut „lemma“</a:t>
            </a:r>
            <a:endParaRPr lang="fi-FI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9A9190-98CA-17D6-86A8-EEB8F73B962C}"/>
              </a:ext>
            </a:extLst>
          </p:cNvPr>
          <p:cNvSpPr/>
          <p:nvPr/>
        </p:nvSpPr>
        <p:spPr>
          <a:xfrm>
            <a:off x="9049907" y="4031633"/>
            <a:ext cx="2574269" cy="13088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Negující význam od slovesa </a:t>
            </a:r>
            <a:r>
              <a:rPr lang="cs-CZ" dirty="0" err="1"/>
              <a:t>epäillä</a:t>
            </a:r>
            <a:r>
              <a:rPr lang="cs-CZ" dirty="0"/>
              <a:t> a jeho odvozenin odfiltrujeme ručně.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593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6E559-0F47-D660-5A82-62B7EBC8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8A854-3621-4141-0B89-F2D3DED2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v korpusu </a:t>
            </a:r>
            <a:r>
              <a:rPr lang="cs-CZ" dirty="0" err="1"/>
              <a:t>Araneum</a:t>
            </a:r>
            <a:r>
              <a:rPr lang="cs-CZ" dirty="0"/>
              <a:t> </a:t>
            </a:r>
            <a:r>
              <a:rPr lang="cs-CZ" dirty="0" err="1"/>
              <a:t>Finnish</a:t>
            </a:r>
            <a:r>
              <a:rPr lang="cs-CZ" dirty="0"/>
              <a:t> 3 nejfrekventovanější adjektiva končící na sufix –</a:t>
            </a:r>
            <a:r>
              <a:rPr lang="cs-CZ" dirty="0" err="1"/>
              <a:t>tOn</a:t>
            </a:r>
            <a:r>
              <a:rPr lang="cs-CZ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5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F7AD5-A9D3-B2A1-C38B-2EDEB3CF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6663C-1F76-7974-7640-C1104746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78CA-5D1C-1EBF-BD09-26872B6F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v korpusu </a:t>
            </a:r>
            <a:r>
              <a:rPr lang="cs-CZ" dirty="0" err="1"/>
              <a:t>Araneum</a:t>
            </a:r>
            <a:r>
              <a:rPr lang="cs-CZ" dirty="0"/>
              <a:t> </a:t>
            </a:r>
            <a:r>
              <a:rPr lang="cs-CZ" dirty="0" err="1"/>
              <a:t>Finnish</a:t>
            </a:r>
            <a:r>
              <a:rPr lang="cs-CZ" dirty="0"/>
              <a:t> 3 nejfrekventovanější adjektiva končící na sufix –</a:t>
            </a:r>
            <a:r>
              <a:rPr lang="cs-CZ" dirty="0" err="1"/>
              <a:t>tOn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fi-FI" i="1" dirty="0"/>
              <a:t>.*t[oö]n</a:t>
            </a:r>
            <a:r>
              <a:rPr lang="cs-CZ" i="1" dirty="0"/>
              <a:t>   </a:t>
            </a:r>
            <a:r>
              <a:rPr lang="cs-CZ" dirty="0"/>
              <a:t>nebo  </a:t>
            </a:r>
            <a:r>
              <a:rPr lang="cs-CZ" i="1" dirty="0"/>
              <a:t>.*t(</a:t>
            </a:r>
            <a:r>
              <a:rPr lang="cs-CZ" i="1" dirty="0" err="1"/>
              <a:t>o|ö</a:t>
            </a:r>
            <a:r>
              <a:rPr lang="cs-CZ" i="1" dirty="0"/>
              <a:t>)n</a:t>
            </a:r>
            <a:endParaRPr lang="fi-FI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A5F481-632B-F6BA-7126-3DD1F0DA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7" y="3313882"/>
            <a:ext cx="3971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D11B-0D0D-EE16-6DCF-4DD14E14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9798E-33F1-3310-8794-4786124F4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Najděte v korpusu </a:t>
            </a:r>
            <a:r>
              <a:rPr lang="cs-CZ" sz="2400" dirty="0" err="1"/>
              <a:t>Araneum</a:t>
            </a:r>
            <a:r>
              <a:rPr lang="cs-CZ" sz="2400" dirty="0"/>
              <a:t> </a:t>
            </a:r>
            <a:r>
              <a:rPr lang="cs-CZ" sz="2400" dirty="0" err="1"/>
              <a:t>Finnish</a:t>
            </a:r>
            <a:r>
              <a:rPr lang="cs-CZ" sz="2400" dirty="0"/>
              <a:t> slovesa obsahující část -</a:t>
            </a:r>
            <a:r>
              <a:rPr lang="cs-CZ" sz="2400" dirty="0" err="1"/>
              <a:t>skele</a:t>
            </a:r>
            <a:r>
              <a:rPr lang="cs-CZ" sz="2400" dirty="0"/>
              <a:t>- s frekventativním významem (</a:t>
            </a:r>
            <a:r>
              <a:rPr lang="cs-CZ" sz="2400" i="1" dirty="0" err="1"/>
              <a:t>lauleskella</a:t>
            </a:r>
            <a:r>
              <a:rPr lang="cs-CZ" sz="2400" dirty="0"/>
              <a:t>, </a:t>
            </a:r>
            <a:r>
              <a:rPr lang="cs-CZ" sz="2400" i="1" dirty="0" err="1"/>
              <a:t>pohdiskella</a:t>
            </a:r>
            <a:r>
              <a:rPr lang="cs-CZ" sz="2400" dirty="0"/>
              <a:t> a další).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4395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A63D-0798-5D59-C047-EF9EB7818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85FDD-E6E8-8542-F2FE-034A8620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6051B-32C1-BB51-9CB4-E83E32BF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Najděte v korpusu </a:t>
            </a:r>
            <a:r>
              <a:rPr lang="cs-CZ" sz="2400" dirty="0" err="1"/>
              <a:t>Araneum</a:t>
            </a:r>
            <a:r>
              <a:rPr lang="cs-CZ" sz="2400" dirty="0"/>
              <a:t> </a:t>
            </a:r>
            <a:r>
              <a:rPr lang="cs-CZ" sz="2400" dirty="0" err="1"/>
              <a:t>Finnish</a:t>
            </a:r>
            <a:r>
              <a:rPr lang="cs-CZ" sz="2400" dirty="0"/>
              <a:t> slovesa obsahující část -</a:t>
            </a:r>
            <a:r>
              <a:rPr lang="cs-CZ" sz="2400" dirty="0" err="1"/>
              <a:t>skele</a:t>
            </a:r>
            <a:r>
              <a:rPr lang="cs-CZ" sz="2400" dirty="0"/>
              <a:t>- s frekventativním významem (</a:t>
            </a:r>
            <a:r>
              <a:rPr lang="cs-CZ" sz="2400" i="1" dirty="0" err="1"/>
              <a:t>lauleskella</a:t>
            </a:r>
            <a:r>
              <a:rPr lang="cs-CZ" sz="2400" dirty="0"/>
              <a:t>, </a:t>
            </a:r>
            <a:r>
              <a:rPr lang="cs-CZ" sz="2400" i="1" dirty="0" err="1"/>
              <a:t>pohdiskella</a:t>
            </a:r>
            <a:r>
              <a:rPr lang="cs-CZ" sz="2400" dirty="0"/>
              <a:t> a další).</a:t>
            </a:r>
          </a:p>
          <a:p>
            <a:pPr marL="0" indent="0">
              <a:buNone/>
            </a:pPr>
            <a:r>
              <a:rPr lang="fi-FI" sz="2400" i="1" dirty="0"/>
              <a:t>.*skel</a:t>
            </a:r>
            <a:r>
              <a:rPr lang="cs-CZ" sz="2400" i="1" dirty="0"/>
              <a:t>e</a:t>
            </a:r>
            <a:r>
              <a:rPr lang="fi-FI" sz="2400" i="1" dirty="0"/>
              <a:t>.* </a:t>
            </a:r>
            <a:r>
              <a:rPr lang="fi-FI" sz="2400" dirty="0"/>
              <a:t>(</a:t>
            </a:r>
            <a:r>
              <a:rPr lang="cs-CZ" sz="2400" dirty="0"/>
              <a:t>177 324</a:t>
            </a:r>
            <a:r>
              <a:rPr lang="fi-FI" sz="2400" dirty="0"/>
              <a:t> výskytů</a:t>
            </a:r>
            <a:r>
              <a:rPr lang="cs-CZ" sz="2400" dirty="0"/>
              <a:t> v </a:t>
            </a:r>
            <a:r>
              <a:rPr lang="cs-CZ" sz="2400" dirty="0" err="1"/>
              <a:t>Araneum</a:t>
            </a:r>
            <a:r>
              <a:rPr lang="cs-CZ" sz="2400" dirty="0"/>
              <a:t> </a:t>
            </a:r>
            <a:r>
              <a:rPr lang="cs-CZ" sz="2400" dirty="0" err="1"/>
              <a:t>Maius</a:t>
            </a:r>
            <a:r>
              <a:rPr lang="fi-FI" sz="2400" dirty="0"/>
              <a:t>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32FB4FE-306E-F8E3-D07F-7FD3D892A59B}"/>
              </a:ext>
            </a:extLst>
          </p:cNvPr>
          <p:cNvSpPr/>
          <p:nvPr/>
        </p:nvSpPr>
        <p:spPr>
          <a:xfrm>
            <a:off x="5918479" y="3429000"/>
            <a:ext cx="4793064" cy="2127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početně výrazné substantivum „</a:t>
            </a:r>
            <a:r>
              <a:rPr lang="cs-CZ" dirty="0" err="1"/>
              <a:t>askel</a:t>
            </a:r>
            <a:r>
              <a:rPr lang="cs-CZ" dirty="0"/>
              <a:t>“ – lze se ho zbavit přes negativní filtr nebo upravit dotaz na infinitivní formu </a:t>
            </a:r>
            <a:r>
              <a:rPr lang="fi-FI" sz="1800" dirty="0"/>
              <a:t>.*skell[aä]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FD7966-A222-61B4-8FBB-8E9BB541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5" y="3745857"/>
            <a:ext cx="35147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9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DF27-402F-33B3-5626-076DEE97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DD165-A109-23F8-141D-D8BC33DB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8F5DB-5C63-9940-D49E-E1F75846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Najděte v korpusu </a:t>
            </a:r>
            <a:r>
              <a:rPr lang="cs-CZ" sz="2400" dirty="0" err="1"/>
              <a:t>Araneum</a:t>
            </a:r>
            <a:r>
              <a:rPr lang="cs-CZ" sz="2400" dirty="0"/>
              <a:t> </a:t>
            </a:r>
            <a:r>
              <a:rPr lang="cs-CZ" sz="2400" dirty="0" err="1"/>
              <a:t>Finnish</a:t>
            </a:r>
            <a:r>
              <a:rPr lang="cs-CZ" sz="2400" dirty="0"/>
              <a:t> slovesa obsahující část -</a:t>
            </a:r>
            <a:r>
              <a:rPr lang="cs-CZ" sz="2400" dirty="0" err="1"/>
              <a:t>skele</a:t>
            </a:r>
            <a:r>
              <a:rPr lang="cs-CZ" sz="2400" dirty="0"/>
              <a:t>- s frekventativním významem (</a:t>
            </a:r>
            <a:r>
              <a:rPr lang="cs-CZ" sz="2400" i="1" dirty="0" err="1"/>
              <a:t>lauleskella</a:t>
            </a:r>
            <a:r>
              <a:rPr lang="cs-CZ" sz="2400" dirty="0"/>
              <a:t>, </a:t>
            </a:r>
            <a:r>
              <a:rPr lang="cs-CZ" sz="2400" i="1" dirty="0" err="1"/>
              <a:t>pohdiskella</a:t>
            </a:r>
            <a:r>
              <a:rPr lang="cs-CZ" sz="2400" dirty="0"/>
              <a:t> a další).</a:t>
            </a:r>
          </a:p>
          <a:p>
            <a:pPr marL="0" indent="0">
              <a:buNone/>
            </a:pPr>
            <a:r>
              <a:rPr lang="fi-FI" sz="2400" dirty="0"/>
              <a:t>.*skell[aä]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EAEC36-E160-0EA9-005B-5267F378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11" y="3082925"/>
            <a:ext cx="4105275" cy="3409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53E6D3-F7DC-FB27-BB5F-7F3A8CCF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54" y="3540125"/>
            <a:ext cx="41529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5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1331</Words>
  <Application>Microsoft Office PowerPoint</Application>
  <PresentationFormat>Širokoúhlá obrazovka</PresentationFormat>
  <Paragraphs>119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Wingdings</vt:lpstr>
      <vt:lpstr>Motiv Office</vt:lpstr>
      <vt:lpstr>Pokročilé dotazy</vt:lpstr>
      <vt:lpstr>Vyhledávání – regulární výrazy</vt:lpstr>
      <vt:lpstr>Úkol č. 1</vt:lpstr>
      <vt:lpstr>Úkol č. 1</vt:lpstr>
      <vt:lpstr>Úkol č. 2</vt:lpstr>
      <vt:lpstr>Úkol č. 2</vt:lpstr>
      <vt:lpstr>Úkol č. 3</vt:lpstr>
      <vt:lpstr>Úkol č. 3</vt:lpstr>
      <vt:lpstr>Úkol č. 3</vt:lpstr>
      <vt:lpstr>Úkol č. 4</vt:lpstr>
      <vt:lpstr>Úkol č. 4</vt:lpstr>
      <vt:lpstr>Úkol č. 5</vt:lpstr>
      <vt:lpstr>Úkol č. 5</vt:lpstr>
      <vt:lpstr>Vyhledávání – pokročilý dotaz, CQL</vt:lpstr>
      <vt:lpstr>Tagování jednotlivých korpusů</vt:lpstr>
      <vt:lpstr>Korpus Araneum</vt:lpstr>
      <vt:lpstr>Korpus Araneum – forma dotazu</vt:lpstr>
      <vt:lpstr>Korpus Araneum – forma dotazu</vt:lpstr>
      <vt:lpstr>Úkol č. 1</vt:lpstr>
      <vt:lpstr>Úkol č. 1</vt:lpstr>
      <vt:lpstr>Úkol č. 2</vt:lpstr>
      <vt:lpstr>Úkol č. 2</vt:lpstr>
      <vt:lpstr>Úkol č. 2</vt:lpstr>
      <vt:lpstr>Úkol č. 2</vt:lpstr>
      <vt:lpstr>Úkol č. 2</vt:lpstr>
      <vt:lpstr>Korpus InterCorp – forma dotazu</vt:lpstr>
      <vt:lpstr>Úkol č. 3</vt:lpstr>
      <vt:lpstr>Úkol č. 3</vt:lpstr>
      <vt:lpstr>Úkol č. 4</vt:lpstr>
      <vt:lpstr>Úkol č. 4</vt:lpstr>
      <vt:lpstr>Úkol č.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Vorlíková, Zuzana</dc:creator>
  <cp:lastModifiedBy>Vorlíková, Zuzana</cp:lastModifiedBy>
  <cp:revision>16</cp:revision>
  <dcterms:created xsi:type="dcterms:W3CDTF">2024-11-10T16:55:32Z</dcterms:created>
  <dcterms:modified xsi:type="dcterms:W3CDTF">2024-11-12T12:49:32Z</dcterms:modified>
</cp:coreProperties>
</file>