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5" r:id="rId2"/>
  </p:sldMasterIdLst>
  <p:notesMasterIdLst>
    <p:notesMasterId r:id="rId22"/>
  </p:notesMasterIdLst>
  <p:handoutMasterIdLst>
    <p:handoutMasterId r:id="rId23"/>
  </p:handoutMasterIdLst>
  <p:sldIdLst>
    <p:sldId id="256" r:id="rId3"/>
    <p:sldId id="257" r:id="rId4"/>
    <p:sldId id="258" r:id="rId5"/>
    <p:sldId id="260" r:id="rId6"/>
    <p:sldId id="259" r:id="rId7"/>
    <p:sldId id="278" r:id="rId8"/>
    <p:sldId id="275" r:id="rId9"/>
    <p:sldId id="261" r:id="rId10"/>
    <p:sldId id="262" r:id="rId11"/>
    <p:sldId id="268" r:id="rId12"/>
    <p:sldId id="284" r:id="rId13"/>
    <p:sldId id="273" r:id="rId14"/>
    <p:sldId id="279" r:id="rId15"/>
    <p:sldId id="267" r:id="rId16"/>
    <p:sldId id="282" r:id="rId17"/>
    <p:sldId id="274" r:id="rId18"/>
    <p:sldId id="271" r:id="rId19"/>
    <p:sldId id="272" r:id="rId20"/>
    <p:sldId id="283" r:id="rId21"/>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90" d="100"/>
          <a:sy n="90" d="100"/>
        </p:scale>
        <p:origin x="355"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B84D5CA-6AC9-42EB-8E6D-32E02FA13547}" type="datetimeFigureOut">
              <a:rPr lang="cs-CZ" smtClean="0"/>
              <a:t>08.11.2022</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14AA6B29-D7A8-45C0-92B5-A14DDA4F66C0}" type="slidenum">
              <a:rPr lang="cs-CZ" smtClean="0"/>
              <a:t>‹#›</a:t>
            </a:fld>
            <a:endParaRPr lang="cs-CZ"/>
          </a:p>
        </p:txBody>
      </p:sp>
    </p:spTree>
    <p:extLst>
      <p:ext uri="{BB962C8B-B14F-4D97-AF65-F5344CB8AC3E}">
        <p14:creationId xmlns:p14="http://schemas.microsoft.com/office/powerpoint/2010/main" val="282186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40E6B8C7-F296-4EA8-8B50-98D5BD6C7C9A}" type="datetimeFigureOut">
              <a:rPr lang="cs-CZ" smtClean="0"/>
              <a:t>08.11.2022</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47392978-E851-476E-8824-94BFE61F940C}" type="slidenum">
              <a:rPr lang="cs-CZ" smtClean="0"/>
              <a:t>‹#›</a:t>
            </a:fld>
            <a:endParaRPr lang="cs-CZ"/>
          </a:p>
        </p:txBody>
      </p:sp>
    </p:spTree>
    <p:extLst>
      <p:ext uri="{BB962C8B-B14F-4D97-AF65-F5344CB8AC3E}">
        <p14:creationId xmlns:p14="http://schemas.microsoft.com/office/powerpoint/2010/main" val="306945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Navazujeme na poslední prezentaci, kde se o morfematice mluvilo v širším kontextu (jazykové roviny, jednotky, jazyk jako systém atd.). Teď se soustředíme jen na ni. Měli bychom si uvědomit, že „o patro níž“ než ona je rovina fonologická (a že morfém se se skládá z fonémů) a „o patro výš“ rovina lexikální: morfém se podílí na výstavbě vyšších jednotek – lexémů, které už mají nejen znakovou povahu (označující a označované, formu a význam), ale i samostatnost v komunikaci (z hlediska funkčního jsou pojmenováním). Tu morfém nemá, a aby tvořil samostatnou jednotku (slovo), musí se spojit s jinými morfémy.</a:t>
            </a:r>
          </a:p>
        </p:txBody>
      </p:sp>
      <p:sp>
        <p:nvSpPr>
          <p:cNvPr id="4" name="Zástupný symbol pro číslo snímku 3"/>
          <p:cNvSpPr>
            <a:spLocks noGrp="1"/>
          </p:cNvSpPr>
          <p:nvPr>
            <p:ph type="sldNum" sz="quarter" idx="5"/>
          </p:nvPr>
        </p:nvSpPr>
        <p:spPr/>
        <p:txBody>
          <a:bodyPr/>
          <a:lstStyle/>
          <a:p>
            <a:fld id="{47392978-E851-476E-8824-94BFE61F940C}" type="slidenum">
              <a:rPr lang="cs-CZ" smtClean="0"/>
              <a:t>2</a:t>
            </a:fld>
            <a:endParaRPr lang="cs-CZ"/>
          </a:p>
        </p:txBody>
      </p:sp>
    </p:spTree>
    <p:extLst>
      <p:ext uri="{BB962C8B-B14F-4D97-AF65-F5344CB8AC3E}">
        <p14:creationId xmlns:p14="http://schemas.microsoft.com/office/powerpoint/2010/main" val="2247354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359778F-F1F3-4885-B033-BDD1409C9E76}" type="slidenum">
              <a:rPr kumimoji="0" lang="cs-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cs-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27338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Bylo asi zadáno jako příklady k řešení už minule – na dalším</a:t>
            </a:r>
            <a:r>
              <a:rPr lang="cs-CZ" baseline="0" dirty="0"/>
              <a:t> </a:t>
            </a:r>
            <a:r>
              <a:rPr lang="cs-CZ" baseline="0" dirty="0" err="1"/>
              <a:t>slidu</a:t>
            </a:r>
            <a:r>
              <a:rPr lang="cs-CZ" baseline="0" dirty="0"/>
              <a:t> je řešení.</a:t>
            </a:r>
            <a:endParaRPr lang="cs-CZ" dirty="0"/>
          </a:p>
        </p:txBody>
      </p:sp>
      <p:sp>
        <p:nvSpPr>
          <p:cNvPr id="4" name="Zástupný symbol pro číslo snímku 3"/>
          <p:cNvSpPr>
            <a:spLocks noGrp="1"/>
          </p:cNvSpPr>
          <p:nvPr>
            <p:ph type="sldNum" sz="quarter" idx="10"/>
          </p:nvPr>
        </p:nvSpPr>
        <p:spPr/>
        <p:txBody>
          <a:bodyPr/>
          <a:lstStyle/>
          <a:p>
            <a:fld id="{47392978-E851-476E-8824-94BFE61F940C}" type="slidenum">
              <a:rPr lang="cs-CZ" smtClean="0"/>
              <a:t>12</a:t>
            </a:fld>
            <a:endParaRPr lang="cs-CZ"/>
          </a:p>
        </p:txBody>
      </p:sp>
    </p:spTree>
    <p:extLst>
      <p:ext uri="{BB962C8B-B14F-4D97-AF65-F5344CB8AC3E}">
        <p14:creationId xmlns:p14="http://schemas.microsoft.com/office/powerpoint/2010/main" val="30231942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7392978-E851-476E-8824-94BFE61F940C}" type="slidenum">
              <a:rPr lang="cs-CZ" smtClean="0"/>
              <a:t>13</a:t>
            </a:fld>
            <a:endParaRPr lang="cs-CZ"/>
          </a:p>
        </p:txBody>
      </p:sp>
    </p:spTree>
    <p:extLst>
      <p:ext uri="{BB962C8B-B14F-4D97-AF65-F5344CB8AC3E}">
        <p14:creationId xmlns:p14="http://schemas.microsoft.com/office/powerpoint/2010/main" val="1292772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Pojmenujte prosím jednotlivé morfémy,</a:t>
            </a:r>
            <a:r>
              <a:rPr lang="cs-CZ" baseline="0" dirty="0"/>
              <a:t> ke zkoušce byste to měli umět.</a:t>
            </a:r>
            <a:endParaRPr lang="cs-CZ" dirty="0"/>
          </a:p>
        </p:txBody>
      </p:sp>
      <p:sp>
        <p:nvSpPr>
          <p:cNvPr id="4" name="Zástupný symbol pro číslo snímku 3"/>
          <p:cNvSpPr>
            <a:spLocks noGrp="1"/>
          </p:cNvSpPr>
          <p:nvPr>
            <p:ph type="sldNum" sz="quarter" idx="10"/>
          </p:nvPr>
        </p:nvSpPr>
        <p:spPr/>
        <p:txBody>
          <a:bodyPr/>
          <a:lstStyle/>
          <a:p>
            <a:fld id="{47392978-E851-476E-8824-94BFE61F940C}" type="slidenum">
              <a:rPr lang="cs-CZ" smtClean="0"/>
              <a:t>14</a:t>
            </a:fld>
            <a:endParaRPr lang="cs-CZ"/>
          </a:p>
        </p:txBody>
      </p:sp>
    </p:spTree>
    <p:extLst>
      <p:ext uri="{BB962C8B-B14F-4D97-AF65-F5344CB8AC3E}">
        <p14:creationId xmlns:p14="http://schemas.microsoft.com/office/powerpoint/2010/main" val="32247822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Jde o úkol Vašich předchůdců</a:t>
            </a:r>
            <a:r>
              <a:rPr lang="cs-CZ" baseline="0" dirty="0"/>
              <a:t> – měli tvořit tvary podle zadání. Červené jsou špatně – proč?</a:t>
            </a:r>
            <a:endParaRPr lang="cs-CZ" dirty="0"/>
          </a:p>
        </p:txBody>
      </p:sp>
      <p:sp>
        <p:nvSpPr>
          <p:cNvPr id="4" name="Zástupný symbol pro číslo snímku 3"/>
          <p:cNvSpPr>
            <a:spLocks noGrp="1"/>
          </p:cNvSpPr>
          <p:nvPr>
            <p:ph type="sldNum" sz="quarter" idx="10"/>
          </p:nvPr>
        </p:nvSpPr>
        <p:spPr/>
        <p:txBody>
          <a:bodyPr/>
          <a:lstStyle/>
          <a:p>
            <a:fld id="{47392978-E851-476E-8824-94BFE61F940C}" type="slidenum">
              <a:rPr lang="cs-CZ" smtClean="0"/>
              <a:t>15</a:t>
            </a:fld>
            <a:endParaRPr lang="cs-CZ"/>
          </a:p>
        </p:txBody>
      </p:sp>
    </p:spTree>
    <p:extLst>
      <p:ext uri="{BB962C8B-B14F-4D97-AF65-F5344CB8AC3E}">
        <p14:creationId xmlns:p14="http://schemas.microsoft.com/office/powerpoint/2010/main" val="21044192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Pokud objevíte – zde</a:t>
            </a:r>
            <a:r>
              <a:rPr lang="cs-CZ" baseline="0" dirty="0"/>
              <a:t> i jinde – chybu, ozvěte se!</a:t>
            </a:r>
            <a:endParaRPr lang="cs-CZ" dirty="0"/>
          </a:p>
        </p:txBody>
      </p:sp>
      <p:sp>
        <p:nvSpPr>
          <p:cNvPr id="4" name="Zástupný symbol pro číslo snímku 3"/>
          <p:cNvSpPr>
            <a:spLocks noGrp="1"/>
          </p:cNvSpPr>
          <p:nvPr>
            <p:ph type="sldNum" sz="quarter" idx="10"/>
          </p:nvPr>
        </p:nvSpPr>
        <p:spPr/>
        <p:txBody>
          <a:bodyPr/>
          <a:lstStyle/>
          <a:p>
            <a:fld id="{47392978-E851-476E-8824-94BFE61F940C}" type="slidenum">
              <a:rPr lang="cs-CZ" smtClean="0"/>
              <a:t>16</a:t>
            </a:fld>
            <a:endParaRPr lang="cs-CZ"/>
          </a:p>
        </p:txBody>
      </p:sp>
    </p:spTree>
    <p:extLst>
      <p:ext uri="{BB962C8B-B14F-4D97-AF65-F5344CB8AC3E}">
        <p14:creationId xmlns:p14="http://schemas.microsoft.com/office/powerpoint/2010/main" val="20591086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Opět – červená</a:t>
            </a:r>
            <a:r>
              <a:rPr lang="cs-CZ" baseline="0" dirty="0"/>
              <a:t> řešení neodpovídají zadání.</a:t>
            </a:r>
            <a:r>
              <a:rPr lang="cs-CZ" dirty="0"/>
              <a:t> </a:t>
            </a:r>
          </a:p>
        </p:txBody>
      </p:sp>
      <p:sp>
        <p:nvSpPr>
          <p:cNvPr id="4" name="Zástupný symbol pro číslo snímku 3"/>
          <p:cNvSpPr>
            <a:spLocks noGrp="1"/>
          </p:cNvSpPr>
          <p:nvPr>
            <p:ph type="sldNum" sz="quarter" idx="10"/>
          </p:nvPr>
        </p:nvSpPr>
        <p:spPr/>
        <p:txBody>
          <a:bodyPr/>
          <a:lstStyle/>
          <a:p>
            <a:fld id="{47392978-E851-476E-8824-94BFE61F940C}" type="slidenum">
              <a:rPr lang="cs-CZ" smtClean="0"/>
              <a:t>17</a:t>
            </a:fld>
            <a:endParaRPr lang="cs-CZ"/>
          </a:p>
        </p:txBody>
      </p:sp>
    </p:spTree>
    <p:extLst>
      <p:ext uri="{BB962C8B-B14F-4D97-AF65-F5344CB8AC3E}">
        <p14:creationId xmlns:p14="http://schemas.microsoft.com/office/powerpoint/2010/main" val="17954218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Snad Vám to pomůže k lepšímu pochopení probíraných principů. Vytvořte i svá řešení.</a:t>
            </a:r>
          </a:p>
        </p:txBody>
      </p:sp>
      <p:sp>
        <p:nvSpPr>
          <p:cNvPr id="4" name="Zástupný symbol pro číslo snímku 3"/>
          <p:cNvSpPr>
            <a:spLocks noGrp="1"/>
          </p:cNvSpPr>
          <p:nvPr>
            <p:ph type="sldNum" sz="quarter" idx="10"/>
          </p:nvPr>
        </p:nvSpPr>
        <p:spPr/>
        <p:txBody>
          <a:bodyPr/>
          <a:lstStyle/>
          <a:p>
            <a:fld id="{47392978-E851-476E-8824-94BFE61F940C}" type="slidenum">
              <a:rPr lang="cs-CZ" smtClean="0"/>
              <a:t>18</a:t>
            </a:fld>
            <a:endParaRPr lang="cs-CZ"/>
          </a:p>
        </p:txBody>
      </p:sp>
    </p:spTree>
    <p:extLst>
      <p:ext uri="{BB962C8B-B14F-4D97-AF65-F5344CB8AC3E}">
        <p14:creationId xmlns:p14="http://schemas.microsoft.com/office/powerpoint/2010/main" val="1840003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Důležité – budete na to mnohokrát tázáni. Jedním důležitým kritériem „</a:t>
            </a:r>
            <a:r>
              <a:rPr lang="cs-CZ" dirty="0" err="1"/>
              <a:t>jazykovosti</a:t>
            </a:r>
            <a:r>
              <a:rPr lang="cs-CZ" dirty="0"/>
              <a:t>“ přirozeného jazyka je právě dvojí artikulace.</a:t>
            </a:r>
            <a:r>
              <a:rPr lang="cs-CZ" baseline="0" dirty="0"/>
              <a:t> Jazyk můžeme</a:t>
            </a:r>
            <a:r>
              <a:rPr lang="cs-CZ" dirty="0"/>
              <a:t> členit formálně, na fonémy /příp. grafémy/, tj. prvky, které nemají samy o sobě význam, ale mohou ho rozlišovat (jsou to jednotky jen konstrukční) , a morfémy, čili jednotky mající formu + význam. Artikulace je členění, rozlišování obecně (netýká se jen zvuku a artikulace ve smyslu vyslovování, jak by se mohlo zdát).</a:t>
            </a:r>
          </a:p>
        </p:txBody>
      </p:sp>
      <p:sp>
        <p:nvSpPr>
          <p:cNvPr id="4" name="Zástupný symbol pro číslo snímku 3"/>
          <p:cNvSpPr>
            <a:spLocks noGrp="1"/>
          </p:cNvSpPr>
          <p:nvPr>
            <p:ph type="sldNum" sz="quarter" idx="5"/>
          </p:nvPr>
        </p:nvSpPr>
        <p:spPr/>
        <p:txBody>
          <a:bodyPr/>
          <a:lstStyle/>
          <a:p>
            <a:fld id="{47392978-E851-476E-8824-94BFE61F940C}" type="slidenum">
              <a:rPr lang="cs-CZ" smtClean="0"/>
              <a:t>3</a:t>
            </a:fld>
            <a:endParaRPr lang="cs-CZ"/>
          </a:p>
        </p:txBody>
      </p:sp>
    </p:spTree>
    <p:extLst>
      <p:ext uri="{BB962C8B-B14F-4D97-AF65-F5344CB8AC3E}">
        <p14:creationId xmlns:p14="http://schemas.microsoft.com/office/powerpoint/2010/main" val="2180850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Důležitá je opakovatelnost – když neumíme</a:t>
            </a:r>
            <a:r>
              <a:rPr lang="cs-CZ" baseline="0" dirty="0"/>
              <a:t> vydělit morfém (váháme, co vše k jednomu morfému „patří“)</a:t>
            </a:r>
            <a:r>
              <a:rPr lang="cs-CZ" dirty="0"/>
              <a:t>, hledáme něco analogického, kde je ten princip lépe vidět, kde se ta či ona forma opakuje v hledané podobě. Viz příklady</a:t>
            </a:r>
            <a:r>
              <a:rPr lang="cs-CZ" baseline="0" dirty="0"/>
              <a:t> – zde i dále.</a:t>
            </a:r>
            <a:endParaRPr lang="cs-CZ" dirty="0"/>
          </a:p>
        </p:txBody>
      </p:sp>
      <p:sp>
        <p:nvSpPr>
          <p:cNvPr id="4" name="Zástupný symbol pro číslo snímku 3"/>
          <p:cNvSpPr>
            <a:spLocks noGrp="1"/>
          </p:cNvSpPr>
          <p:nvPr>
            <p:ph type="sldNum" sz="quarter" idx="5"/>
          </p:nvPr>
        </p:nvSpPr>
        <p:spPr/>
        <p:txBody>
          <a:bodyPr/>
          <a:lstStyle/>
          <a:p>
            <a:fld id="{47392978-E851-476E-8824-94BFE61F940C}" type="slidenum">
              <a:rPr lang="cs-CZ" smtClean="0"/>
              <a:t>4</a:t>
            </a:fld>
            <a:endParaRPr lang="cs-CZ"/>
          </a:p>
        </p:txBody>
      </p:sp>
    </p:spTree>
    <p:extLst>
      <p:ext uri="{BB962C8B-B14F-4D97-AF65-F5344CB8AC3E}">
        <p14:creationId xmlns:p14="http://schemas.microsoft.com/office/powerpoint/2010/main" val="1930620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Několik příkladů: týkají se kořenů, slovotvorných sufixů i tvarotvorných sufixů a také </a:t>
            </a:r>
            <a:r>
              <a:rPr lang="cs-CZ" dirty="0" err="1"/>
              <a:t>konektémů</a:t>
            </a:r>
            <a:r>
              <a:rPr lang="cs-CZ" dirty="0"/>
              <a:t>. (Poznáte, které jsou které?)</a:t>
            </a:r>
          </a:p>
        </p:txBody>
      </p:sp>
      <p:sp>
        <p:nvSpPr>
          <p:cNvPr id="4" name="Zástupný symbol pro číslo snímku 3"/>
          <p:cNvSpPr>
            <a:spLocks noGrp="1"/>
          </p:cNvSpPr>
          <p:nvPr>
            <p:ph type="sldNum" sz="quarter" idx="5"/>
          </p:nvPr>
        </p:nvSpPr>
        <p:spPr/>
        <p:txBody>
          <a:bodyPr/>
          <a:lstStyle/>
          <a:p>
            <a:fld id="{47392978-E851-476E-8824-94BFE61F940C}" type="slidenum">
              <a:rPr lang="cs-CZ" smtClean="0"/>
              <a:t>5</a:t>
            </a:fld>
            <a:endParaRPr lang="cs-CZ"/>
          </a:p>
        </p:txBody>
      </p:sp>
    </p:spTree>
    <p:extLst>
      <p:ext uri="{BB962C8B-B14F-4D97-AF65-F5344CB8AC3E}">
        <p14:creationId xmlns:p14="http://schemas.microsoft.com/office/powerpoint/2010/main" val="938505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Jak už bylo řečeno v minulé prezentaci, alomorf je varianta morfému.</a:t>
            </a:r>
            <a:r>
              <a:rPr lang="cs-CZ" baseline="0" dirty="0"/>
              <a:t> Jeden morfém je totiž často reprezentován dvěma či několika různými mírně obměněnými tvary: kup / </a:t>
            </a:r>
            <a:r>
              <a:rPr lang="cs-CZ" baseline="0" dirty="0" err="1"/>
              <a:t>koup</a:t>
            </a:r>
            <a:r>
              <a:rPr lang="cs-CZ" baseline="0" dirty="0"/>
              <a:t>, sluch / slyš / slech/ </a:t>
            </a:r>
            <a:r>
              <a:rPr lang="cs-CZ" baseline="0" dirty="0" err="1"/>
              <a:t>slouch</a:t>
            </a:r>
            <a:r>
              <a:rPr lang="cs-CZ" baseline="0" dirty="0"/>
              <a:t> atd.</a:t>
            </a:r>
            <a:endParaRPr lang="cs-CZ" dirty="0"/>
          </a:p>
        </p:txBody>
      </p:sp>
      <p:sp>
        <p:nvSpPr>
          <p:cNvPr id="4" name="Zástupný symbol pro číslo snímku 3"/>
          <p:cNvSpPr>
            <a:spLocks noGrp="1"/>
          </p:cNvSpPr>
          <p:nvPr>
            <p:ph type="sldNum" sz="quarter" idx="10"/>
          </p:nvPr>
        </p:nvSpPr>
        <p:spPr/>
        <p:txBody>
          <a:bodyPr/>
          <a:lstStyle/>
          <a:p>
            <a:fld id="{47392978-E851-476E-8824-94BFE61F940C}" type="slidenum">
              <a:rPr lang="cs-CZ" smtClean="0"/>
              <a:t>6</a:t>
            </a:fld>
            <a:endParaRPr lang="cs-CZ"/>
          </a:p>
        </p:txBody>
      </p:sp>
    </p:spTree>
    <p:extLst>
      <p:ext uri="{BB962C8B-B14F-4D97-AF65-F5344CB8AC3E}">
        <p14:creationId xmlns:p14="http://schemas.microsoft.com/office/powerpoint/2010/main" val="644476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Zkuste tento princip ukázat</a:t>
            </a:r>
            <a:r>
              <a:rPr lang="cs-CZ" baseline="0" dirty="0"/>
              <a:t> a dalších příkladech.</a:t>
            </a:r>
            <a:endParaRPr lang="cs-CZ" dirty="0"/>
          </a:p>
        </p:txBody>
      </p:sp>
      <p:sp>
        <p:nvSpPr>
          <p:cNvPr id="4" name="Zástupný symbol pro číslo snímku 3"/>
          <p:cNvSpPr>
            <a:spLocks noGrp="1"/>
          </p:cNvSpPr>
          <p:nvPr>
            <p:ph type="sldNum" sz="quarter" idx="10"/>
          </p:nvPr>
        </p:nvSpPr>
        <p:spPr/>
        <p:txBody>
          <a:bodyPr/>
          <a:lstStyle/>
          <a:p>
            <a:fld id="{47392978-E851-476E-8824-94BFE61F940C}" type="slidenum">
              <a:rPr lang="cs-CZ" smtClean="0"/>
              <a:t>7</a:t>
            </a:fld>
            <a:endParaRPr lang="cs-CZ"/>
          </a:p>
        </p:txBody>
      </p:sp>
    </p:spTree>
    <p:extLst>
      <p:ext uri="{BB962C8B-B14F-4D97-AF65-F5344CB8AC3E}">
        <p14:creationId xmlns:p14="http://schemas.microsoft.com/office/powerpoint/2010/main" val="2862204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Typy morfémů – viz i odborná literatura doporučená minule. Jde o vícero typů dělení </a:t>
            </a:r>
          </a:p>
        </p:txBody>
      </p:sp>
      <p:sp>
        <p:nvSpPr>
          <p:cNvPr id="4" name="Zástupný symbol pro číslo snímku 3"/>
          <p:cNvSpPr>
            <a:spLocks noGrp="1"/>
          </p:cNvSpPr>
          <p:nvPr>
            <p:ph type="sldNum" sz="quarter" idx="10"/>
          </p:nvPr>
        </p:nvSpPr>
        <p:spPr/>
        <p:txBody>
          <a:bodyPr/>
          <a:lstStyle/>
          <a:p>
            <a:fld id="{47392978-E851-476E-8824-94BFE61F940C}" type="slidenum">
              <a:rPr lang="cs-CZ" smtClean="0"/>
              <a:t>8</a:t>
            </a:fld>
            <a:endParaRPr lang="cs-CZ"/>
          </a:p>
        </p:txBody>
      </p:sp>
    </p:spTree>
    <p:extLst>
      <p:ext uri="{BB962C8B-B14F-4D97-AF65-F5344CB8AC3E}">
        <p14:creationId xmlns:p14="http://schemas.microsoft.com/office/powerpoint/2010/main" val="82622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Typy morfémů, s nimiž se pracuje při </a:t>
            </a:r>
            <a:r>
              <a:rPr lang="cs-CZ" dirty="0" err="1"/>
              <a:t>mofematickém</a:t>
            </a:r>
            <a:r>
              <a:rPr lang="cs-CZ" dirty="0"/>
              <a:t> rozboru. Budete</a:t>
            </a:r>
            <a:r>
              <a:rPr lang="cs-CZ" baseline="0" dirty="0"/>
              <a:t> procvičovat v Bohemistické propedeutice. </a:t>
            </a:r>
            <a:endParaRPr lang="cs-CZ" dirty="0"/>
          </a:p>
        </p:txBody>
      </p:sp>
      <p:sp>
        <p:nvSpPr>
          <p:cNvPr id="4" name="Zástupný symbol pro číslo snímku 3"/>
          <p:cNvSpPr>
            <a:spLocks noGrp="1"/>
          </p:cNvSpPr>
          <p:nvPr>
            <p:ph type="sldNum" sz="quarter" idx="10"/>
          </p:nvPr>
        </p:nvSpPr>
        <p:spPr/>
        <p:txBody>
          <a:bodyPr/>
          <a:lstStyle/>
          <a:p>
            <a:fld id="{47392978-E851-476E-8824-94BFE61F940C}" type="slidenum">
              <a:rPr lang="cs-CZ" smtClean="0"/>
              <a:t>9</a:t>
            </a:fld>
            <a:endParaRPr lang="cs-CZ"/>
          </a:p>
        </p:txBody>
      </p:sp>
    </p:spTree>
    <p:extLst>
      <p:ext uri="{BB962C8B-B14F-4D97-AF65-F5344CB8AC3E}">
        <p14:creationId xmlns:p14="http://schemas.microsoft.com/office/powerpoint/2010/main" val="4252527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Zde bychom měli pochopit, že formálně „nulová“ koncovka nese (např.) v</a:t>
            </a:r>
            <a:r>
              <a:rPr lang="cs-CZ" baseline="0" dirty="0"/>
              <a:t>e skloňovacím systému určitý význam, např. význam gen. </a:t>
            </a:r>
            <a:r>
              <a:rPr lang="cs-CZ" baseline="0" dirty="0" err="1"/>
              <a:t>pl</a:t>
            </a:r>
            <a:r>
              <a:rPr lang="cs-CZ" baseline="0" dirty="0"/>
              <a:t>. u feminin: žen-0. V morfematickém rozboru je třeba vyznačit.</a:t>
            </a:r>
            <a:endParaRPr lang="cs-CZ" dirty="0"/>
          </a:p>
        </p:txBody>
      </p:sp>
      <p:sp>
        <p:nvSpPr>
          <p:cNvPr id="4" name="Zástupný symbol pro číslo snímku 3"/>
          <p:cNvSpPr>
            <a:spLocks noGrp="1"/>
          </p:cNvSpPr>
          <p:nvPr>
            <p:ph type="sldNum" sz="quarter" idx="10"/>
          </p:nvPr>
        </p:nvSpPr>
        <p:spPr/>
        <p:txBody>
          <a:bodyPr/>
          <a:lstStyle/>
          <a:p>
            <a:fld id="{47392978-E851-476E-8824-94BFE61F940C}" type="slidenum">
              <a:rPr lang="cs-CZ" smtClean="0"/>
              <a:t>10</a:t>
            </a:fld>
            <a:endParaRPr lang="cs-CZ"/>
          </a:p>
        </p:txBody>
      </p:sp>
    </p:spTree>
    <p:extLst>
      <p:ext uri="{BB962C8B-B14F-4D97-AF65-F5344CB8AC3E}">
        <p14:creationId xmlns:p14="http://schemas.microsoft.com/office/powerpoint/2010/main" val="1214152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cs-CZ"/>
              <a:t>Kliknutím lze upravit styl.</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cs-CZ"/>
              <a:t>Kliknutím lze upravit styl.</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cs-CZ"/>
              <a:t>Kliknutím lze upravit styl.</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cs-CZ"/>
              <a:t>Kliknutím lze upravit styl.</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Kliknutím lze upravit styly předlohy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110111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A54C80-263E-416B-A8E0-580EDEADCBDC}"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9954A3-9DFD-4C44-94BA-B95130A3BA1C}"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5073508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128580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cs-CZ"/>
              <a:t>Kliknutím lze upravit styl.</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A54C80-263E-416B-A8E0-580EDEADCBDC}"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9954A3-9DFD-4C44-94BA-B95130A3BA1C}"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7673697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8" name="Footer Placeholder 7"/>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1907208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4" name="Footer Placeholder 3"/>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04541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3" name="Footer Placeholder 2"/>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1058611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2A54C80-263E-416B-A8E0-580EDEADCBDC}"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9954A3-9DFD-4C44-94BA-B95130A3BA1C}"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2753349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6" name="Footer Placeholder 5"/>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
        <p:nvSpPr>
          <p:cNvPr id="5" name="Date Placeholder 4"/>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163098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30570305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5FCBEF">
                    <a:lumMod val="60000"/>
                    <a:lumOff val="40000"/>
                  </a:srgbClr>
                </a:solidFill>
                <a:effectLst/>
                <a:uLnTx/>
                <a:uFillTx/>
                <a:latin typeface="Arial"/>
                <a:ea typeface="+mn-ea"/>
                <a:cs typeface="+mn-cs"/>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5FCBEF">
                    <a:lumMod val="60000"/>
                    <a:lumOff val="40000"/>
                  </a:srgbClr>
                </a:solidFill>
                <a:effectLst/>
                <a:uLnTx/>
                <a:uFillTx/>
                <a:latin typeface="Arial"/>
                <a:ea typeface="+mn-ea"/>
                <a:cs typeface="+mn-cs"/>
              </a:rPr>
              <a:t>”</a:t>
            </a:r>
          </a:p>
        </p:txBody>
      </p:sp>
    </p:spTree>
    <p:extLst>
      <p:ext uri="{BB962C8B-B14F-4D97-AF65-F5344CB8AC3E}">
        <p14:creationId xmlns:p14="http://schemas.microsoft.com/office/powerpoint/2010/main" val="34270465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12771978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5FCBEF">
                    <a:lumMod val="60000"/>
                    <a:lumOff val="40000"/>
                  </a:srgbClr>
                </a:solidFill>
                <a:effectLst/>
                <a:uLnTx/>
                <a:uFillTx/>
                <a:latin typeface="Arial"/>
                <a:ea typeface="+mn-ea"/>
                <a:cs typeface="+mn-cs"/>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w="3175" cmpd="sng">
                  <a:noFill/>
                </a:ln>
                <a:solidFill>
                  <a:srgbClr val="5FCBEF">
                    <a:lumMod val="60000"/>
                    <a:lumOff val="40000"/>
                  </a:srgbClr>
                </a:solidFill>
                <a:effectLst/>
                <a:uLnTx/>
                <a:uFillTx/>
                <a:latin typeface="Arial"/>
                <a:ea typeface="+mn-ea"/>
                <a:cs typeface="+mn-cs"/>
              </a:rPr>
              <a:t>”</a:t>
            </a:r>
          </a:p>
        </p:txBody>
      </p:sp>
    </p:spTree>
    <p:extLst>
      <p:ext uri="{BB962C8B-B14F-4D97-AF65-F5344CB8AC3E}">
        <p14:creationId xmlns:p14="http://schemas.microsoft.com/office/powerpoint/2010/main" val="3716646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3628486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5C6B4A9-1611-4792-9094-5F34BCA07E0B}"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9333C77-0158-454C-844F-B7AB9BD7DAD4}"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0565004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58927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a:t>Kliknutím lze upravit styl.</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cs-CZ"/>
              <a:t>Kliknutím lze upravit styl.</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11/8/2022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B61BEF0D-F0BB-DE4B-95CE-6DB70DBA9567}" type="datetimeFigureOut">
              <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11/8/2022</a:t>
            </a:fld>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Trebuchet MS" panose="020B0603020202020204"/>
              <a:ea typeface="+mn-ea"/>
              <a:cs typeface="+mn-cs"/>
            </a:endParaRP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srgbClr val="5FCBEF"/>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93072908"/>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589213" y="1624914"/>
            <a:ext cx="8915399" cy="2262781"/>
          </a:xfrm>
        </p:spPr>
        <p:txBody>
          <a:bodyPr>
            <a:normAutofit/>
          </a:bodyPr>
          <a:lstStyle/>
          <a:p>
            <a:r>
              <a:rPr lang="cs-CZ" sz="4000" b="1" dirty="0"/>
              <a:t>Morfematika. </a:t>
            </a:r>
            <a:r>
              <a:rPr lang="cs-CZ" sz="2800" b="1" dirty="0"/>
              <a:t>Morfém. Typy morfémů. Morfematický rozbor. (K samostudiu)</a:t>
            </a:r>
          </a:p>
        </p:txBody>
      </p:sp>
      <p:sp>
        <p:nvSpPr>
          <p:cNvPr id="3" name="Podnadpis 2"/>
          <p:cNvSpPr>
            <a:spLocks noGrp="1"/>
          </p:cNvSpPr>
          <p:nvPr>
            <p:ph type="subTitle" idx="1"/>
          </p:nvPr>
        </p:nvSpPr>
        <p:spPr/>
        <p:txBody>
          <a:bodyPr>
            <a:normAutofit/>
          </a:bodyPr>
          <a:lstStyle/>
          <a:p>
            <a:r>
              <a:rPr lang="cs-CZ" sz="2400" dirty="0"/>
              <a:t>Úvod do studia jazyka </a:t>
            </a:r>
          </a:p>
          <a:p>
            <a:r>
              <a:rPr lang="cs-CZ" sz="2400" dirty="0" smtClean="0"/>
              <a:t>8. 11</a:t>
            </a:r>
            <a:r>
              <a:rPr lang="cs-CZ" sz="2400" dirty="0" smtClean="0"/>
              <a:t>. 2022</a:t>
            </a:r>
            <a:endParaRPr lang="cs-CZ" sz="2400" dirty="0"/>
          </a:p>
        </p:txBody>
      </p:sp>
    </p:spTree>
    <p:extLst>
      <p:ext uri="{BB962C8B-B14F-4D97-AF65-F5344CB8AC3E}">
        <p14:creationId xmlns:p14="http://schemas.microsoft.com/office/powerpoint/2010/main" val="27244648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47865" y="247136"/>
            <a:ext cx="9986254" cy="1029729"/>
          </a:xfrm>
        </p:spPr>
        <p:txBody>
          <a:bodyPr/>
          <a:lstStyle/>
          <a:p>
            <a:pPr algn="ctr"/>
            <a:r>
              <a:rPr lang="cs-CZ" dirty="0"/>
              <a:t>Nulové morfémy </a:t>
            </a:r>
          </a:p>
        </p:txBody>
      </p:sp>
      <p:sp>
        <p:nvSpPr>
          <p:cNvPr id="3" name="Zástupný symbol pro obsah 2"/>
          <p:cNvSpPr>
            <a:spLocks noGrp="1"/>
          </p:cNvSpPr>
          <p:nvPr>
            <p:ph idx="1"/>
          </p:nvPr>
        </p:nvSpPr>
        <p:spPr>
          <a:xfrm>
            <a:off x="1550126" y="870857"/>
            <a:ext cx="10431794" cy="5625017"/>
          </a:xfrm>
        </p:spPr>
        <p:txBody>
          <a:bodyPr>
            <a:normAutofit/>
          </a:bodyPr>
          <a:lstStyle/>
          <a:p>
            <a:r>
              <a:rPr lang="cs-CZ" dirty="0"/>
              <a:t>mají určitý význam, ale nemají žádnou formu – </a:t>
            </a:r>
            <a:r>
              <a:rPr lang="cs-CZ" b="1" dirty="0">
                <a:solidFill>
                  <a:schemeClr val="accent1"/>
                </a:solidFill>
              </a:rPr>
              <a:t>resp. mají formu nulovou </a:t>
            </a:r>
          </a:p>
          <a:p>
            <a:pPr lvl="0"/>
            <a:r>
              <a:rPr lang="cs-CZ" dirty="0"/>
              <a:t>jen </a:t>
            </a:r>
            <a:r>
              <a:rPr lang="cs-CZ" b="1" dirty="0"/>
              <a:t>vázané</a:t>
            </a:r>
            <a:r>
              <a:rPr lang="cs-CZ" dirty="0"/>
              <a:t> morfémy (nulové mohou být jen </a:t>
            </a:r>
            <a:r>
              <a:rPr lang="cs-CZ" b="1" dirty="0">
                <a:solidFill>
                  <a:schemeClr val="accent1"/>
                </a:solidFill>
              </a:rPr>
              <a:t>afixy</a:t>
            </a:r>
            <a:r>
              <a:rPr lang="cs-CZ" dirty="0"/>
              <a:t>, ale ne kořeny). </a:t>
            </a:r>
          </a:p>
          <a:p>
            <a:r>
              <a:rPr lang="cs-CZ" dirty="0"/>
              <a:t>jsou tradičně identifikovány </a:t>
            </a:r>
            <a:r>
              <a:rPr lang="cs-CZ" b="1" dirty="0">
                <a:solidFill>
                  <a:schemeClr val="accent1"/>
                </a:solidFill>
              </a:rPr>
              <a:t>na základě kontrastu k jiným formám</a:t>
            </a:r>
            <a:r>
              <a:rPr lang="cs-CZ" dirty="0"/>
              <a:t>, které vyjadřují týž význam, tedy na základě </a:t>
            </a:r>
            <a:r>
              <a:rPr lang="cs-CZ" dirty="0" err="1"/>
              <a:t>alomorfie</a:t>
            </a:r>
            <a:r>
              <a:rPr lang="cs-CZ" dirty="0"/>
              <a:t> – tedy:</a:t>
            </a:r>
          </a:p>
          <a:p>
            <a:endParaRPr lang="cs-CZ" dirty="0"/>
          </a:p>
          <a:p>
            <a:r>
              <a:rPr lang="cs-CZ" dirty="0"/>
              <a:t>Např. u tvarů </a:t>
            </a:r>
            <a:r>
              <a:rPr lang="cs-CZ" i="1" dirty="0"/>
              <a:t>žen</a:t>
            </a:r>
            <a:r>
              <a:rPr lang="cs-CZ" dirty="0"/>
              <a:t> a </a:t>
            </a:r>
            <a:r>
              <a:rPr lang="cs-CZ" i="1" dirty="0"/>
              <a:t>měst</a:t>
            </a:r>
            <a:r>
              <a:rPr lang="cs-CZ" dirty="0"/>
              <a:t> se předpokládá, že strukturu každého z nich tvoří dva morfémy </a:t>
            </a:r>
            <a:r>
              <a:rPr lang="cs-CZ" b="1" i="1" dirty="0"/>
              <a:t>žen‑Ø</a:t>
            </a:r>
            <a:r>
              <a:rPr lang="cs-CZ" b="1" dirty="0"/>
              <a:t>, měst-</a:t>
            </a:r>
            <a:r>
              <a:rPr lang="cs-CZ" b="1" i="1" dirty="0"/>
              <a:t> Ø</a:t>
            </a:r>
            <a:endParaRPr lang="cs-CZ" b="1" dirty="0"/>
          </a:p>
          <a:p>
            <a:pPr marL="0" indent="0">
              <a:buNone/>
            </a:pPr>
            <a:r>
              <a:rPr lang="cs-CZ" dirty="0"/>
              <a:t>1) kořen s významem ‘žena’, ‘město’</a:t>
            </a:r>
          </a:p>
          <a:p>
            <a:pPr marL="0" indent="0">
              <a:buNone/>
            </a:pPr>
            <a:r>
              <a:rPr lang="cs-CZ" dirty="0"/>
              <a:t>2) sufix genitivu plurálu, který žádnou formu nemá, resp. jehož význam je vyjádřen „nulově“ </a:t>
            </a:r>
          </a:p>
          <a:p>
            <a:pPr marL="0" indent="0">
              <a:buNone/>
            </a:pPr>
            <a:r>
              <a:rPr lang="cs-CZ" dirty="0"/>
              <a:t>Nulový sufix je v tomto případě identifikován </a:t>
            </a:r>
            <a:r>
              <a:rPr lang="cs-CZ" b="1" dirty="0">
                <a:solidFill>
                  <a:srgbClr val="FF0000"/>
                </a:solidFill>
              </a:rPr>
              <a:t>na základě kontrastu k sufixům </a:t>
            </a:r>
            <a:r>
              <a:rPr lang="cs-CZ" b="1" i="1" dirty="0">
                <a:solidFill>
                  <a:srgbClr val="FF0000"/>
                </a:solidFill>
              </a:rPr>
              <a:t>‑í</a:t>
            </a:r>
            <a:r>
              <a:rPr lang="cs-CZ" b="1" dirty="0">
                <a:solidFill>
                  <a:srgbClr val="FF0000"/>
                </a:solidFill>
              </a:rPr>
              <a:t> a ‑</a:t>
            </a:r>
            <a:r>
              <a:rPr lang="cs-CZ" b="1" i="1" dirty="0">
                <a:solidFill>
                  <a:srgbClr val="FF0000"/>
                </a:solidFill>
              </a:rPr>
              <a:t>ů</a:t>
            </a:r>
            <a:r>
              <a:rPr lang="cs-CZ" dirty="0"/>
              <a:t>, které jsou rovněž spojeny s rysy [gen.pl.] (</a:t>
            </a:r>
            <a:r>
              <a:rPr lang="cs-CZ" i="1" dirty="0"/>
              <a:t>muž‑ů</a:t>
            </a:r>
            <a:r>
              <a:rPr lang="cs-CZ" dirty="0"/>
              <a:t>, </a:t>
            </a:r>
            <a:r>
              <a:rPr lang="cs-CZ" i="1" dirty="0"/>
              <a:t>růž‑í</a:t>
            </a:r>
            <a:r>
              <a:rPr lang="cs-CZ" dirty="0"/>
              <a:t>).</a:t>
            </a:r>
          </a:p>
          <a:p>
            <a:pPr marL="0" indent="0" algn="ctr">
              <a:buNone/>
            </a:pPr>
            <a:r>
              <a:rPr lang="cs-CZ" b="1" dirty="0">
                <a:solidFill>
                  <a:srgbClr val="C00000"/>
                </a:solidFill>
              </a:rPr>
              <a:t>pět žen-0                                           hled-á-0                                       </a:t>
            </a:r>
            <a:r>
              <a:rPr lang="cs-CZ" b="1" dirty="0">
                <a:solidFill>
                  <a:schemeClr val="accent4"/>
                </a:solidFill>
              </a:rPr>
              <a:t>žen-a</a:t>
            </a:r>
          </a:p>
          <a:p>
            <a:pPr marL="0" indent="0" algn="ctr">
              <a:buNone/>
            </a:pPr>
            <a:r>
              <a:rPr lang="cs-CZ" b="1" dirty="0">
                <a:solidFill>
                  <a:schemeClr val="accent4"/>
                </a:solidFill>
              </a:rPr>
              <a:t>pět mužů                                           hled-á-m                                     </a:t>
            </a:r>
            <a:r>
              <a:rPr lang="cs-CZ" b="1" dirty="0">
                <a:solidFill>
                  <a:srgbClr val="C00000"/>
                </a:solidFill>
              </a:rPr>
              <a:t>muž-0</a:t>
            </a:r>
          </a:p>
          <a:p>
            <a:pPr marL="0" indent="0" algn="ctr">
              <a:buNone/>
            </a:pPr>
            <a:r>
              <a:rPr lang="cs-CZ" b="1" dirty="0">
                <a:solidFill>
                  <a:schemeClr val="accent4"/>
                </a:solidFill>
              </a:rPr>
              <a:t>pět růž-í                                             hled-á-š                                       růž-e</a:t>
            </a:r>
          </a:p>
          <a:p>
            <a:pPr marL="0" indent="0" algn="ctr">
              <a:buNone/>
            </a:pPr>
            <a:r>
              <a:rPr lang="cs-CZ" b="1" dirty="0">
                <a:solidFill>
                  <a:srgbClr val="C00000"/>
                </a:solidFill>
              </a:rPr>
              <a:t>  pět měst-0</a:t>
            </a:r>
            <a:r>
              <a:rPr lang="cs-CZ" b="1" dirty="0">
                <a:solidFill>
                  <a:schemeClr val="accent4"/>
                </a:solidFill>
              </a:rPr>
              <a:t>                                                                                               </a:t>
            </a:r>
            <a:r>
              <a:rPr lang="cs-CZ" b="1" dirty="0">
                <a:solidFill>
                  <a:schemeClr val="accent1"/>
                </a:solidFill>
              </a:rPr>
              <a:t>kost-0</a:t>
            </a:r>
          </a:p>
          <a:p>
            <a:pPr marL="0" indent="0" algn="ctr">
              <a:buNone/>
            </a:pPr>
            <a:endParaRPr lang="cs-CZ" b="1" dirty="0">
              <a:solidFill>
                <a:schemeClr val="accent4"/>
              </a:solidFill>
            </a:endParaRPr>
          </a:p>
        </p:txBody>
      </p:sp>
    </p:spTree>
    <p:extLst>
      <p:ext uri="{BB962C8B-B14F-4D97-AF65-F5344CB8AC3E}">
        <p14:creationId xmlns:p14="http://schemas.microsoft.com/office/powerpoint/2010/main" val="4000917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02128" y="367392"/>
            <a:ext cx="9294277" cy="555171"/>
          </a:xfrm>
        </p:spPr>
        <p:txBody>
          <a:bodyPr>
            <a:normAutofit fontScale="90000"/>
          </a:bodyPr>
          <a:lstStyle/>
          <a:p>
            <a:pPr algn="ctr"/>
            <a:r>
              <a:rPr lang="cs-CZ" dirty="0"/>
              <a:t>Úkoly – k samostudiu, příp. konzultacím</a:t>
            </a:r>
          </a:p>
        </p:txBody>
      </p:sp>
      <p:sp>
        <p:nvSpPr>
          <p:cNvPr id="3" name="Zástupný symbol pro obsah 2"/>
          <p:cNvSpPr>
            <a:spLocks noGrp="1"/>
          </p:cNvSpPr>
          <p:nvPr>
            <p:ph sz="half" idx="1"/>
          </p:nvPr>
        </p:nvSpPr>
        <p:spPr>
          <a:xfrm>
            <a:off x="473529" y="1128584"/>
            <a:ext cx="4751614" cy="5132731"/>
          </a:xfrm>
        </p:spPr>
        <p:txBody>
          <a:bodyPr>
            <a:normAutofit lnSpcReduction="10000"/>
          </a:bodyPr>
          <a:lstStyle/>
          <a:p>
            <a:pPr marL="0" indent="0">
              <a:buNone/>
            </a:pPr>
            <a:r>
              <a:rPr lang="cs-CZ" dirty="0">
                <a:solidFill>
                  <a:srgbClr val="FF0000"/>
                </a:solidFill>
              </a:rPr>
              <a:t>I) Četba – studium:</a:t>
            </a:r>
          </a:p>
          <a:p>
            <a:pPr marL="0" indent="0">
              <a:buNone/>
            </a:pPr>
            <a:r>
              <a:rPr lang="cs-CZ" dirty="0"/>
              <a:t>J. Hoffmannová – M. Houžvičková: </a:t>
            </a:r>
            <a:r>
              <a:rPr lang="cs-CZ" i="1" dirty="0"/>
              <a:t>Čeština pro překladatele</a:t>
            </a:r>
            <a:r>
              <a:rPr lang="cs-CZ" dirty="0"/>
              <a:t> (2012). </a:t>
            </a:r>
          </a:p>
          <a:p>
            <a:pPr marL="0" indent="0">
              <a:buNone/>
            </a:pPr>
            <a:r>
              <a:rPr lang="cs-CZ" dirty="0"/>
              <a:t>Kap. Morfematika, s. 18–20 (výklad, příklady rozborů)</a:t>
            </a:r>
          </a:p>
          <a:p>
            <a:pPr marL="0" indent="0">
              <a:buNone/>
            </a:pPr>
            <a:r>
              <a:rPr lang="cs-CZ" dirty="0"/>
              <a:t>+</a:t>
            </a:r>
          </a:p>
          <a:p>
            <a:pPr marL="0" indent="0">
              <a:buNone/>
            </a:pPr>
            <a:r>
              <a:rPr lang="cs-CZ" dirty="0">
                <a:solidFill>
                  <a:srgbClr val="FF0000"/>
                </a:solidFill>
              </a:rPr>
              <a:t>II) Cvičení v této publikaci</a:t>
            </a:r>
            <a:endParaRPr lang="cs-CZ" dirty="0"/>
          </a:p>
          <a:p>
            <a:pPr marL="0" indent="0">
              <a:buNone/>
            </a:pPr>
            <a:r>
              <a:rPr lang="cs-CZ" dirty="0"/>
              <a:t>a) s. 21, cvičení 2) – vytvořit podle pokynů každý nejméně tři ze zadaných tvarů</a:t>
            </a:r>
          </a:p>
          <a:p>
            <a:pPr marL="0" indent="0">
              <a:buNone/>
            </a:pPr>
            <a:endParaRPr lang="cs-CZ" dirty="0"/>
          </a:p>
          <a:p>
            <a:pPr marL="0" indent="0">
              <a:buNone/>
            </a:pPr>
            <a:r>
              <a:rPr lang="cs-CZ" dirty="0"/>
              <a:t>b) provést morfematický rozbor těchto tvarů (probereme příště)</a:t>
            </a:r>
          </a:p>
          <a:p>
            <a:pPr marL="0" indent="0">
              <a:buNone/>
            </a:pPr>
            <a:r>
              <a:rPr lang="cs-CZ" dirty="0"/>
              <a:t>ŠÉFKUCHAŘI</a:t>
            </a:r>
          </a:p>
          <a:p>
            <a:pPr marL="0" indent="0">
              <a:buNone/>
            </a:pPr>
            <a:r>
              <a:rPr lang="cs-CZ" dirty="0"/>
              <a:t>ZKUS</a:t>
            </a:r>
          </a:p>
          <a:p>
            <a:pPr marL="0" indent="0">
              <a:buNone/>
            </a:pPr>
            <a:r>
              <a:rPr lang="cs-CZ" dirty="0"/>
              <a:t>DOSOLÍM</a:t>
            </a:r>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a:p>
            <a:pPr marL="0" indent="0">
              <a:buNone/>
            </a:pPr>
            <a:endParaRPr lang="cs-CZ" dirty="0"/>
          </a:p>
        </p:txBody>
      </p:sp>
      <p:sp>
        <p:nvSpPr>
          <p:cNvPr id="4" name="Zástupný symbol pro obsah 3"/>
          <p:cNvSpPr>
            <a:spLocks noGrp="1"/>
          </p:cNvSpPr>
          <p:nvPr>
            <p:ph sz="half" idx="2"/>
          </p:nvPr>
        </p:nvSpPr>
        <p:spPr>
          <a:xfrm>
            <a:off x="5410200" y="1176867"/>
            <a:ext cx="6308271" cy="5334000"/>
          </a:xfrm>
        </p:spPr>
        <p:txBody>
          <a:bodyPr>
            <a:normAutofit lnSpcReduction="10000"/>
          </a:bodyPr>
          <a:lstStyle/>
          <a:p>
            <a:pPr marL="0" indent="0">
              <a:buNone/>
            </a:pPr>
            <a:r>
              <a:rPr lang="cs-CZ" dirty="0">
                <a:solidFill>
                  <a:srgbClr val="FF0000"/>
                </a:solidFill>
              </a:rPr>
              <a:t>II) Morfematický rozbor – vydělit a pojmenovat jednotlivé morfémy:</a:t>
            </a:r>
          </a:p>
          <a:p>
            <a:pPr marL="0" indent="0">
              <a:buNone/>
            </a:pPr>
            <a:endParaRPr lang="cs-CZ" sz="2000" dirty="0"/>
          </a:p>
          <a:p>
            <a:pPr marL="0" indent="0">
              <a:buNone/>
            </a:pPr>
            <a:r>
              <a:rPr lang="cs-CZ" sz="2000" dirty="0"/>
              <a:t>CHODIDLO</a:t>
            </a:r>
          </a:p>
          <a:p>
            <a:pPr marL="0" indent="0">
              <a:buNone/>
            </a:pPr>
            <a:r>
              <a:rPr lang="cs-CZ" sz="2000" dirty="0"/>
              <a:t>VÝKŘIKY</a:t>
            </a:r>
          </a:p>
          <a:p>
            <a:pPr marL="0" indent="0">
              <a:buNone/>
            </a:pPr>
            <a:r>
              <a:rPr lang="cs-CZ" sz="2000" dirty="0"/>
              <a:t>TÍMTO</a:t>
            </a:r>
          </a:p>
          <a:p>
            <a:pPr marL="0" indent="0">
              <a:buNone/>
            </a:pPr>
            <a:r>
              <a:rPr lang="cs-CZ" sz="2000" dirty="0"/>
              <a:t>PYTEL</a:t>
            </a:r>
          </a:p>
          <a:p>
            <a:pPr marL="0" indent="0">
              <a:buNone/>
            </a:pPr>
            <a:r>
              <a:rPr lang="cs-CZ" sz="2000" dirty="0"/>
              <a:t>OLIZUJÍ</a:t>
            </a:r>
          </a:p>
          <a:p>
            <a:pPr marL="0" indent="0">
              <a:buNone/>
            </a:pPr>
            <a:r>
              <a:rPr lang="cs-CZ" sz="2000" dirty="0"/>
              <a:t>SPISOVATELOVO</a:t>
            </a:r>
          </a:p>
          <a:p>
            <a:pPr marL="0" indent="0">
              <a:buNone/>
            </a:pPr>
            <a:r>
              <a:rPr lang="cs-CZ" sz="2000" dirty="0"/>
              <a:t>UKOLÉBAT</a:t>
            </a:r>
          </a:p>
          <a:p>
            <a:pPr marL="0" indent="0">
              <a:buNone/>
            </a:pPr>
            <a:r>
              <a:rPr lang="cs-CZ" sz="2000" dirty="0"/>
              <a:t>ČERVENOBÍLÉHO</a:t>
            </a:r>
          </a:p>
          <a:p>
            <a:pPr marL="0" indent="0">
              <a:buNone/>
            </a:pPr>
            <a:r>
              <a:rPr lang="cs-CZ" sz="2000" dirty="0"/>
              <a:t>STŘÍŠKA</a:t>
            </a:r>
          </a:p>
          <a:p>
            <a:pPr marL="0" indent="0">
              <a:buNone/>
            </a:pPr>
            <a:r>
              <a:rPr lang="cs-CZ" sz="2000" dirty="0"/>
              <a:t>ŘEDITELKA</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18962825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C469D7-825F-4D16-93E5-E4544308C29E}"/>
              </a:ext>
            </a:extLst>
          </p:cNvPr>
          <p:cNvSpPr>
            <a:spLocks noGrp="1"/>
          </p:cNvSpPr>
          <p:nvPr>
            <p:ph type="title"/>
          </p:nvPr>
        </p:nvSpPr>
        <p:spPr>
          <a:xfrm>
            <a:off x="1606858" y="624110"/>
            <a:ext cx="10040645" cy="1280890"/>
          </a:xfrm>
        </p:spPr>
        <p:txBody>
          <a:bodyPr/>
          <a:lstStyle/>
          <a:p>
            <a:r>
              <a:rPr lang="cs-CZ" dirty="0"/>
              <a:t>Morfematický rozbor – vyčleňte morfémy a pojmenujte je</a:t>
            </a:r>
          </a:p>
        </p:txBody>
      </p:sp>
      <p:sp>
        <p:nvSpPr>
          <p:cNvPr id="3" name="Zástupný symbol pro obsah 2"/>
          <p:cNvSpPr>
            <a:spLocks noGrp="1"/>
          </p:cNvSpPr>
          <p:nvPr>
            <p:ph idx="1"/>
          </p:nvPr>
        </p:nvSpPr>
        <p:spPr/>
        <p:txBody>
          <a:bodyPr/>
          <a:lstStyle/>
          <a:p>
            <a:r>
              <a:rPr lang="cs-CZ" sz="3200" dirty="0"/>
              <a:t>ŠÉFKUCHAŘI</a:t>
            </a:r>
          </a:p>
          <a:p>
            <a:endParaRPr lang="cs-CZ" sz="3200" dirty="0"/>
          </a:p>
          <a:p>
            <a:r>
              <a:rPr lang="cs-CZ" sz="3200" dirty="0"/>
              <a:t>ZKUS</a:t>
            </a:r>
            <a:endParaRPr lang="cs-CZ" sz="3200" dirty="0">
              <a:solidFill>
                <a:srgbClr val="FF0000"/>
              </a:solidFill>
            </a:endParaRPr>
          </a:p>
          <a:p>
            <a:pPr marL="0" indent="0">
              <a:buNone/>
            </a:pPr>
            <a:endParaRPr lang="cs-CZ" sz="3200" dirty="0"/>
          </a:p>
          <a:p>
            <a:r>
              <a:rPr lang="cs-CZ" sz="3200" dirty="0"/>
              <a:t>DOSOLÍM</a:t>
            </a:r>
          </a:p>
          <a:p>
            <a:pPr marL="0" indent="0">
              <a:buNone/>
            </a:pPr>
            <a:endParaRPr lang="cs-CZ" dirty="0"/>
          </a:p>
        </p:txBody>
      </p:sp>
    </p:spTree>
    <p:extLst>
      <p:ext uri="{BB962C8B-B14F-4D97-AF65-F5344CB8AC3E}">
        <p14:creationId xmlns:p14="http://schemas.microsoft.com/office/powerpoint/2010/main" val="2365450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1593149" y="332508"/>
            <a:ext cx="9865281" cy="707455"/>
          </a:xfrm>
        </p:spPr>
        <p:txBody>
          <a:bodyPr/>
          <a:lstStyle/>
          <a:p>
            <a:pPr algn="ctr"/>
            <a:r>
              <a:rPr lang="cs-CZ" dirty="0"/>
              <a:t>Řešení</a:t>
            </a:r>
          </a:p>
        </p:txBody>
      </p:sp>
      <p:sp>
        <p:nvSpPr>
          <p:cNvPr id="5" name="Zástupný symbol pro obsah 4"/>
          <p:cNvSpPr>
            <a:spLocks noGrp="1"/>
          </p:cNvSpPr>
          <p:nvPr>
            <p:ph sz="half" idx="1"/>
          </p:nvPr>
        </p:nvSpPr>
        <p:spPr>
          <a:xfrm>
            <a:off x="1089892" y="1450109"/>
            <a:ext cx="4726494" cy="4896580"/>
          </a:xfrm>
        </p:spPr>
        <p:txBody>
          <a:bodyPr>
            <a:normAutofit fontScale="32500" lnSpcReduction="20000"/>
          </a:bodyPr>
          <a:lstStyle/>
          <a:p>
            <a:pPr marL="0" indent="0">
              <a:buNone/>
            </a:pPr>
            <a:r>
              <a:rPr lang="cs-CZ" sz="4500" b="1" dirty="0"/>
              <a:t>ŠÉFKUCHAŘI </a:t>
            </a:r>
            <a:endParaRPr lang="cs-CZ" sz="4500" dirty="0"/>
          </a:p>
          <a:p>
            <a:pPr marL="0" indent="0">
              <a:buNone/>
            </a:pPr>
            <a:r>
              <a:rPr lang="cs-CZ" sz="5000" b="1" dirty="0">
                <a:solidFill>
                  <a:schemeClr val="accent1"/>
                </a:solidFill>
              </a:rPr>
              <a:t>šéf-</a:t>
            </a:r>
            <a:r>
              <a:rPr lang="cs-CZ" sz="5000" b="1" dirty="0" err="1">
                <a:solidFill>
                  <a:schemeClr val="accent1"/>
                </a:solidFill>
              </a:rPr>
              <a:t>kuch</a:t>
            </a:r>
            <a:r>
              <a:rPr lang="cs-CZ" sz="5000" b="1" dirty="0">
                <a:solidFill>
                  <a:schemeClr val="accent1"/>
                </a:solidFill>
              </a:rPr>
              <a:t>-</a:t>
            </a:r>
            <a:r>
              <a:rPr lang="cs-CZ" sz="5000" b="1" dirty="0" err="1">
                <a:solidFill>
                  <a:schemeClr val="accent1"/>
                </a:solidFill>
              </a:rPr>
              <a:t>ař</a:t>
            </a:r>
            <a:r>
              <a:rPr lang="cs-CZ" sz="5000" b="1" dirty="0">
                <a:solidFill>
                  <a:schemeClr val="accent1"/>
                </a:solidFill>
              </a:rPr>
              <a:t>-i </a:t>
            </a:r>
          </a:p>
          <a:p>
            <a:pPr marL="0" indent="0">
              <a:buNone/>
            </a:pPr>
            <a:r>
              <a:rPr lang="cs-CZ" sz="4500" dirty="0"/>
              <a:t>i – tvarotvorný sufix finální – pádová koncovka</a:t>
            </a:r>
          </a:p>
          <a:p>
            <a:pPr marL="0" indent="0">
              <a:buNone/>
            </a:pPr>
            <a:r>
              <a:rPr lang="cs-CZ" sz="4500" dirty="0" err="1"/>
              <a:t>ař</a:t>
            </a:r>
            <a:r>
              <a:rPr lang="cs-CZ" sz="4500" dirty="0"/>
              <a:t> – slovotvorný sufix</a:t>
            </a:r>
          </a:p>
          <a:p>
            <a:pPr marL="0" indent="0">
              <a:buNone/>
            </a:pPr>
            <a:r>
              <a:rPr lang="cs-CZ" sz="4500" dirty="0" err="1"/>
              <a:t>kuch</a:t>
            </a:r>
            <a:r>
              <a:rPr lang="cs-CZ" sz="4500" dirty="0"/>
              <a:t> – kořenný morfém</a:t>
            </a:r>
          </a:p>
          <a:p>
            <a:pPr marL="0" indent="0">
              <a:buNone/>
            </a:pPr>
            <a:r>
              <a:rPr lang="cs-CZ" sz="4500" dirty="0"/>
              <a:t>šéf – kořenný morfém</a:t>
            </a:r>
          </a:p>
          <a:p>
            <a:pPr marL="0" indent="0">
              <a:buNone/>
            </a:pPr>
            <a:endParaRPr lang="cs-CZ" sz="4500" dirty="0"/>
          </a:p>
          <a:p>
            <a:pPr marL="0" indent="0">
              <a:buNone/>
            </a:pPr>
            <a:r>
              <a:rPr lang="cs-CZ" sz="4800" b="1" dirty="0"/>
              <a:t>ZKUS</a:t>
            </a:r>
            <a:endParaRPr lang="cs-CZ" sz="4800" dirty="0"/>
          </a:p>
          <a:p>
            <a:pPr marL="0" indent="0">
              <a:buNone/>
            </a:pPr>
            <a:r>
              <a:rPr lang="cs-CZ" sz="4900" b="1" dirty="0">
                <a:solidFill>
                  <a:schemeClr val="accent1"/>
                </a:solidFill>
              </a:rPr>
              <a:t>z-kus-ø</a:t>
            </a:r>
          </a:p>
          <a:p>
            <a:pPr marL="0" indent="0">
              <a:buNone/>
            </a:pPr>
            <a:r>
              <a:rPr lang="cs-CZ" sz="4800" dirty="0">
                <a:solidFill>
                  <a:srgbClr val="C00000"/>
                </a:solidFill>
              </a:rPr>
              <a:t>ø – tvarotvorný sufix finální – osobní koncovka (nulová)</a:t>
            </a:r>
          </a:p>
          <a:p>
            <a:pPr marL="0" indent="0">
              <a:buNone/>
            </a:pPr>
            <a:r>
              <a:rPr lang="cs-CZ" sz="4800" dirty="0"/>
              <a:t>-kus – kořenný morfém</a:t>
            </a:r>
          </a:p>
          <a:p>
            <a:pPr marL="0" indent="0">
              <a:buNone/>
            </a:pPr>
            <a:r>
              <a:rPr lang="cs-CZ" sz="4800" dirty="0"/>
              <a:t>z – slovotvorný prefix</a:t>
            </a:r>
          </a:p>
          <a:p>
            <a:pPr marL="0" indent="0">
              <a:buNone/>
            </a:pPr>
            <a:r>
              <a:rPr lang="cs-CZ" sz="4800" dirty="0"/>
              <a:t>Poznámka: obměna Z-KUS-TE – zde už os. koncovka nulová není…</a:t>
            </a:r>
          </a:p>
          <a:p>
            <a:pPr marL="0" indent="0">
              <a:buNone/>
            </a:pPr>
            <a:endParaRPr lang="cs-CZ" sz="4500" dirty="0"/>
          </a:p>
          <a:p>
            <a:pPr marL="0" indent="0">
              <a:buNone/>
            </a:pPr>
            <a:endParaRPr lang="cs-CZ" sz="4500" dirty="0"/>
          </a:p>
          <a:p>
            <a:pPr marL="0" indent="0">
              <a:buNone/>
            </a:pPr>
            <a:endParaRPr lang="cs-CZ" sz="4500" dirty="0"/>
          </a:p>
          <a:p>
            <a:endParaRPr lang="cs-CZ" dirty="0"/>
          </a:p>
        </p:txBody>
      </p:sp>
      <p:sp>
        <p:nvSpPr>
          <p:cNvPr id="6" name="Zástupný symbol pro obsah 5"/>
          <p:cNvSpPr>
            <a:spLocks noGrp="1"/>
          </p:cNvSpPr>
          <p:nvPr>
            <p:ph sz="half" idx="2"/>
          </p:nvPr>
        </p:nvSpPr>
        <p:spPr>
          <a:xfrm>
            <a:off x="6096000" y="1450109"/>
            <a:ext cx="5651158" cy="5197826"/>
          </a:xfrm>
        </p:spPr>
        <p:txBody>
          <a:bodyPr>
            <a:normAutofit fontScale="32500" lnSpcReduction="20000"/>
          </a:bodyPr>
          <a:lstStyle/>
          <a:p>
            <a:pPr marL="0" indent="0">
              <a:buNone/>
            </a:pPr>
            <a:r>
              <a:rPr lang="cs-CZ" sz="4300" b="1" dirty="0"/>
              <a:t>DOSOLÍM </a:t>
            </a:r>
            <a:endParaRPr lang="cs-CZ" sz="4300" dirty="0"/>
          </a:p>
          <a:p>
            <a:pPr marL="0" indent="0">
              <a:buNone/>
            </a:pPr>
            <a:r>
              <a:rPr lang="cs-CZ" sz="4900" b="1" dirty="0">
                <a:solidFill>
                  <a:schemeClr val="accent1"/>
                </a:solidFill>
              </a:rPr>
              <a:t>do-sol-í-m </a:t>
            </a:r>
          </a:p>
          <a:p>
            <a:pPr marL="0" indent="0">
              <a:buNone/>
            </a:pPr>
            <a:r>
              <a:rPr lang="cs-CZ" sz="4300" dirty="0"/>
              <a:t>m – tvarotvorný sufix finální – osobní koncovka</a:t>
            </a:r>
          </a:p>
          <a:p>
            <a:pPr marL="0" indent="0">
              <a:buNone/>
            </a:pPr>
            <a:r>
              <a:rPr lang="cs-CZ" sz="4300" dirty="0">
                <a:solidFill>
                  <a:srgbClr val="FF0000"/>
                </a:solidFill>
              </a:rPr>
              <a:t>í – kmenotvorný sufix </a:t>
            </a:r>
          </a:p>
          <a:p>
            <a:pPr marL="0" indent="0">
              <a:buNone/>
            </a:pPr>
            <a:r>
              <a:rPr lang="cs-CZ" sz="4300" dirty="0"/>
              <a:t>sol – kořenný morfém</a:t>
            </a:r>
          </a:p>
          <a:p>
            <a:pPr marL="0" indent="0">
              <a:buNone/>
            </a:pPr>
            <a:r>
              <a:rPr lang="cs-CZ" sz="4300" dirty="0"/>
              <a:t>do – slovotvorný prefix </a:t>
            </a:r>
          </a:p>
          <a:p>
            <a:pPr marL="0" indent="0">
              <a:buNone/>
            </a:pPr>
            <a:endParaRPr lang="cs-CZ" sz="4300" dirty="0"/>
          </a:p>
          <a:p>
            <a:pPr marL="0" indent="0">
              <a:buNone/>
            </a:pPr>
            <a:r>
              <a:rPr lang="cs-CZ" sz="4300" dirty="0"/>
              <a:t>sol – </a:t>
            </a:r>
            <a:r>
              <a:rPr lang="cs-CZ" sz="4300" dirty="0">
                <a:solidFill>
                  <a:srgbClr val="FF0000"/>
                </a:solidFill>
              </a:rPr>
              <a:t>í </a:t>
            </a:r>
            <a:r>
              <a:rPr lang="cs-CZ" sz="4300" dirty="0"/>
              <a:t>– m</a:t>
            </a:r>
          </a:p>
          <a:p>
            <a:pPr marL="0" indent="0">
              <a:buNone/>
            </a:pPr>
            <a:r>
              <a:rPr lang="cs-CZ" sz="4300" dirty="0" err="1"/>
              <a:t>koup</a:t>
            </a:r>
            <a:r>
              <a:rPr lang="cs-CZ" sz="4300" dirty="0"/>
              <a:t> –</a:t>
            </a:r>
            <a:r>
              <a:rPr lang="cs-CZ" sz="4300" dirty="0">
                <a:solidFill>
                  <a:srgbClr val="FF0000"/>
                </a:solidFill>
              </a:rPr>
              <a:t> í </a:t>
            </a:r>
            <a:r>
              <a:rPr lang="cs-CZ" sz="4300" dirty="0"/>
              <a:t>– </a:t>
            </a:r>
            <a:r>
              <a:rPr lang="cs-CZ" sz="4300" dirty="0" err="1"/>
              <a:t>te</a:t>
            </a:r>
            <a:endParaRPr lang="cs-CZ" sz="4300" dirty="0"/>
          </a:p>
          <a:p>
            <a:pPr marL="0" indent="0">
              <a:buNone/>
            </a:pPr>
            <a:endParaRPr lang="cs-CZ" sz="4300" dirty="0"/>
          </a:p>
          <a:p>
            <a:pPr marL="0" indent="0">
              <a:buNone/>
            </a:pPr>
            <a:r>
              <a:rPr lang="cs-CZ" sz="4300" dirty="0"/>
              <a:t>běh – </a:t>
            </a:r>
            <a:r>
              <a:rPr lang="cs-CZ" sz="4300" dirty="0">
                <a:solidFill>
                  <a:srgbClr val="FF0000"/>
                </a:solidFill>
              </a:rPr>
              <a:t>á </a:t>
            </a:r>
            <a:r>
              <a:rPr lang="cs-CZ" sz="4300" dirty="0"/>
              <a:t>– m, běh – </a:t>
            </a:r>
            <a:r>
              <a:rPr lang="cs-CZ" sz="4300" dirty="0">
                <a:solidFill>
                  <a:srgbClr val="FF0000"/>
                </a:solidFill>
              </a:rPr>
              <a:t>á</a:t>
            </a:r>
            <a:r>
              <a:rPr lang="cs-CZ" sz="4300" dirty="0"/>
              <a:t> - š, běh – </a:t>
            </a:r>
            <a:r>
              <a:rPr lang="cs-CZ" sz="4300" dirty="0">
                <a:solidFill>
                  <a:srgbClr val="FF0000"/>
                </a:solidFill>
              </a:rPr>
              <a:t>á </a:t>
            </a:r>
            <a:r>
              <a:rPr lang="cs-CZ" sz="4300" dirty="0"/>
              <a:t>- 0; běh – </a:t>
            </a:r>
            <a:r>
              <a:rPr lang="cs-CZ" sz="4300" dirty="0">
                <a:solidFill>
                  <a:srgbClr val="FF0000"/>
                </a:solidFill>
              </a:rPr>
              <a:t>á</a:t>
            </a:r>
            <a:r>
              <a:rPr lang="cs-CZ" sz="4300" dirty="0"/>
              <a:t> - </a:t>
            </a:r>
            <a:r>
              <a:rPr lang="cs-CZ" sz="4300" dirty="0" err="1"/>
              <a:t>me</a:t>
            </a:r>
            <a:r>
              <a:rPr lang="cs-CZ" sz="4300" dirty="0"/>
              <a:t>, běh – </a:t>
            </a:r>
            <a:r>
              <a:rPr lang="cs-CZ" sz="4300" dirty="0">
                <a:solidFill>
                  <a:srgbClr val="FF0000"/>
                </a:solidFill>
              </a:rPr>
              <a:t>á</a:t>
            </a:r>
            <a:r>
              <a:rPr lang="cs-CZ" sz="4300" dirty="0"/>
              <a:t> - </a:t>
            </a:r>
            <a:r>
              <a:rPr lang="cs-CZ" sz="4300" dirty="0" err="1"/>
              <a:t>te</a:t>
            </a:r>
            <a:r>
              <a:rPr lang="cs-CZ" sz="4300" dirty="0"/>
              <a:t>, běh – </a:t>
            </a:r>
            <a:r>
              <a:rPr lang="cs-CZ" sz="4300" dirty="0">
                <a:solidFill>
                  <a:srgbClr val="FF0000"/>
                </a:solidFill>
              </a:rPr>
              <a:t>á</a:t>
            </a:r>
            <a:r>
              <a:rPr lang="cs-CZ" sz="4300" dirty="0"/>
              <a:t> – </a:t>
            </a:r>
            <a:r>
              <a:rPr lang="cs-CZ" sz="4300" dirty="0" err="1"/>
              <a:t>me</a:t>
            </a:r>
            <a:r>
              <a:rPr lang="cs-CZ" sz="4300" dirty="0"/>
              <a:t>, běh – </a:t>
            </a:r>
            <a:r>
              <a:rPr lang="cs-CZ" sz="4300" dirty="0">
                <a:solidFill>
                  <a:srgbClr val="FF0000"/>
                </a:solidFill>
              </a:rPr>
              <a:t>a</a:t>
            </a:r>
            <a:r>
              <a:rPr lang="cs-CZ" sz="4300" dirty="0"/>
              <a:t> – jí</a:t>
            </a:r>
          </a:p>
          <a:p>
            <a:pPr marL="0" indent="0">
              <a:buNone/>
            </a:pPr>
            <a:endParaRPr lang="cs-CZ" sz="4300" dirty="0"/>
          </a:p>
          <a:p>
            <a:pPr marL="0" indent="0">
              <a:buNone/>
            </a:pPr>
            <a:r>
              <a:rPr lang="cs-CZ" sz="4300" dirty="0"/>
              <a:t>kup – </a:t>
            </a:r>
            <a:r>
              <a:rPr lang="cs-CZ" sz="4300" dirty="0" err="1">
                <a:solidFill>
                  <a:srgbClr val="FF0000"/>
                </a:solidFill>
              </a:rPr>
              <a:t>uj</a:t>
            </a:r>
            <a:r>
              <a:rPr lang="cs-CZ" sz="4300" dirty="0"/>
              <a:t> – i, kup – </a:t>
            </a:r>
            <a:r>
              <a:rPr lang="cs-CZ" sz="4300" dirty="0" err="1">
                <a:solidFill>
                  <a:srgbClr val="FF0000"/>
                </a:solidFill>
              </a:rPr>
              <a:t>uje</a:t>
            </a:r>
            <a:r>
              <a:rPr lang="cs-CZ" sz="4300" dirty="0"/>
              <a:t> -</a:t>
            </a:r>
            <a:r>
              <a:rPr lang="cs-CZ" sz="4300" dirty="0" err="1"/>
              <a:t>me</a:t>
            </a:r>
            <a:endParaRPr lang="cs-CZ" sz="4300" dirty="0"/>
          </a:p>
          <a:p>
            <a:pPr marL="0" indent="0">
              <a:buNone/>
            </a:pPr>
            <a:endParaRPr lang="cs-CZ" sz="4300" dirty="0"/>
          </a:p>
          <a:p>
            <a:pPr marL="0" indent="0">
              <a:buNone/>
            </a:pPr>
            <a:r>
              <a:rPr lang="cs-CZ" sz="4300" dirty="0"/>
              <a:t> </a:t>
            </a:r>
          </a:p>
          <a:p>
            <a:pPr marL="0" indent="0">
              <a:buNone/>
            </a:pPr>
            <a:endParaRPr lang="cs-CZ" dirty="0"/>
          </a:p>
        </p:txBody>
      </p:sp>
    </p:spTree>
    <p:extLst>
      <p:ext uri="{BB962C8B-B14F-4D97-AF65-F5344CB8AC3E}">
        <p14:creationId xmlns:p14="http://schemas.microsoft.com/office/powerpoint/2010/main" val="540043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17114" y="464783"/>
            <a:ext cx="9835978" cy="1280890"/>
          </a:xfrm>
        </p:spPr>
        <p:txBody>
          <a:bodyPr>
            <a:normAutofit/>
          </a:bodyPr>
          <a:lstStyle/>
          <a:p>
            <a:pPr algn="ctr"/>
            <a:r>
              <a:rPr lang="cs-CZ" dirty="0"/>
              <a:t>Morfematický rozbor + řešení</a:t>
            </a:r>
            <a:br>
              <a:rPr lang="cs-CZ" dirty="0"/>
            </a:br>
            <a:endParaRPr lang="cs-CZ" dirty="0"/>
          </a:p>
        </p:txBody>
      </p:sp>
      <p:sp>
        <p:nvSpPr>
          <p:cNvPr id="3" name="Zástupný symbol pro obsah 2"/>
          <p:cNvSpPr>
            <a:spLocks noGrp="1"/>
          </p:cNvSpPr>
          <p:nvPr>
            <p:ph idx="1"/>
          </p:nvPr>
        </p:nvSpPr>
        <p:spPr>
          <a:xfrm>
            <a:off x="794327" y="1388532"/>
            <a:ext cx="11109806" cy="5063067"/>
          </a:xfrm>
        </p:spPr>
        <p:txBody>
          <a:bodyPr>
            <a:normAutofit/>
          </a:bodyPr>
          <a:lstStyle/>
          <a:p>
            <a:r>
              <a:rPr lang="cs-CZ" sz="2400" dirty="0"/>
              <a:t>CHOD-I-DL-O</a:t>
            </a:r>
          </a:p>
          <a:p>
            <a:r>
              <a:rPr lang="cs-CZ" sz="2400" dirty="0"/>
              <a:t>VÝ-KŘIK-Y</a:t>
            </a:r>
          </a:p>
          <a:p>
            <a:r>
              <a:rPr lang="cs-CZ" sz="2400" dirty="0"/>
              <a:t>TÍM-TO</a:t>
            </a:r>
          </a:p>
          <a:p>
            <a:r>
              <a:rPr lang="cs-CZ" sz="2400" dirty="0"/>
              <a:t>PYTEL-0</a:t>
            </a:r>
          </a:p>
          <a:p>
            <a:r>
              <a:rPr lang="cs-CZ" sz="2400" dirty="0"/>
              <a:t>O-LIZ-UJ-Í</a:t>
            </a:r>
          </a:p>
          <a:p>
            <a:r>
              <a:rPr lang="cs-CZ" sz="2400" dirty="0"/>
              <a:t>S-PIS-OVA-TEL-OV-O</a:t>
            </a:r>
          </a:p>
          <a:p>
            <a:r>
              <a:rPr lang="cs-CZ" sz="2400" dirty="0"/>
              <a:t>U-KOLÉB-A-T</a:t>
            </a:r>
          </a:p>
          <a:p>
            <a:r>
              <a:rPr lang="cs-CZ" sz="2400" dirty="0"/>
              <a:t>ČERVEN-O-BÍL-ÉHO</a:t>
            </a:r>
          </a:p>
          <a:p>
            <a:r>
              <a:rPr lang="cs-CZ" sz="2400" dirty="0"/>
              <a:t>STŘÍŠ-K-A</a:t>
            </a:r>
          </a:p>
          <a:p>
            <a:r>
              <a:rPr lang="cs-CZ" sz="2400" dirty="0"/>
              <a:t>ŘED-I-TEL-K-A</a:t>
            </a:r>
          </a:p>
          <a:p>
            <a:pPr marL="0" indent="0">
              <a:buNone/>
            </a:pPr>
            <a:endParaRPr lang="cs-CZ" dirty="0"/>
          </a:p>
        </p:txBody>
      </p:sp>
    </p:spTree>
    <p:extLst>
      <p:ext uri="{BB962C8B-B14F-4D97-AF65-F5344CB8AC3E}">
        <p14:creationId xmlns:p14="http://schemas.microsoft.com/office/powerpoint/2010/main" val="781529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54331" y="624110"/>
            <a:ext cx="10424159" cy="1280890"/>
          </a:xfrm>
        </p:spPr>
        <p:txBody>
          <a:bodyPr>
            <a:normAutofit/>
          </a:bodyPr>
          <a:lstStyle/>
          <a:p>
            <a:pPr algn="ctr"/>
            <a:r>
              <a:rPr lang="cs-CZ" dirty="0"/>
              <a:t>Vytváření slov na základě předepsaných kombinací morfémů (cvičení)</a:t>
            </a:r>
          </a:p>
        </p:txBody>
      </p:sp>
      <p:sp>
        <p:nvSpPr>
          <p:cNvPr id="3" name="Zástupný symbol pro obsah 2"/>
          <p:cNvSpPr>
            <a:spLocks noGrp="1"/>
          </p:cNvSpPr>
          <p:nvPr>
            <p:ph sz="half" idx="1"/>
          </p:nvPr>
        </p:nvSpPr>
        <p:spPr>
          <a:xfrm>
            <a:off x="1100668" y="1837267"/>
            <a:ext cx="6011332" cy="4639733"/>
          </a:xfrm>
        </p:spPr>
        <p:txBody>
          <a:bodyPr>
            <a:normAutofit/>
          </a:bodyPr>
          <a:lstStyle/>
          <a:p>
            <a:pPr>
              <a:buAutoNum type="alphaLcParenR"/>
            </a:pPr>
            <a:r>
              <a:rPr lang="cs-CZ" dirty="0"/>
              <a:t>1. zadání: </a:t>
            </a:r>
            <a:r>
              <a:rPr lang="cs-CZ" dirty="0" smtClean="0"/>
              <a:t> vytvořte slovo –</a:t>
            </a:r>
          </a:p>
          <a:p>
            <a:pPr marL="0" indent="0">
              <a:buNone/>
            </a:pPr>
            <a:endParaRPr lang="cs-CZ" dirty="0"/>
          </a:p>
          <a:p>
            <a:pPr marL="0" indent="0">
              <a:buNone/>
            </a:pPr>
            <a:r>
              <a:rPr lang="cs-CZ" dirty="0"/>
              <a:t>tvarotvorný preﬁx – kořenný morfém – kmenotvorný suﬁx – osobní koncovka  </a:t>
            </a:r>
          </a:p>
          <a:p>
            <a:pPr marL="0" indent="0">
              <a:buNone/>
            </a:pPr>
            <a:endParaRPr lang="cs-CZ" dirty="0"/>
          </a:p>
          <a:p>
            <a:pPr marL="0" indent="0">
              <a:buNone/>
            </a:pPr>
            <a:r>
              <a:rPr lang="cs-CZ" dirty="0"/>
              <a:t>PO-BĚŽ-Í-ME</a:t>
            </a:r>
          </a:p>
          <a:p>
            <a:pPr marL="0" indent="0">
              <a:buNone/>
            </a:pPr>
            <a:r>
              <a:rPr lang="cs-CZ" dirty="0">
                <a:solidFill>
                  <a:srgbClr val="FF0000"/>
                </a:solidFill>
              </a:rPr>
              <a:t>SESTOUPÍ</a:t>
            </a:r>
          </a:p>
          <a:p>
            <a:pPr marL="0" indent="0">
              <a:buNone/>
            </a:pPr>
            <a:r>
              <a:rPr lang="cs-CZ" dirty="0"/>
              <a:t>POLETÍ</a:t>
            </a:r>
          </a:p>
          <a:p>
            <a:pPr marL="0" indent="0">
              <a:buNone/>
            </a:pPr>
            <a:r>
              <a:rPr lang="cs-CZ" dirty="0">
                <a:solidFill>
                  <a:srgbClr val="FF0000"/>
                </a:solidFill>
              </a:rPr>
              <a:t>POPIJEME</a:t>
            </a:r>
          </a:p>
          <a:p>
            <a:pPr marL="0" indent="0">
              <a:buNone/>
            </a:pPr>
            <a:r>
              <a:rPr lang="cs-CZ" dirty="0">
                <a:solidFill>
                  <a:srgbClr val="FF0000"/>
                </a:solidFill>
              </a:rPr>
              <a:t>POSPĚŠ</a:t>
            </a:r>
          </a:p>
          <a:p>
            <a:pPr marL="0" indent="0">
              <a:buNone/>
            </a:pPr>
            <a:r>
              <a:rPr lang="cs-CZ" dirty="0">
                <a:solidFill>
                  <a:srgbClr val="FF0000"/>
                </a:solidFill>
              </a:rPr>
              <a:t>U-DĚL-EJ-ME</a:t>
            </a:r>
          </a:p>
          <a:p>
            <a:endParaRPr lang="cs-CZ" dirty="0"/>
          </a:p>
        </p:txBody>
      </p:sp>
      <p:sp>
        <p:nvSpPr>
          <p:cNvPr id="5" name="Zástupný symbol pro obsah 4"/>
          <p:cNvSpPr>
            <a:spLocks noGrp="1"/>
          </p:cNvSpPr>
          <p:nvPr>
            <p:ph sz="half" idx="2"/>
          </p:nvPr>
        </p:nvSpPr>
        <p:spPr>
          <a:xfrm>
            <a:off x="7433733" y="1981201"/>
            <a:ext cx="4370339" cy="4139174"/>
          </a:xfrm>
        </p:spPr>
        <p:txBody>
          <a:bodyPr>
            <a:normAutofit/>
          </a:bodyPr>
          <a:lstStyle/>
          <a:p>
            <a:pPr marL="0" indent="0">
              <a:buNone/>
            </a:pPr>
            <a:r>
              <a:rPr lang="cs-CZ" dirty="0"/>
              <a:t>Proč červené tvary neodpovídají zadání?</a:t>
            </a:r>
          </a:p>
        </p:txBody>
      </p:sp>
    </p:spTree>
    <p:extLst>
      <p:ext uri="{BB962C8B-B14F-4D97-AF65-F5344CB8AC3E}">
        <p14:creationId xmlns:p14="http://schemas.microsoft.com/office/powerpoint/2010/main" val="634481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74440" y="521473"/>
            <a:ext cx="10755407" cy="1280890"/>
          </a:xfrm>
        </p:spPr>
        <p:txBody>
          <a:bodyPr/>
          <a:lstStyle/>
          <a:p>
            <a:pPr algn="ctr"/>
            <a:r>
              <a:rPr lang="cs-CZ" dirty="0"/>
              <a:t>Vytváření slov na základě předepsaných kombinací morfémů (cvičení)</a:t>
            </a:r>
          </a:p>
        </p:txBody>
      </p:sp>
      <p:sp>
        <p:nvSpPr>
          <p:cNvPr id="3" name="Zástupný symbol pro obsah 2"/>
          <p:cNvSpPr>
            <a:spLocks noGrp="1"/>
          </p:cNvSpPr>
          <p:nvPr>
            <p:ph idx="1"/>
          </p:nvPr>
        </p:nvSpPr>
        <p:spPr>
          <a:xfrm>
            <a:off x="839755" y="2164702"/>
            <a:ext cx="10595500" cy="4467325"/>
          </a:xfrm>
        </p:spPr>
        <p:txBody>
          <a:bodyPr/>
          <a:lstStyle/>
          <a:p>
            <a:r>
              <a:rPr lang="cs-CZ" dirty="0"/>
              <a:t>b) slovotvorný preﬁx – kořenný morfém – slovotvorný suﬁx – pádová koncovka – </a:t>
            </a:r>
          </a:p>
          <a:p>
            <a:pPr marL="0" indent="0">
              <a:buNone/>
            </a:pPr>
            <a:endParaRPr lang="cs-CZ" dirty="0"/>
          </a:p>
          <a:p>
            <a:pPr marL="0" indent="0">
              <a:buNone/>
            </a:pPr>
            <a:r>
              <a:rPr lang="cs-CZ" dirty="0"/>
              <a:t>VÝ-SAD-B-A</a:t>
            </a:r>
          </a:p>
          <a:p>
            <a:pPr marL="0" indent="0">
              <a:buNone/>
            </a:pPr>
            <a:r>
              <a:rPr lang="cs-CZ" dirty="0"/>
              <a:t>ZA-STÁV-K-OU</a:t>
            </a:r>
          </a:p>
          <a:p>
            <a:pPr marL="0" indent="0">
              <a:buNone/>
            </a:pPr>
            <a:r>
              <a:rPr lang="cs-CZ" dirty="0">
                <a:solidFill>
                  <a:srgbClr val="FF0000"/>
                </a:solidFill>
              </a:rPr>
              <a:t>DO-KONČ-EN-ÉMU </a:t>
            </a:r>
            <a:r>
              <a:rPr lang="cs-CZ" dirty="0">
                <a:solidFill>
                  <a:schemeClr val="tx1"/>
                </a:solidFill>
              </a:rPr>
              <a:t>– </a:t>
            </a:r>
            <a:r>
              <a:rPr lang="cs-CZ" b="1" dirty="0">
                <a:solidFill>
                  <a:srgbClr val="C00000"/>
                </a:solidFill>
              </a:rPr>
              <a:t>proč není správně?</a:t>
            </a:r>
          </a:p>
          <a:p>
            <a:pPr marL="0" indent="0">
              <a:buNone/>
            </a:pPr>
            <a:r>
              <a:rPr lang="cs-CZ" dirty="0"/>
              <a:t>VÝ-BĚR-Č-ÍCH</a:t>
            </a:r>
          </a:p>
          <a:p>
            <a:pPr marL="0" indent="0">
              <a:buNone/>
            </a:pPr>
            <a:r>
              <a:rPr lang="cs-CZ" dirty="0"/>
              <a:t>ZÁ-ŠKOL-ÁK-EM</a:t>
            </a:r>
            <a:br>
              <a:rPr lang="cs-CZ" dirty="0"/>
            </a:br>
            <a:r>
              <a:rPr lang="cs-CZ" dirty="0"/>
              <a:t>PŘE-KRÁS-N-ÝM</a:t>
            </a:r>
          </a:p>
          <a:p>
            <a:pPr marL="0" indent="0">
              <a:buNone/>
            </a:pPr>
            <a:r>
              <a:rPr lang="cs-CZ" dirty="0"/>
              <a:t>ZÁ-JEM-C-I</a:t>
            </a:r>
          </a:p>
          <a:p>
            <a:endParaRPr lang="cs-CZ" dirty="0"/>
          </a:p>
        </p:txBody>
      </p:sp>
    </p:spTree>
    <p:extLst>
      <p:ext uri="{BB962C8B-B14F-4D97-AF65-F5344CB8AC3E}">
        <p14:creationId xmlns:p14="http://schemas.microsoft.com/office/powerpoint/2010/main" val="2429564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175656" y="802433"/>
            <a:ext cx="10328955" cy="5738325"/>
          </a:xfrm>
        </p:spPr>
        <p:txBody>
          <a:bodyPr>
            <a:normAutofit lnSpcReduction="10000"/>
          </a:bodyPr>
          <a:lstStyle/>
          <a:p>
            <a:r>
              <a:rPr lang="cs-CZ" dirty="0"/>
              <a:t>c) kořenný morfém – </a:t>
            </a:r>
            <a:r>
              <a:rPr lang="cs-CZ" dirty="0" err="1"/>
              <a:t>konektém</a:t>
            </a:r>
            <a:r>
              <a:rPr lang="cs-CZ" dirty="0"/>
              <a:t> – kořenný morfém – pádová koncovka - </a:t>
            </a:r>
          </a:p>
          <a:p>
            <a:pPr marL="0" indent="0">
              <a:buNone/>
            </a:pPr>
            <a:r>
              <a:rPr lang="cs-CZ" dirty="0"/>
              <a:t>VOD-O-VOD-U</a:t>
            </a:r>
          </a:p>
          <a:p>
            <a:pPr marL="0" indent="0">
              <a:buNone/>
            </a:pPr>
            <a:r>
              <a:rPr lang="cs-CZ" dirty="0">
                <a:solidFill>
                  <a:srgbClr val="FF0000"/>
                </a:solidFill>
              </a:rPr>
              <a:t>HROM-O-SVOD-EM</a:t>
            </a:r>
          </a:p>
          <a:p>
            <a:pPr marL="0" indent="0">
              <a:buNone/>
            </a:pPr>
            <a:r>
              <a:rPr lang="cs-CZ" dirty="0"/>
              <a:t>KRASOHLEDU</a:t>
            </a:r>
          </a:p>
          <a:p>
            <a:pPr marL="0" indent="0">
              <a:buNone/>
            </a:pPr>
            <a:r>
              <a:rPr lang="cs-CZ" dirty="0"/>
              <a:t>VINOHRAD</a:t>
            </a:r>
          </a:p>
          <a:p>
            <a:pPr marL="0" indent="0">
              <a:buNone/>
            </a:pPr>
            <a:endParaRPr lang="cs-CZ" dirty="0"/>
          </a:p>
          <a:p>
            <a:r>
              <a:rPr lang="cs-CZ" dirty="0"/>
              <a:t>d) tvarotvorný preﬁx – kořenný morfém – tvarotvorný suﬁx – pádová koncovka – </a:t>
            </a:r>
          </a:p>
          <a:p>
            <a:pPr marL="0" indent="0">
              <a:buNone/>
            </a:pPr>
            <a:r>
              <a:rPr lang="cs-CZ" dirty="0">
                <a:solidFill>
                  <a:srgbClr val="FF0000"/>
                </a:solidFill>
              </a:rPr>
              <a:t>NEJ-NOV-ĚJŠÍ-CH</a:t>
            </a:r>
          </a:p>
          <a:p>
            <a:pPr marL="0" indent="0">
              <a:buNone/>
            </a:pPr>
            <a:r>
              <a:rPr lang="cs-CZ" dirty="0"/>
              <a:t>NEJ-RYCHL-EJŠ-ÍM</a:t>
            </a:r>
          </a:p>
          <a:p>
            <a:pPr marL="0" indent="0">
              <a:buNone/>
            </a:pPr>
            <a:r>
              <a:rPr lang="cs-CZ" dirty="0">
                <a:solidFill>
                  <a:srgbClr val="FF0000"/>
                </a:solidFill>
              </a:rPr>
              <a:t>S-VAŘ-EN-É</a:t>
            </a:r>
          </a:p>
          <a:p>
            <a:pPr marL="0" indent="0">
              <a:buNone/>
            </a:pPr>
            <a:endParaRPr lang="cs-CZ" dirty="0"/>
          </a:p>
          <a:p>
            <a:pPr marL="0" indent="0">
              <a:buNone/>
            </a:pPr>
            <a:r>
              <a:rPr lang="cs-CZ" dirty="0"/>
              <a:t>e) kořenný morfém – kmenotvorný suﬁx – suﬁx přechodníku minulého – rodová koncovka – </a:t>
            </a:r>
          </a:p>
          <a:p>
            <a:pPr marL="0" indent="0">
              <a:buNone/>
            </a:pPr>
            <a:r>
              <a:rPr lang="cs-CZ" dirty="0"/>
              <a:t>DĚL-A-V-ŠE</a:t>
            </a:r>
          </a:p>
          <a:p>
            <a:pPr marL="0" indent="0">
              <a:buNone/>
            </a:pPr>
            <a:r>
              <a:rPr lang="cs-CZ" dirty="0"/>
              <a:t>KOUP-I-V-ŠI</a:t>
            </a:r>
          </a:p>
          <a:p>
            <a:pPr marL="0" indent="0">
              <a:buNone/>
            </a:pPr>
            <a:r>
              <a:rPr lang="cs-CZ" dirty="0"/>
              <a:t> </a:t>
            </a:r>
          </a:p>
          <a:p>
            <a:pPr marL="0" indent="0">
              <a:buNone/>
            </a:pPr>
            <a:endParaRPr lang="cs-CZ" dirty="0"/>
          </a:p>
        </p:txBody>
      </p:sp>
    </p:spTree>
    <p:extLst>
      <p:ext uri="{BB962C8B-B14F-4D97-AF65-F5344CB8AC3E}">
        <p14:creationId xmlns:p14="http://schemas.microsoft.com/office/powerpoint/2010/main" val="1239554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02080" y="839755"/>
            <a:ext cx="10102532" cy="5766318"/>
          </a:xfrm>
        </p:spPr>
        <p:txBody>
          <a:bodyPr/>
          <a:lstStyle/>
          <a:p>
            <a:r>
              <a:rPr lang="cs-CZ" dirty="0"/>
              <a:t>f) kořenný morfém – pádová koncovka – postﬁx </a:t>
            </a:r>
          </a:p>
          <a:p>
            <a:pPr marL="0" indent="0">
              <a:buNone/>
            </a:pPr>
            <a:endParaRPr lang="cs-CZ" dirty="0"/>
          </a:p>
          <a:p>
            <a:pPr marL="0" indent="0">
              <a:buNone/>
            </a:pPr>
            <a:r>
              <a:rPr lang="cs-CZ" dirty="0"/>
              <a:t>T-ÉHO-Ž</a:t>
            </a:r>
          </a:p>
          <a:p>
            <a:pPr marL="0" indent="0">
              <a:buNone/>
            </a:pPr>
            <a:r>
              <a:rPr lang="cs-CZ" dirty="0"/>
              <a:t>T-OMU-TO</a:t>
            </a:r>
          </a:p>
          <a:p>
            <a:pPr marL="0" indent="0">
              <a:buNone/>
            </a:pPr>
            <a:r>
              <a:rPr lang="cs-CZ" dirty="0"/>
              <a:t>ČEH-OSI    </a:t>
            </a:r>
          </a:p>
          <a:p>
            <a:pPr marL="0" indent="0">
              <a:buNone/>
            </a:pPr>
            <a:r>
              <a:rPr lang="cs-CZ" dirty="0"/>
              <a:t>ČÍM-KO-LIV</a:t>
            </a:r>
          </a:p>
          <a:p>
            <a:pPr marL="0" indent="0">
              <a:buNone/>
            </a:pPr>
            <a:endParaRPr lang="cs-CZ" dirty="0"/>
          </a:p>
          <a:p>
            <a:endParaRPr lang="cs-CZ" dirty="0"/>
          </a:p>
          <a:p>
            <a:r>
              <a:rPr lang="cs-CZ" dirty="0"/>
              <a:t>g)  slovotvorný preﬁx – kořenný morfém – slovotvorný suﬁx – slovotvorný suﬁx – pádová koncovka </a:t>
            </a:r>
          </a:p>
          <a:p>
            <a:pPr marL="0" indent="0">
              <a:buNone/>
            </a:pPr>
            <a:endParaRPr lang="cs-CZ" dirty="0"/>
          </a:p>
          <a:p>
            <a:pPr marL="0" indent="0">
              <a:buNone/>
            </a:pPr>
            <a:r>
              <a:rPr lang="cs-CZ" dirty="0"/>
              <a:t>PŘED-SKOK-AN-C-E</a:t>
            </a:r>
          </a:p>
          <a:p>
            <a:pPr marL="0" indent="0">
              <a:buNone/>
            </a:pPr>
            <a:r>
              <a:rPr lang="cs-CZ" dirty="0"/>
              <a:t>PRA-LES-NI-ČK-A</a:t>
            </a:r>
          </a:p>
          <a:p>
            <a:pPr marL="0" indent="0">
              <a:buNone/>
            </a:pPr>
            <a:endParaRPr lang="cs-CZ" dirty="0"/>
          </a:p>
        </p:txBody>
      </p:sp>
    </p:spTree>
    <p:extLst>
      <p:ext uri="{BB962C8B-B14F-4D97-AF65-F5344CB8AC3E}">
        <p14:creationId xmlns:p14="http://schemas.microsoft.com/office/powerpoint/2010/main" val="1535768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FE13FC-5074-47F2-A151-2FAFCD3BC59F}"/>
              </a:ext>
            </a:extLst>
          </p:cNvPr>
          <p:cNvSpPr>
            <a:spLocks noGrp="1"/>
          </p:cNvSpPr>
          <p:nvPr>
            <p:ph type="title"/>
          </p:nvPr>
        </p:nvSpPr>
        <p:spPr/>
        <p:txBody>
          <a:bodyPr/>
          <a:lstStyle/>
          <a:p>
            <a:pPr algn="ctr"/>
            <a:r>
              <a:rPr lang="cs-CZ" dirty="0"/>
              <a:t>Díky za pozornost!</a:t>
            </a:r>
          </a:p>
        </p:txBody>
      </p:sp>
      <p:pic>
        <p:nvPicPr>
          <p:cNvPr id="4" name="Zástupný obsah 3">
            <a:extLst>
              <a:ext uri="{FF2B5EF4-FFF2-40B4-BE49-F238E27FC236}">
                <a16:creationId xmlns:a16="http://schemas.microsoft.com/office/drawing/2014/main" id="{CDF11F61-B13C-4CDA-89F9-9D111A5A30B7}"/>
              </a:ext>
            </a:extLst>
          </p:cNvPr>
          <p:cNvPicPr>
            <a:picLocks noGrp="1" noChangeAspect="1"/>
          </p:cNvPicPr>
          <p:nvPr>
            <p:ph idx="1"/>
          </p:nvPr>
        </p:nvPicPr>
        <p:blipFill>
          <a:blip r:embed="rId2"/>
          <a:stretch>
            <a:fillRect/>
          </a:stretch>
        </p:blipFill>
        <p:spPr>
          <a:xfrm>
            <a:off x="4529935" y="2087418"/>
            <a:ext cx="5037666" cy="3778250"/>
          </a:xfrm>
          <a:prstGeom prst="rect">
            <a:avLst/>
          </a:prstGeom>
        </p:spPr>
      </p:pic>
    </p:spTree>
    <p:extLst>
      <p:ext uri="{BB962C8B-B14F-4D97-AF65-F5344CB8AC3E}">
        <p14:creationId xmlns:p14="http://schemas.microsoft.com/office/powerpoint/2010/main" val="2672002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382814" y="335902"/>
            <a:ext cx="7121797" cy="671804"/>
          </a:xfrm>
        </p:spPr>
        <p:txBody>
          <a:bodyPr/>
          <a:lstStyle/>
          <a:p>
            <a:r>
              <a:rPr lang="cs-CZ" dirty="0"/>
              <a:t>Morfém – morfematika </a:t>
            </a:r>
          </a:p>
        </p:txBody>
      </p:sp>
      <p:sp>
        <p:nvSpPr>
          <p:cNvPr id="3" name="Zástupný symbol pro obsah 2"/>
          <p:cNvSpPr>
            <a:spLocks noGrp="1"/>
          </p:cNvSpPr>
          <p:nvPr>
            <p:ph idx="1"/>
          </p:nvPr>
        </p:nvSpPr>
        <p:spPr>
          <a:xfrm>
            <a:off x="877077" y="1371600"/>
            <a:ext cx="10924549" cy="4450702"/>
          </a:xfrm>
        </p:spPr>
        <p:txBody>
          <a:bodyPr>
            <a:normAutofit/>
          </a:bodyPr>
          <a:lstStyle/>
          <a:p>
            <a:pPr marL="0" indent="0">
              <a:buNone/>
            </a:pPr>
            <a:r>
              <a:rPr lang="cs-CZ" dirty="0"/>
              <a:t>LANGUE	/         PAROLE	</a:t>
            </a:r>
          </a:p>
          <a:p>
            <a:pPr marL="0" indent="0">
              <a:buNone/>
            </a:pPr>
            <a:r>
              <a:rPr lang="cs-CZ" dirty="0"/>
              <a:t>jednotky „</a:t>
            </a:r>
            <a:r>
              <a:rPr lang="cs-CZ" dirty="0" err="1"/>
              <a:t>émické</a:t>
            </a:r>
            <a:r>
              <a:rPr lang="cs-CZ" dirty="0"/>
              <a:t>“ (přípona –</a:t>
            </a:r>
            <a:r>
              <a:rPr lang="cs-CZ" i="1" dirty="0" err="1"/>
              <a:t>ém</a:t>
            </a:r>
            <a:r>
              <a:rPr lang="cs-CZ" i="1" dirty="0"/>
              <a:t>/)  / </a:t>
            </a:r>
            <a:r>
              <a:rPr lang="cs-CZ" dirty="0"/>
              <a:t>jednotky s předponou </a:t>
            </a:r>
            <a:r>
              <a:rPr lang="cs-CZ" i="1" dirty="0"/>
              <a:t>alo-</a:t>
            </a:r>
            <a:endParaRPr lang="cs-CZ" dirty="0"/>
          </a:p>
          <a:p>
            <a:pPr marL="0" indent="0">
              <a:buNone/>
            </a:pPr>
            <a:endParaRPr lang="cs-CZ" dirty="0"/>
          </a:p>
          <a:p>
            <a:pPr marL="0" indent="0">
              <a:buNone/>
            </a:pPr>
            <a:r>
              <a:rPr lang="cs-CZ" dirty="0"/>
              <a:t>…</a:t>
            </a:r>
          </a:p>
          <a:p>
            <a:pPr marL="0" indent="0">
              <a:buNone/>
            </a:pPr>
            <a:r>
              <a:rPr lang="cs-CZ" sz="2400" dirty="0"/>
              <a:t>  </a:t>
            </a:r>
            <a:r>
              <a:rPr lang="cs-CZ" sz="2000" dirty="0"/>
              <a:t>↑  </a:t>
            </a:r>
          </a:p>
          <a:p>
            <a:pPr marL="0" indent="0">
              <a:buNone/>
            </a:pPr>
            <a:r>
              <a:rPr lang="cs-CZ" dirty="0"/>
              <a:t>lexém  // lex – </a:t>
            </a:r>
            <a:r>
              <a:rPr lang="cs-CZ" dirty="0" err="1"/>
              <a:t>alolex</a:t>
            </a:r>
            <a:r>
              <a:rPr lang="cs-CZ" dirty="0"/>
              <a:t> ………………………………………………………lexikální rovina: lexikologie</a:t>
            </a:r>
          </a:p>
          <a:p>
            <a:pPr marL="0" indent="0">
              <a:buNone/>
            </a:pPr>
            <a:r>
              <a:rPr lang="cs-CZ" sz="2000" dirty="0"/>
              <a:t>   ↑  </a:t>
            </a:r>
          </a:p>
          <a:p>
            <a:pPr marL="0" indent="0">
              <a:buNone/>
            </a:pPr>
            <a:r>
              <a:rPr lang="cs-CZ" b="1" dirty="0"/>
              <a:t>morfém // morf – alomorf ………………………………morfematická rovina: morfematika  //  morfologie</a:t>
            </a:r>
          </a:p>
          <a:p>
            <a:pPr marL="0" indent="0">
              <a:buNone/>
            </a:pPr>
            <a:r>
              <a:rPr lang="cs-CZ" dirty="0"/>
              <a:t>   ↑  </a:t>
            </a:r>
          </a:p>
          <a:p>
            <a:pPr marL="0" indent="0">
              <a:buNone/>
            </a:pPr>
            <a:r>
              <a:rPr lang="cs-CZ" dirty="0"/>
              <a:t>foném // alofon (hláska)…...fonologická rovina: fonologie // fonetická (hlásková) rovina: fonetika</a:t>
            </a:r>
          </a:p>
          <a:p>
            <a:endParaRPr lang="cs-CZ" dirty="0"/>
          </a:p>
        </p:txBody>
      </p:sp>
    </p:spTree>
    <p:extLst>
      <p:ext uri="{BB962C8B-B14F-4D97-AF65-F5344CB8AC3E}">
        <p14:creationId xmlns:p14="http://schemas.microsoft.com/office/powerpoint/2010/main" val="2272758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50789" y="436605"/>
            <a:ext cx="10997514" cy="832022"/>
          </a:xfrm>
        </p:spPr>
        <p:txBody>
          <a:bodyPr/>
          <a:lstStyle/>
          <a:p>
            <a:pPr algn="ctr"/>
            <a:r>
              <a:rPr lang="cs-CZ" dirty="0"/>
              <a:t>Dvojí artikulace (dvojí členění) jazyka</a:t>
            </a:r>
          </a:p>
        </p:txBody>
      </p:sp>
      <p:sp>
        <p:nvSpPr>
          <p:cNvPr id="3" name="Zástupný symbol pro obsah 2"/>
          <p:cNvSpPr>
            <a:spLocks noGrp="1"/>
          </p:cNvSpPr>
          <p:nvPr>
            <p:ph idx="1"/>
          </p:nvPr>
        </p:nvSpPr>
        <p:spPr>
          <a:xfrm>
            <a:off x="1268627" y="1056442"/>
            <a:ext cx="10574185" cy="5583255"/>
          </a:xfrm>
        </p:spPr>
        <p:txBody>
          <a:bodyPr>
            <a:normAutofit fontScale="92500" lnSpcReduction="10000"/>
          </a:bodyPr>
          <a:lstStyle/>
          <a:p>
            <a:pPr marL="0" indent="0">
              <a:lnSpc>
                <a:spcPct val="120000"/>
              </a:lnSpc>
              <a:buNone/>
            </a:pPr>
            <a:r>
              <a:rPr lang="cs-CZ" dirty="0"/>
              <a:t>  </a:t>
            </a:r>
            <a:r>
              <a:rPr lang="cs-CZ" sz="4400" dirty="0"/>
              <a:t>	</a:t>
            </a:r>
            <a:r>
              <a:rPr lang="cs-CZ" sz="2400" dirty="0"/>
              <a:t>   </a:t>
            </a:r>
            <a:r>
              <a:rPr lang="cs-CZ" sz="2400" dirty="0">
                <a:solidFill>
                  <a:schemeClr val="accent1"/>
                </a:solidFill>
              </a:rPr>
              <a:t>1. artikulace:</a:t>
            </a:r>
          </a:p>
          <a:p>
            <a:pPr marL="0" indent="0">
              <a:lnSpc>
                <a:spcPct val="120000"/>
              </a:lnSpc>
              <a:buNone/>
            </a:pPr>
            <a:r>
              <a:rPr lang="cs-CZ" sz="2400" b="1" dirty="0"/>
              <a:t>na morfémy</a:t>
            </a:r>
            <a:r>
              <a:rPr lang="cs-CZ" sz="2400" dirty="0"/>
              <a:t> / (alo)morfy …nejnižší jednotky nesoucí význam, tj. bilaterální, znakové) </a:t>
            </a:r>
          </a:p>
          <a:p>
            <a:pPr marL="0" indent="0">
              <a:lnSpc>
                <a:spcPct val="120000"/>
              </a:lnSpc>
              <a:buNone/>
            </a:pPr>
            <a:r>
              <a:rPr lang="cs-CZ" sz="2400" b="1" dirty="0">
                <a:solidFill>
                  <a:srgbClr val="7030A0"/>
                </a:solidFill>
              </a:rPr>
              <a:t>									list-o-pad-0, škol-a</a:t>
            </a:r>
          </a:p>
          <a:p>
            <a:pPr marL="0" indent="0">
              <a:lnSpc>
                <a:spcPct val="120000"/>
              </a:lnSpc>
              <a:buNone/>
            </a:pPr>
            <a:r>
              <a:rPr lang="cs-CZ" sz="2400" dirty="0">
                <a:solidFill>
                  <a:schemeClr val="accent1"/>
                </a:solidFill>
              </a:rPr>
              <a:t>          2. artikulace:</a:t>
            </a:r>
          </a:p>
          <a:p>
            <a:pPr marL="0" indent="0">
              <a:lnSpc>
                <a:spcPct val="120000"/>
              </a:lnSpc>
              <a:buNone/>
            </a:pPr>
            <a:r>
              <a:rPr lang="cs-CZ" sz="2400" b="1" dirty="0"/>
              <a:t>na fonémy</a:t>
            </a:r>
            <a:r>
              <a:rPr lang="cs-CZ" sz="2400" dirty="0"/>
              <a:t> / (alo)</a:t>
            </a:r>
            <a:r>
              <a:rPr lang="cs-CZ" sz="2400" dirty="0" err="1"/>
              <a:t>fony</a:t>
            </a:r>
            <a:r>
              <a:rPr lang="cs-CZ" sz="2400" dirty="0"/>
              <a:t>, hlásky … jednotky, které nenesou význam (jsou unilaterální), ale jsou ho schopny  rozlišit); (jen) jednotky konstrukční</a:t>
            </a:r>
          </a:p>
          <a:p>
            <a:pPr marL="0" indent="0">
              <a:lnSpc>
                <a:spcPct val="120000"/>
              </a:lnSpc>
              <a:buNone/>
            </a:pPr>
            <a:r>
              <a:rPr lang="cs-CZ" sz="2400" dirty="0"/>
              <a:t>								</a:t>
            </a:r>
            <a:r>
              <a:rPr lang="cs-CZ" sz="2400" b="1" dirty="0">
                <a:solidFill>
                  <a:srgbClr val="7030A0"/>
                </a:solidFill>
              </a:rPr>
              <a:t>š-k-o-</a:t>
            </a:r>
            <a:r>
              <a:rPr lang="cs-CZ" sz="2400" b="1" dirty="0">
                <a:solidFill>
                  <a:schemeClr val="accent1"/>
                </a:solidFill>
              </a:rPr>
              <a:t>l</a:t>
            </a:r>
            <a:r>
              <a:rPr lang="cs-CZ" sz="2400" b="1" dirty="0">
                <a:solidFill>
                  <a:srgbClr val="7030A0"/>
                </a:solidFill>
              </a:rPr>
              <a:t>-a   X   š-k-o-</a:t>
            </a:r>
            <a:r>
              <a:rPr lang="cs-CZ" sz="2400" b="1" dirty="0">
                <a:solidFill>
                  <a:schemeClr val="accent1"/>
                </a:solidFill>
              </a:rPr>
              <a:t>d</a:t>
            </a:r>
            <a:r>
              <a:rPr lang="cs-CZ" sz="2400" b="1" dirty="0">
                <a:solidFill>
                  <a:srgbClr val="7030A0"/>
                </a:solidFill>
              </a:rPr>
              <a:t>-a</a:t>
            </a:r>
          </a:p>
          <a:p>
            <a:pPr marL="0" indent="0">
              <a:lnSpc>
                <a:spcPct val="120000"/>
              </a:lnSpc>
              <a:buNone/>
            </a:pPr>
            <a:r>
              <a:rPr lang="cs-CZ" sz="2400" dirty="0"/>
              <a:t>                                                </a:t>
            </a:r>
          </a:p>
          <a:p>
            <a:pPr marL="0" indent="0">
              <a:lnSpc>
                <a:spcPct val="120000"/>
              </a:lnSpc>
              <a:buNone/>
            </a:pPr>
            <a:r>
              <a:rPr lang="cs-CZ" sz="2400" dirty="0"/>
              <a:t>Jeden důležitý parametr – kritérium přirozeného jazyka</a:t>
            </a:r>
          </a:p>
          <a:p>
            <a:pPr marL="0" indent="0">
              <a:lnSpc>
                <a:spcPct val="120000"/>
              </a:lnSpc>
              <a:buNone/>
            </a:pPr>
            <a:r>
              <a:rPr lang="cs-CZ" sz="2400" dirty="0"/>
              <a:t>	</a:t>
            </a:r>
            <a:endParaRPr lang="cs-CZ" dirty="0"/>
          </a:p>
        </p:txBody>
      </p:sp>
    </p:spTree>
    <p:extLst>
      <p:ext uri="{BB962C8B-B14F-4D97-AF65-F5344CB8AC3E}">
        <p14:creationId xmlns:p14="http://schemas.microsoft.com/office/powerpoint/2010/main" val="1624223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96291" y="624110"/>
            <a:ext cx="10381673" cy="1280890"/>
          </a:xfrm>
        </p:spPr>
        <p:txBody>
          <a:bodyPr>
            <a:normAutofit fontScale="90000"/>
          </a:bodyPr>
          <a:lstStyle/>
          <a:p>
            <a:pPr algn="ctr"/>
            <a:r>
              <a:rPr lang="cs-CZ" dirty="0"/>
              <a:t>MORFÉM (podle Nového encyklopedického slovníku): příklad </a:t>
            </a:r>
            <a:r>
              <a:rPr lang="cs-CZ" i="1" dirty="0">
                <a:solidFill>
                  <a:srgbClr val="FF0000"/>
                </a:solidFill>
              </a:rPr>
              <a:t>loď – </a:t>
            </a:r>
            <a:r>
              <a:rPr lang="cs-CZ" i="1" dirty="0" err="1">
                <a:solidFill>
                  <a:srgbClr val="FF0000"/>
                </a:solidFill>
              </a:rPr>
              <a:t>stv</a:t>
            </a:r>
            <a:r>
              <a:rPr lang="cs-CZ" i="1" dirty="0">
                <a:solidFill>
                  <a:srgbClr val="FF0000"/>
                </a:solidFill>
              </a:rPr>
              <a:t> - o</a:t>
            </a:r>
            <a:r>
              <a:rPr lang="cs-CZ" dirty="0"/>
              <a:t/>
            </a:r>
            <a:br>
              <a:rPr lang="cs-CZ" dirty="0"/>
            </a:br>
            <a:endParaRPr lang="cs-CZ" dirty="0"/>
          </a:p>
        </p:txBody>
      </p:sp>
      <p:sp>
        <p:nvSpPr>
          <p:cNvPr id="3" name="Zástupný symbol pro obsah 2"/>
          <p:cNvSpPr>
            <a:spLocks noGrp="1"/>
          </p:cNvSpPr>
          <p:nvPr>
            <p:ph idx="1"/>
          </p:nvPr>
        </p:nvSpPr>
        <p:spPr>
          <a:xfrm>
            <a:off x="1209963" y="1810327"/>
            <a:ext cx="10751127" cy="4804655"/>
          </a:xfrm>
        </p:spPr>
        <p:txBody>
          <a:bodyPr>
            <a:normAutofit/>
          </a:bodyPr>
          <a:lstStyle/>
          <a:p>
            <a:pPr marL="0" indent="0">
              <a:buNone/>
            </a:pPr>
            <a:endParaRPr lang="cs-CZ" dirty="0"/>
          </a:p>
          <a:p>
            <a:r>
              <a:rPr lang="cs-CZ" b="1" dirty="0">
                <a:solidFill>
                  <a:srgbClr val="FF0000"/>
                </a:solidFill>
              </a:rPr>
              <a:t>-  základní jednotka vnitřní struktury slova, která spojuje určitou formu s určitým významem</a:t>
            </a:r>
          </a:p>
          <a:p>
            <a:r>
              <a:rPr lang="cs-CZ" b="1" dirty="0"/>
              <a:t>- </a:t>
            </a:r>
            <a:r>
              <a:rPr lang="cs-CZ" dirty="0"/>
              <a:t>lze ho identifikovat na základě </a:t>
            </a:r>
            <a:r>
              <a:rPr lang="cs-CZ" b="1" dirty="0"/>
              <a:t>principu</a:t>
            </a:r>
            <a:r>
              <a:rPr lang="cs-CZ" dirty="0"/>
              <a:t> </a:t>
            </a:r>
            <a:r>
              <a:rPr lang="cs-CZ" b="1" dirty="0"/>
              <a:t>opakovatelnosti</a:t>
            </a:r>
            <a:r>
              <a:rPr lang="cs-CZ" dirty="0"/>
              <a:t>, tj. určitá část formy slova reprezentuje morfém tehdy, opakuje‑li se ve stejném významu i v jiném kontextu, tj. i u jiných slov. </a:t>
            </a:r>
          </a:p>
          <a:p>
            <a:r>
              <a:rPr lang="cs-CZ" dirty="0"/>
              <a:t>Podle tohoto principu lze např. slovo </a:t>
            </a:r>
            <a:r>
              <a:rPr lang="cs-CZ" i="1" dirty="0">
                <a:solidFill>
                  <a:srgbClr val="FF0000"/>
                </a:solidFill>
              </a:rPr>
              <a:t>loď‑</a:t>
            </a:r>
            <a:r>
              <a:rPr lang="cs-CZ" i="1" dirty="0" err="1">
                <a:solidFill>
                  <a:srgbClr val="FF0000"/>
                </a:solidFill>
              </a:rPr>
              <a:t>stv</a:t>
            </a:r>
            <a:r>
              <a:rPr lang="cs-CZ" i="1" dirty="0">
                <a:solidFill>
                  <a:srgbClr val="FF0000"/>
                </a:solidFill>
              </a:rPr>
              <a:t>‑o</a:t>
            </a:r>
            <a:r>
              <a:rPr lang="cs-CZ" dirty="0">
                <a:solidFill>
                  <a:srgbClr val="FF0000"/>
                </a:solidFill>
              </a:rPr>
              <a:t> </a:t>
            </a:r>
            <a:r>
              <a:rPr lang="cs-CZ" dirty="0"/>
              <a:t>rozdělit na tři morfémy: </a:t>
            </a:r>
            <a:r>
              <a:rPr lang="cs-CZ" i="1" dirty="0"/>
              <a:t>loď</a:t>
            </a:r>
            <a:r>
              <a:rPr lang="cs-CZ" dirty="0"/>
              <a:t>, </a:t>
            </a:r>
            <a:r>
              <a:rPr lang="cs-CZ" i="1" dirty="0" err="1"/>
              <a:t>stv</a:t>
            </a:r>
            <a:r>
              <a:rPr lang="cs-CZ" dirty="0"/>
              <a:t>, </a:t>
            </a:r>
            <a:r>
              <a:rPr lang="cs-CZ" i="1" dirty="0"/>
              <a:t>o</a:t>
            </a:r>
            <a:r>
              <a:rPr lang="cs-CZ" dirty="0"/>
              <a:t>, </a:t>
            </a:r>
          </a:p>
          <a:p>
            <a:pPr marL="0" indent="0">
              <a:buNone/>
            </a:pPr>
            <a:r>
              <a:rPr lang="cs-CZ" dirty="0"/>
              <a:t>protože forma </a:t>
            </a:r>
            <a:r>
              <a:rPr lang="cs-CZ" i="1" dirty="0"/>
              <a:t>loď-</a:t>
            </a:r>
            <a:r>
              <a:rPr lang="cs-CZ" dirty="0"/>
              <a:t> se ve významu ‘loď’ opakuje i u jiných slov, jako např. u jména </a:t>
            </a:r>
            <a:r>
              <a:rPr lang="cs-CZ" i="1" dirty="0"/>
              <a:t>loď </a:t>
            </a:r>
            <a:r>
              <a:rPr lang="cs-CZ" dirty="0"/>
              <a:t>n. u slovesa </a:t>
            </a:r>
            <a:r>
              <a:rPr lang="cs-CZ" i="1" dirty="0"/>
              <a:t>na‑</a:t>
            </a:r>
            <a:r>
              <a:rPr lang="cs-CZ" i="1" dirty="0" err="1"/>
              <a:t>lod</a:t>
            </a:r>
            <a:r>
              <a:rPr lang="cs-CZ" i="1" dirty="0"/>
              <a:t>‑i‑t</a:t>
            </a:r>
            <a:r>
              <a:rPr lang="cs-CZ" dirty="0"/>
              <a:t>, </a:t>
            </a:r>
          </a:p>
          <a:p>
            <a:pPr marL="0" indent="0">
              <a:buNone/>
            </a:pPr>
            <a:r>
              <a:rPr lang="cs-CZ" dirty="0"/>
              <a:t>forma –</a:t>
            </a:r>
            <a:r>
              <a:rPr lang="cs-CZ" i="1" dirty="0" err="1"/>
              <a:t>stv</a:t>
            </a:r>
            <a:r>
              <a:rPr lang="cs-CZ" i="1" dirty="0"/>
              <a:t>-</a:t>
            </a:r>
            <a:r>
              <a:rPr lang="cs-CZ" dirty="0"/>
              <a:t> (slovotvorný sufix) ve významu ‘</a:t>
            </a:r>
            <a:r>
              <a:rPr lang="cs-CZ" dirty="0" err="1"/>
              <a:t>souborʼ</a:t>
            </a:r>
            <a:r>
              <a:rPr lang="cs-CZ" dirty="0"/>
              <a:t> se opakuje i u slov jako </a:t>
            </a:r>
            <a:r>
              <a:rPr lang="cs-CZ" i="1" dirty="0"/>
              <a:t>obyvatel‑</a:t>
            </a:r>
            <a:r>
              <a:rPr lang="cs-CZ" i="1" dirty="0" err="1"/>
              <a:t>stv</a:t>
            </a:r>
            <a:r>
              <a:rPr lang="cs-CZ" i="1" dirty="0"/>
              <a:t>‑o</a:t>
            </a:r>
            <a:r>
              <a:rPr lang="cs-CZ" dirty="0"/>
              <a:t> n. </a:t>
            </a:r>
            <a:r>
              <a:rPr lang="cs-CZ" i="1" dirty="0"/>
              <a:t>rostlin‑</a:t>
            </a:r>
            <a:r>
              <a:rPr lang="cs-CZ" i="1" dirty="0" err="1"/>
              <a:t>stv</a:t>
            </a:r>
            <a:r>
              <a:rPr lang="cs-CZ" i="1" dirty="0"/>
              <a:t>‑</a:t>
            </a:r>
            <a:r>
              <a:rPr lang="cs-CZ" dirty="0"/>
              <a:t>o </a:t>
            </a:r>
          </a:p>
          <a:p>
            <a:pPr marL="0" indent="0">
              <a:buNone/>
            </a:pPr>
            <a:r>
              <a:rPr lang="cs-CZ" dirty="0"/>
              <a:t>a forma -</a:t>
            </a:r>
            <a:r>
              <a:rPr lang="cs-CZ" i="1" dirty="0"/>
              <a:t>o</a:t>
            </a:r>
            <a:r>
              <a:rPr lang="cs-CZ" dirty="0"/>
              <a:t> (</a:t>
            </a:r>
            <a:r>
              <a:rPr lang="cs-CZ" dirty="0" err="1"/>
              <a:t>tvarotv</a:t>
            </a:r>
            <a:r>
              <a:rPr lang="cs-CZ" dirty="0"/>
              <a:t>. sufix, koncovka </a:t>
            </a:r>
            <a:r>
              <a:rPr lang="cs-CZ" dirty="0" err="1"/>
              <a:t>stř</a:t>
            </a:r>
            <a:r>
              <a:rPr lang="cs-CZ" dirty="0"/>
              <a:t>. rodu) se opakuje i u slov jako </a:t>
            </a:r>
            <a:r>
              <a:rPr lang="cs-CZ" i="1" dirty="0"/>
              <a:t>měst‑o</a:t>
            </a:r>
            <a:r>
              <a:rPr lang="cs-CZ" dirty="0"/>
              <a:t> n. </a:t>
            </a:r>
            <a:r>
              <a:rPr lang="cs-CZ" i="1" dirty="0"/>
              <a:t>piv‑o</a:t>
            </a:r>
            <a:r>
              <a:rPr lang="cs-CZ" dirty="0"/>
              <a:t>. </a:t>
            </a:r>
          </a:p>
          <a:p>
            <a:endParaRPr lang="cs-CZ" dirty="0"/>
          </a:p>
        </p:txBody>
      </p:sp>
    </p:spTree>
    <p:extLst>
      <p:ext uri="{BB962C8B-B14F-4D97-AF65-F5344CB8AC3E}">
        <p14:creationId xmlns:p14="http://schemas.microsoft.com/office/powerpoint/2010/main" val="2595182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1826805" y="271850"/>
            <a:ext cx="8911687" cy="712572"/>
          </a:xfrm>
        </p:spPr>
        <p:txBody>
          <a:bodyPr/>
          <a:lstStyle/>
          <a:p>
            <a:pPr algn="ctr"/>
            <a:r>
              <a:rPr lang="cs-CZ" dirty="0"/>
              <a:t>Princip opakovatelnosti  </a:t>
            </a:r>
          </a:p>
        </p:txBody>
      </p:sp>
      <p:sp>
        <p:nvSpPr>
          <p:cNvPr id="3" name="Zástupný symbol pro obsah 2"/>
          <p:cNvSpPr>
            <a:spLocks noGrp="1"/>
          </p:cNvSpPr>
          <p:nvPr>
            <p:ph sz="half" idx="1"/>
          </p:nvPr>
        </p:nvSpPr>
        <p:spPr>
          <a:xfrm>
            <a:off x="957942" y="1373720"/>
            <a:ext cx="5303521" cy="5122874"/>
          </a:xfrm>
        </p:spPr>
        <p:txBody>
          <a:bodyPr>
            <a:normAutofit fontScale="25000" lnSpcReduction="20000"/>
          </a:bodyPr>
          <a:lstStyle/>
          <a:p>
            <a:pPr marL="400050" lvl="1" indent="0">
              <a:lnSpc>
                <a:spcPct val="120000"/>
              </a:lnSpc>
              <a:buNone/>
            </a:pPr>
            <a:r>
              <a:rPr lang="cs-CZ" sz="7200" b="1" dirty="0" err="1">
                <a:solidFill>
                  <a:srgbClr val="7030A0"/>
                </a:solidFill>
              </a:rPr>
              <a:t>houb</a:t>
            </a:r>
            <a:r>
              <a:rPr lang="cs-CZ" sz="7200" dirty="0"/>
              <a:t> –y</a:t>
            </a:r>
          </a:p>
          <a:p>
            <a:pPr marL="400050" lvl="1" indent="0">
              <a:lnSpc>
                <a:spcPct val="120000"/>
              </a:lnSpc>
              <a:buNone/>
            </a:pPr>
            <a:r>
              <a:rPr lang="cs-CZ" sz="7200" b="1" dirty="0">
                <a:solidFill>
                  <a:srgbClr val="7030A0"/>
                </a:solidFill>
              </a:rPr>
              <a:t>hub </a:t>
            </a:r>
            <a:r>
              <a:rPr lang="cs-CZ" sz="7200" dirty="0">
                <a:solidFill>
                  <a:srgbClr val="7030A0"/>
                </a:solidFill>
              </a:rPr>
              <a:t>- 0</a:t>
            </a:r>
          </a:p>
          <a:p>
            <a:pPr marL="0" lvl="1" indent="0">
              <a:lnSpc>
                <a:spcPct val="120000"/>
              </a:lnSpc>
              <a:buNone/>
            </a:pPr>
            <a:r>
              <a:rPr lang="cs-CZ" sz="7200" dirty="0"/>
              <a:t>      </a:t>
            </a:r>
            <a:r>
              <a:rPr lang="cs-CZ" sz="7200" b="1" dirty="0" err="1">
                <a:solidFill>
                  <a:srgbClr val="7030A0"/>
                </a:solidFill>
              </a:rPr>
              <a:t>houb</a:t>
            </a:r>
            <a:r>
              <a:rPr lang="cs-CZ" sz="7200" dirty="0"/>
              <a:t> – </a:t>
            </a:r>
            <a:r>
              <a:rPr lang="cs-CZ" sz="7200" dirty="0">
                <a:solidFill>
                  <a:srgbClr val="FF0000"/>
                </a:solidFill>
              </a:rPr>
              <a:t>ov</a:t>
            </a:r>
            <a:r>
              <a:rPr lang="cs-CZ" sz="7200" dirty="0"/>
              <a:t> – á, brambor – </a:t>
            </a:r>
            <a:r>
              <a:rPr lang="cs-CZ" sz="7200" dirty="0">
                <a:solidFill>
                  <a:srgbClr val="FF0000"/>
                </a:solidFill>
              </a:rPr>
              <a:t>ov</a:t>
            </a:r>
            <a:r>
              <a:rPr lang="cs-CZ" sz="7200" dirty="0"/>
              <a:t> – á</a:t>
            </a:r>
          </a:p>
          <a:p>
            <a:pPr marL="0" lvl="1" indent="0">
              <a:lnSpc>
                <a:spcPct val="120000"/>
              </a:lnSpc>
              <a:buNone/>
            </a:pPr>
            <a:r>
              <a:rPr lang="cs-CZ" sz="7200" dirty="0"/>
              <a:t>      </a:t>
            </a:r>
            <a:r>
              <a:rPr lang="cs-CZ" sz="7200" b="1" dirty="0" err="1">
                <a:solidFill>
                  <a:srgbClr val="7030A0"/>
                </a:solidFill>
              </a:rPr>
              <a:t>houb</a:t>
            </a:r>
            <a:r>
              <a:rPr lang="cs-CZ" sz="7200" dirty="0"/>
              <a:t> – </a:t>
            </a:r>
            <a:r>
              <a:rPr lang="cs-CZ" sz="7200" dirty="0" err="1">
                <a:solidFill>
                  <a:srgbClr val="FF0000"/>
                </a:solidFill>
              </a:rPr>
              <a:t>ař</a:t>
            </a:r>
            <a:r>
              <a:rPr lang="cs-CZ" sz="7200" dirty="0"/>
              <a:t> – e, sad – </a:t>
            </a:r>
            <a:r>
              <a:rPr lang="cs-CZ" sz="7200" dirty="0" err="1">
                <a:solidFill>
                  <a:srgbClr val="FF0000"/>
                </a:solidFill>
              </a:rPr>
              <a:t>ař</a:t>
            </a:r>
            <a:r>
              <a:rPr lang="cs-CZ" sz="7200" dirty="0"/>
              <a:t> – e, lék – </a:t>
            </a:r>
            <a:r>
              <a:rPr lang="cs-CZ" sz="7200" dirty="0" err="1">
                <a:solidFill>
                  <a:srgbClr val="FF0000"/>
                </a:solidFill>
              </a:rPr>
              <a:t>ař</a:t>
            </a:r>
            <a:r>
              <a:rPr lang="cs-CZ" sz="7200" dirty="0"/>
              <a:t> -e</a:t>
            </a:r>
          </a:p>
          <a:p>
            <a:pPr marL="0" lvl="1" indent="0">
              <a:lnSpc>
                <a:spcPct val="120000"/>
              </a:lnSpc>
              <a:buNone/>
            </a:pPr>
            <a:r>
              <a:rPr lang="cs-CZ" sz="7200" dirty="0"/>
              <a:t>      </a:t>
            </a:r>
          </a:p>
          <a:p>
            <a:pPr marL="0" lvl="1" indent="0">
              <a:lnSpc>
                <a:spcPct val="120000"/>
              </a:lnSpc>
              <a:buNone/>
            </a:pPr>
            <a:r>
              <a:rPr lang="cs-CZ" sz="7200" b="1" dirty="0"/>
              <a:t>pas-</a:t>
            </a:r>
            <a:r>
              <a:rPr lang="cs-CZ" sz="7200" b="1" dirty="0" err="1">
                <a:solidFill>
                  <a:srgbClr val="FF0000"/>
                </a:solidFill>
              </a:rPr>
              <a:t>ák</a:t>
            </a:r>
            <a:r>
              <a:rPr lang="cs-CZ" sz="7200" dirty="0"/>
              <a:t> -0   (</a:t>
            </a:r>
            <a:r>
              <a:rPr lang="cs-CZ" sz="7200" b="1" dirty="0"/>
              <a:t>pás</a:t>
            </a:r>
            <a:r>
              <a:rPr lang="cs-CZ" sz="7200" dirty="0"/>
              <a:t>-t, pas-e)</a:t>
            </a:r>
          </a:p>
          <a:p>
            <a:pPr marL="0" lvl="1" indent="0">
              <a:lnSpc>
                <a:spcPct val="120000"/>
              </a:lnSpc>
              <a:buNone/>
            </a:pPr>
            <a:r>
              <a:rPr lang="cs-CZ" sz="7200" dirty="0"/>
              <a:t>zpěv-</a:t>
            </a:r>
            <a:r>
              <a:rPr lang="cs-CZ" sz="7200" dirty="0">
                <a:solidFill>
                  <a:srgbClr val="FF0000"/>
                </a:solidFill>
              </a:rPr>
              <a:t>ák</a:t>
            </a:r>
            <a:r>
              <a:rPr lang="cs-CZ" sz="7200" dirty="0"/>
              <a:t>-0  (</a:t>
            </a:r>
            <a:r>
              <a:rPr lang="cs-CZ" sz="7200" dirty="0" err="1"/>
              <a:t>zpív</a:t>
            </a:r>
            <a:r>
              <a:rPr lang="cs-CZ" sz="7200" dirty="0"/>
              <a:t>-a-t)</a:t>
            </a:r>
          </a:p>
          <a:p>
            <a:pPr marL="0" lvl="1" indent="0">
              <a:lnSpc>
                <a:spcPct val="120000"/>
              </a:lnSpc>
              <a:buNone/>
            </a:pPr>
            <a:r>
              <a:rPr lang="cs-CZ" sz="7200" dirty="0"/>
              <a:t>žebr-</a:t>
            </a:r>
            <a:r>
              <a:rPr lang="cs-CZ" sz="7200" dirty="0">
                <a:solidFill>
                  <a:srgbClr val="FF0000"/>
                </a:solidFill>
              </a:rPr>
              <a:t>ák</a:t>
            </a:r>
            <a:r>
              <a:rPr lang="cs-CZ" sz="7200" dirty="0"/>
              <a:t>-0   </a:t>
            </a:r>
          </a:p>
          <a:p>
            <a:pPr marL="0" lvl="1" indent="0">
              <a:lnSpc>
                <a:spcPct val="120000"/>
              </a:lnSpc>
              <a:buNone/>
            </a:pPr>
            <a:r>
              <a:rPr lang="cs-CZ" sz="7200" dirty="0"/>
              <a:t>     </a:t>
            </a:r>
          </a:p>
          <a:p>
            <a:pPr marL="0" lvl="1" indent="0">
              <a:lnSpc>
                <a:spcPct val="120000"/>
              </a:lnSpc>
              <a:buNone/>
            </a:pPr>
            <a:r>
              <a:rPr lang="cs-CZ" sz="7200" dirty="0"/>
              <a:t>      </a:t>
            </a:r>
            <a:r>
              <a:rPr lang="cs-CZ" sz="7200" dirty="0" err="1"/>
              <a:t>modr</a:t>
            </a:r>
            <a:r>
              <a:rPr lang="cs-CZ" sz="7200" dirty="0"/>
              <a:t> – </a:t>
            </a:r>
            <a:r>
              <a:rPr lang="cs-CZ" sz="7200" dirty="0">
                <a:solidFill>
                  <a:srgbClr val="FF0000"/>
                </a:solidFill>
              </a:rPr>
              <a:t>o</a:t>
            </a:r>
            <a:r>
              <a:rPr lang="cs-CZ" sz="7200" dirty="0"/>
              <a:t> – </a:t>
            </a:r>
            <a:r>
              <a:rPr lang="cs-CZ" sz="7200" dirty="0" err="1"/>
              <a:t>bíl</a:t>
            </a:r>
            <a:r>
              <a:rPr lang="cs-CZ" sz="7200" dirty="0"/>
              <a:t> – ý</a:t>
            </a:r>
          </a:p>
          <a:p>
            <a:pPr marL="0" lvl="1" indent="0">
              <a:lnSpc>
                <a:spcPct val="120000"/>
              </a:lnSpc>
              <a:buNone/>
            </a:pPr>
            <a:r>
              <a:rPr lang="cs-CZ" sz="7200" dirty="0"/>
              <a:t>      </a:t>
            </a:r>
            <a:r>
              <a:rPr lang="cs-CZ" sz="7200" dirty="0" err="1"/>
              <a:t>sladk</a:t>
            </a:r>
            <a:r>
              <a:rPr lang="cs-CZ" sz="7200" dirty="0"/>
              <a:t> – </a:t>
            </a:r>
            <a:r>
              <a:rPr lang="cs-CZ" sz="7200" dirty="0">
                <a:solidFill>
                  <a:srgbClr val="FF0000"/>
                </a:solidFill>
              </a:rPr>
              <a:t>o</a:t>
            </a:r>
            <a:r>
              <a:rPr lang="cs-CZ" sz="7200" dirty="0"/>
              <a:t> – kysel - ý</a:t>
            </a:r>
          </a:p>
          <a:p>
            <a:pPr marL="0" lvl="1" indent="0">
              <a:lnSpc>
                <a:spcPct val="120000"/>
              </a:lnSpc>
              <a:buNone/>
            </a:pPr>
            <a:r>
              <a:rPr lang="cs-CZ" sz="7200" dirty="0"/>
              <a:t>     </a:t>
            </a:r>
          </a:p>
          <a:p>
            <a:pPr marL="0" lvl="1" indent="0">
              <a:lnSpc>
                <a:spcPct val="120000"/>
              </a:lnSpc>
              <a:buNone/>
            </a:pPr>
            <a:r>
              <a:rPr lang="cs-CZ" sz="7200" dirty="0"/>
              <a:t>     </a:t>
            </a:r>
            <a:endParaRPr lang="cs-CZ" dirty="0"/>
          </a:p>
          <a:p>
            <a:pPr marL="0" indent="0">
              <a:lnSpc>
                <a:spcPct val="120000"/>
              </a:lnSpc>
              <a:buNone/>
            </a:pPr>
            <a:endParaRPr lang="cs-CZ" sz="8000" dirty="0"/>
          </a:p>
          <a:p>
            <a:endParaRPr lang="cs-CZ" dirty="0"/>
          </a:p>
        </p:txBody>
      </p:sp>
      <p:sp>
        <p:nvSpPr>
          <p:cNvPr id="5" name="Zástupný symbol pro obsah 4"/>
          <p:cNvSpPr>
            <a:spLocks noGrp="1"/>
          </p:cNvSpPr>
          <p:nvPr>
            <p:ph sz="half" idx="2"/>
          </p:nvPr>
        </p:nvSpPr>
        <p:spPr>
          <a:xfrm>
            <a:off x="6627223" y="1219200"/>
            <a:ext cx="4850674" cy="5122874"/>
          </a:xfrm>
        </p:spPr>
        <p:txBody>
          <a:bodyPr>
            <a:normAutofit fontScale="25000" lnSpcReduction="20000"/>
          </a:bodyPr>
          <a:lstStyle/>
          <a:p>
            <a:pPr marL="400050" lvl="1" indent="0">
              <a:lnSpc>
                <a:spcPct val="120000"/>
              </a:lnSpc>
              <a:buNone/>
            </a:pPr>
            <a:endParaRPr lang="cs-CZ" dirty="0"/>
          </a:p>
          <a:p>
            <a:pPr marL="400050" lvl="1" indent="0">
              <a:lnSpc>
                <a:spcPct val="120000"/>
              </a:lnSpc>
              <a:buNone/>
            </a:pPr>
            <a:r>
              <a:rPr lang="cs-CZ" sz="8000" dirty="0"/>
              <a:t>uč-i-</a:t>
            </a:r>
            <a:r>
              <a:rPr lang="cs-CZ" sz="8000" dirty="0">
                <a:solidFill>
                  <a:srgbClr val="FF0000"/>
                </a:solidFill>
              </a:rPr>
              <a:t>tel</a:t>
            </a:r>
            <a:r>
              <a:rPr lang="cs-CZ" sz="8000" dirty="0"/>
              <a:t>-0</a:t>
            </a:r>
          </a:p>
          <a:p>
            <a:pPr marL="400050" lvl="1" indent="0">
              <a:lnSpc>
                <a:spcPct val="120000"/>
              </a:lnSpc>
              <a:buNone/>
            </a:pPr>
            <a:r>
              <a:rPr lang="cs-CZ" sz="8000" dirty="0"/>
              <a:t>pře-klad-a-</a:t>
            </a:r>
            <a:r>
              <a:rPr lang="cs-CZ" sz="8000" dirty="0">
                <a:solidFill>
                  <a:srgbClr val="FF0000"/>
                </a:solidFill>
              </a:rPr>
              <a:t>tel</a:t>
            </a:r>
            <a:r>
              <a:rPr lang="cs-CZ" sz="8000" dirty="0">
                <a:solidFill>
                  <a:schemeClr val="tx1"/>
                </a:solidFill>
              </a:rPr>
              <a:t>-0</a:t>
            </a:r>
          </a:p>
          <a:p>
            <a:pPr marL="400050" lvl="1" indent="0">
              <a:lnSpc>
                <a:spcPct val="120000"/>
              </a:lnSpc>
              <a:buNone/>
            </a:pPr>
            <a:endParaRPr lang="cs-CZ" sz="8000" dirty="0">
              <a:solidFill>
                <a:schemeClr val="tx1"/>
              </a:solidFill>
            </a:endParaRPr>
          </a:p>
          <a:p>
            <a:pPr marL="400050" lvl="1" indent="0">
              <a:lnSpc>
                <a:spcPct val="120000"/>
              </a:lnSpc>
              <a:buNone/>
            </a:pPr>
            <a:r>
              <a:rPr lang="cs-CZ" sz="8000" dirty="0">
                <a:solidFill>
                  <a:schemeClr val="tx1"/>
                </a:solidFill>
              </a:rPr>
              <a:t>uč-i-tel-</a:t>
            </a:r>
            <a:r>
              <a:rPr lang="cs-CZ" sz="8000" dirty="0">
                <a:solidFill>
                  <a:srgbClr val="FF0000"/>
                </a:solidFill>
              </a:rPr>
              <a:t>k-a</a:t>
            </a:r>
          </a:p>
          <a:p>
            <a:pPr marL="400050" lvl="1" indent="0">
              <a:lnSpc>
                <a:spcPct val="120000"/>
              </a:lnSpc>
              <a:buNone/>
            </a:pPr>
            <a:r>
              <a:rPr lang="cs-CZ" sz="8000" dirty="0">
                <a:solidFill>
                  <a:schemeClr val="tx1"/>
                </a:solidFill>
              </a:rPr>
              <a:t>pře-klad-a-tel-</a:t>
            </a:r>
            <a:r>
              <a:rPr lang="cs-CZ" sz="8000" dirty="0">
                <a:solidFill>
                  <a:srgbClr val="FF0000"/>
                </a:solidFill>
              </a:rPr>
              <a:t>k-a</a:t>
            </a:r>
          </a:p>
          <a:p>
            <a:pPr marL="400050" lvl="1" indent="0">
              <a:lnSpc>
                <a:spcPct val="120000"/>
              </a:lnSpc>
              <a:buNone/>
            </a:pPr>
            <a:endParaRPr lang="cs-CZ" sz="8000" dirty="0">
              <a:solidFill>
                <a:schemeClr val="tx1"/>
              </a:solidFill>
            </a:endParaRPr>
          </a:p>
          <a:p>
            <a:pPr marL="400050" lvl="1" indent="0">
              <a:lnSpc>
                <a:spcPct val="120000"/>
              </a:lnSpc>
              <a:buNone/>
            </a:pPr>
            <a:r>
              <a:rPr lang="cs-CZ" sz="8000" dirty="0">
                <a:solidFill>
                  <a:schemeClr val="tx1"/>
                </a:solidFill>
              </a:rPr>
              <a:t>kup-</a:t>
            </a:r>
            <a:r>
              <a:rPr lang="cs-CZ" sz="8000" dirty="0">
                <a:solidFill>
                  <a:srgbClr val="FF0000"/>
                </a:solidFill>
              </a:rPr>
              <a:t>ova</a:t>
            </a:r>
            <a:r>
              <a:rPr lang="cs-CZ" sz="8000" dirty="0">
                <a:solidFill>
                  <a:schemeClr val="tx1"/>
                </a:solidFill>
              </a:rPr>
              <a:t>-</a:t>
            </a:r>
            <a:r>
              <a:rPr lang="cs-CZ" sz="8000" dirty="0">
                <a:solidFill>
                  <a:schemeClr val="accent4"/>
                </a:solidFill>
              </a:rPr>
              <a:t>t –        kup –</a:t>
            </a:r>
            <a:r>
              <a:rPr lang="cs-CZ" sz="8000" dirty="0" err="1">
                <a:solidFill>
                  <a:schemeClr val="accent4"/>
                </a:solidFill>
              </a:rPr>
              <a:t>uj</a:t>
            </a:r>
            <a:r>
              <a:rPr lang="cs-CZ" sz="8000" dirty="0">
                <a:solidFill>
                  <a:schemeClr val="accent4"/>
                </a:solidFill>
              </a:rPr>
              <a:t> - e</a:t>
            </a:r>
          </a:p>
          <a:p>
            <a:pPr marL="400050" lvl="1" indent="0">
              <a:lnSpc>
                <a:spcPct val="120000"/>
              </a:lnSpc>
              <a:buNone/>
            </a:pPr>
            <a:r>
              <a:rPr lang="cs-CZ" sz="8000" dirty="0">
                <a:solidFill>
                  <a:schemeClr val="tx1"/>
                </a:solidFill>
              </a:rPr>
              <a:t>lak-</a:t>
            </a:r>
            <a:r>
              <a:rPr lang="cs-CZ" sz="8000" dirty="0">
                <a:solidFill>
                  <a:srgbClr val="FF0000"/>
                </a:solidFill>
              </a:rPr>
              <a:t>ova</a:t>
            </a:r>
            <a:r>
              <a:rPr lang="cs-CZ" sz="8000" dirty="0">
                <a:solidFill>
                  <a:schemeClr val="tx1"/>
                </a:solidFill>
              </a:rPr>
              <a:t>-</a:t>
            </a:r>
            <a:r>
              <a:rPr lang="cs-CZ" sz="8000" dirty="0">
                <a:solidFill>
                  <a:schemeClr val="accent6"/>
                </a:solidFill>
              </a:rPr>
              <a:t>t –          lak – </a:t>
            </a:r>
            <a:r>
              <a:rPr lang="cs-CZ" sz="8000" dirty="0" err="1">
                <a:solidFill>
                  <a:schemeClr val="accent6"/>
                </a:solidFill>
              </a:rPr>
              <a:t>uj</a:t>
            </a:r>
            <a:r>
              <a:rPr lang="cs-CZ" sz="8000" dirty="0">
                <a:solidFill>
                  <a:schemeClr val="accent6"/>
                </a:solidFill>
              </a:rPr>
              <a:t> -e</a:t>
            </a:r>
          </a:p>
          <a:p>
            <a:pPr marL="400050" lvl="1" indent="0">
              <a:lnSpc>
                <a:spcPct val="120000"/>
              </a:lnSpc>
              <a:buNone/>
            </a:pPr>
            <a:r>
              <a:rPr lang="cs-CZ" sz="8000" dirty="0">
                <a:solidFill>
                  <a:schemeClr val="tx1"/>
                </a:solidFill>
              </a:rPr>
              <a:t>u-kaz-</a:t>
            </a:r>
            <a:r>
              <a:rPr lang="cs-CZ" sz="8000" dirty="0">
                <a:solidFill>
                  <a:srgbClr val="FF0000"/>
                </a:solidFill>
              </a:rPr>
              <a:t>ova</a:t>
            </a:r>
            <a:r>
              <a:rPr lang="cs-CZ" sz="8000" dirty="0">
                <a:solidFill>
                  <a:schemeClr val="tx1"/>
                </a:solidFill>
              </a:rPr>
              <a:t>-</a:t>
            </a:r>
            <a:r>
              <a:rPr lang="cs-CZ" sz="8000" dirty="0">
                <a:solidFill>
                  <a:schemeClr val="accent6"/>
                </a:solidFill>
              </a:rPr>
              <a:t>t              atd.</a:t>
            </a:r>
          </a:p>
          <a:p>
            <a:pPr marL="400050" lvl="1" indent="0">
              <a:lnSpc>
                <a:spcPct val="120000"/>
              </a:lnSpc>
              <a:buNone/>
            </a:pPr>
            <a:r>
              <a:rPr lang="cs-CZ" sz="8000" dirty="0" err="1">
                <a:solidFill>
                  <a:schemeClr val="tx1"/>
                </a:solidFill>
              </a:rPr>
              <a:t>esemesk</a:t>
            </a:r>
            <a:r>
              <a:rPr lang="cs-CZ" sz="8000" dirty="0">
                <a:solidFill>
                  <a:schemeClr val="tx1"/>
                </a:solidFill>
              </a:rPr>
              <a:t>–</a:t>
            </a:r>
            <a:r>
              <a:rPr lang="cs-CZ" sz="8000" dirty="0">
                <a:solidFill>
                  <a:srgbClr val="FF0000"/>
                </a:solidFill>
              </a:rPr>
              <a:t>ova</a:t>
            </a:r>
            <a:r>
              <a:rPr lang="cs-CZ" sz="8000" dirty="0">
                <a:solidFill>
                  <a:schemeClr val="tx1"/>
                </a:solidFill>
              </a:rPr>
              <a:t>-</a:t>
            </a:r>
            <a:r>
              <a:rPr lang="cs-CZ" sz="8000" dirty="0">
                <a:solidFill>
                  <a:schemeClr val="accent6"/>
                </a:solidFill>
              </a:rPr>
              <a:t>t</a:t>
            </a:r>
          </a:p>
          <a:p>
            <a:pPr marL="400050" lvl="1" indent="0">
              <a:lnSpc>
                <a:spcPct val="120000"/>
              </a:lnSpc>
              <a:buNone/>
            </a:pPr>
            <a:endParaRPr lang="cs-CZ" sz="8000" dirty="0">
              <a:solidFill>
                <a:schemeClr val="tx1"/>
              </a:solidFill>
            </a:endParaRPr>
          </a:p>
          <a:p>
            <a:pPr marL="400050" lvl="1" indent="0">
              <a:lnSpc>
                <a:spcPct val="120000"/>
              </a:lnSpc>
              <a:buNone/>
            </a:pPr>
            <a:endParaRPr lang="cs-CZ" sz="8000" dirty="0">
              <a:solidFill>
                <a:schemeClr val="tx1"/>
              </a:solidFill>
            </a:endParaRPr>
          </a:p>
          <a:p>
            <a:pPr marL="400050" lvl="1" indent="0">
              <a:lnSpc>
                <a:spcPct val="120000"/>
              </a:lnSpc>
              <a:buNone/>
            </a:pPr>
            <a:endParaRPr lang="cs-CZ" sz="8000" dirty="0"/>
          </a:p>
        </p:txBody>
      </p:sp>
    </p:spTree>
    <p:extLst>
      <p:ext uri="{BB962C8B-B14F-4D97-AF65-F5344CB8AC3E}">
        <p14:creationId xmlns:p14="http://schemas.microsoft.com/office/powerpoint/2010/main" val="57835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89903" y="517018"/>
            <a:ext cx="9667574" cy="563637"/>
          </a:xfrm>
        </p:spPr>
        <p:txBody>
          <a:bodyPr>
            <a:normAutofit fontScale="90000"/>
          </a:bodyPr>
          <a:lstStyle/>
          <a:p>
            <a:pPr algn="ctr"/>
            <a:r>
              <a:rPr lang="cs-CZ" dirty="0"/>
              <a:t>Morfém a alomorfy</a:t>
            </a:r>
            <a:br>
              <a:rPr lang="cs-CZ" dirty="0"/>
            </a:br>
            <a:r>
              <a:rPr lang="cs-CZ" dirty="0"/>
              <a:t/>
            </a:r>
            <a:br>
              <a:rPr lang="cs-CZ" dirty="0"/>
            </a:br>
            <a:endParaRPr lang="cs-CZ" dirty="0"/>
          </a:p>
        </p:txBody>
      </p:sp>
      <p:sp>
        <p:nvSpPr>
          <p:cNvPr id="3" name="Zástupný symbol pro obsah 2"/>
          <p:cNvSpPr>
            <a:spLocks noGrp="1"/>
          </p:cNvSpPr>
          <p:nvPr>
            <p:ph sz="half" idx="1"/>
          </p:nvPr>
        </p:nvSpPr>
        <p:spPr>
          <a:xfrm>
            <a:off x="1145308" y="1183660"/>
            <a:ext cx="5911274" cy="5029418"/>
          </a:xfrm>
        </p:spPr>
        <p:txBody>
          <a:bodyPr>
            <a:normAutofit fontScale="70000" lnSpcReduction="20000"/>
          </a:bodyPr>
          <a:lstStyle/>
          <a:p>
            <a:pPr marL="0" indent="0">
              <a:lnSpc>
                <a:spcPct val="120000"/>
              </a:lnSpc>
              <a:buNone/>
            </a:pPr>
            <a:r>
              <a:rPr lang="cs-CZ" sz="2400" dirty="0"/>
              <a:t>- formálně rozrůzněné, ale vzájemně podobné a významově shodné </a:t>
            </a:r>
            <a:r>
              <a:rPr lang="cs-CZ" sz="2400" b="1" dirty="0"/>
              <a:t>varianty morfému </a:t>
            </a:r>
          </a:p>
          <a:p>
            <a:pPr marL="0" indent="0">
              <a:lnSpc>
                <a:spcPct val="120000"/>
              </a:lnSpc>
              <a:buNone/>
            </a:pPr>
            <a:endParaRPr lang="cs-CZ" sz="2400" dirty="0"/>
          </a:p>
          <a:p>
            <a:pPr marL="0" indent="0">
              <a:lnSpc>
                <a:spcPct val="120000"/>
              </a:lnSpc>
              <a:buNone/>
            </a:pPr>
            <a:r>
              <a:rPr lang="cs-CZ" sz="2400" dirty="0"/>
              <a:t>„Kořenový morfém s lexikálním významem ‚větší vodní tok‘ (ŘEKA) je např. v různých slovech, v nichž se vyskytuje, realizován formálně si navzájem podobnými morfy </a:t>
            </a:r>
            <a:r>
              <a:rPr lang="cs-CZ" sz="2400" b="1" i="1" dirty="0"/>
              <a:t>‑řek‑</a:t>
            </a:r>
            <a:r>
              <a:rPr lang="cs-CZ" sz="2400" b="1" dirty="0"/>
              <a:t> </a:t>
            </a:r>
            <a:r>
              <a:rPr lang="cs-CZ" sz="2400" dirty="0"/>
              <a:t>(</a:t>
            </a:r>
            <a:r>
              <a:rPr lang="cs-CZ" sz="2400" u="sng" dirty="0">
                <a:effectLst/>
              </a:rPr>
              <a:t>řek</a:t>
            </a:r>
            <a:r>
              <a:rPr lang="cs-CZ" sz="2400" dirty="0"/>
              <a:t>‑a), </a:t>
            </a:r>
            <a:r>
              <a:rPr lang="cs-CZ" sz="2400" b="1" i="1" dirty="0"/>
              <a:t>‑</a:t>
            </a:r>
            <a:r>
              <a:rPr lang="cs-CZ" sz="2400" b="1" i="1" dirty="0" err="1"/>
              <a:t>řec</a:t>
            </a:r>
            <a:r>
              <a:rPr lang="cs-CZ" sz="2400" b="1" i="1" dirty="0"/>
              <a:t>‑</a:t>
            </a:r>
            <a:r>
              <a:rPr lang="cs-CZ" sz="2400" b="1" dirty="0"/>
              <a:t> </a:t>
            </a:r>
            <a:r>
              <a:rPr lang="cs-CZ" sz="2400" dirty="0"/>
              <a:t>(</a:t>
            </a:r>
            <a:r>
              <a:rPr lang="cs-CZ" sz="2400" u="sng" dirty="0" err="1">
                <a:effectLst/>
              </a:rPr>
              <a:t>řec</a:t>
            </a:r>
            <a:r>
              <a:rPr lang="cs-CZ" sz="2400" dirty="0"/>
              <a:t>‑e), </a:t>
            </a:r>
            <a:r>
              <a:rPr lang="cs-CZ" sz="2400" b="1" i="1" dirty="0"/>
              <a:t>řeč‑</a:t>
            </a:r>
            <a:r>
              <a:rPr lang="cs-CZ" sz="2400" b="1" dirty="0"/>
              <a:t> </a:t>
            </a:r>
            <a:r>
              <a:rPr lang="cs-CZ" sz="2400" dirty="0"/>
              <a:t>(</a:t>
            </a:r>
            <a:r>
              <a:rPr lang="cs-CZ" sz="2400" u="sng" dirty="0">
                <a:effectLst/>
              </a:rPr>
              <a:t>řeč</a:t>
            </a:r>
            <a:r>
              <a:rPr lang="cs-CZ" sz="2400" dirty="0"/>
              <a:t>‑</a:t>
            </a:r>
            <a:r>
              <a:rPr lang="cs-CZ" sz="2400" dirty="0" err="1"/>
              <a:t>išt</a:t>
            </a:r>
            <a:r>
              <a:rPr lang="cs-CZ" sz="2400" dirty="0"/>
              <a:t>‑ě), </a:t>
            </a:r>
            <a:r>
              <a:rPr lang="cs-CZ" sz="2400" b="1" i="1" dirty="0"/>
              <a:t>‑</a:t>
            </a:r>
            <a:r>
              <a:rPr lang="cs-CZ" sz="2400" b="1" i="1" dirty="0" err="1"/>
              <a:t>říč</a:t>
            </a:r>
            <a:r>
              <a:rPr lang="cs-CZ" sz="2400" b="1" i="1" dirty="0"/>
              <a:t>‑</a:t>
            </a:r>
            <a:r>
              <a:rPr lang="cs-CZ" sz="2400" b="1" dirty="0"/>
              <a:t> </a:t>
            </a:r>
            <a:r>
              <a:rPr lang="cs-CZ" sz="2400" dirty="0"/>
              <a:t>(po‑</a:t>
            </a:r>
            <a:r>
              <a:rPr lang="cs-CZ" sz="2400" u="sng" dirty="0" err="1">
                <a:effectLst/>
              </a:rPr>
              <a:t>říč</a:t>
            </a:r>
            <a:r>
              <a:rPr lang="cs-CZ" sz="2400" dirty="0"/>
              <a:t>‑í)… “</a:t>
            </a:r>
          </a:p>
          <a:p>
            <a:pPr marL="0" indent="0">
              <a:lnSpc>
                <a:spcPct val="120000"/>
              </a:lnSpc>
              <a:buNone/>
            </a:pPr>
            <a:r>
              <a:rPr lang="cs-CZ" sz="2000" dirty="0"/>
              <a:t>				https://prirucka.ujc.cas.cz/?id=778</a:t>
            </a:r>
          </a:p>
          <a:p>
            <a:pPr marL="0" indent="0">
              <a:lnSpc>
                <a:spcPct val="120000"/>
              </a:lnSpc>
              <a:buNone/>
            </a:pPr>
            <a:endParaRPr lang="cs-CZ" sz="2400" b="1" dirty="0"/>
          </a:p>
          <a:p>
            <a:pPr marL="0" indent="0">
              <a:lnSpc>
                <a:spcPct val="120000"/>
              </a:lnSpc>
              <a:buNone/>
            </a:pPr>
            <a:r>
              <a:rPr lang="cs-CZ" sz="2400" b="1" dirty="0"/>
              <a:t>sluch</a:t>
            </a:r>
            <a:r>
              <a:rPr lang="cs-CZ" sz="2400" dirty="0"/>
              <a:t> – </a:t>
            </a:r>
            <a:r>
              <a:rPr lang="cs-CZ" sz="2400" dirty="0">
                <a:solidFill>
                  <a:srgbClr val="FF0000"/>
                </a:solidFill>
              </a:rPr>
              <a:t>a</a:t>
            </a:r>
            <a:r>
              <a:rPr lang="cs-CZ" sz="2400" dirty="0"/>
              <a:t> – </a:t>
            </a:r>
            <a:r>
              <a:rPr lang="cs-CZ" sz="2400" dirty="0">
                <a:solidFill>
                  <a:schemeClr val="accent6"/>
                </a:solidFill>
              </a:rPr>
              <a:t>dl</a:t>
            </a:r>
            <a:r>
              <a:rPr lang="cs-CZ" sz="2400" dirty="0"/>
              <a:t> – o  (drž – </a:t>
            </a:r>
            <a:r>
              <a:rPr lang="cs-CZ" sz="2400" dirty="0">
                <a:solidFill>
                  <a:srgbClr val="FF0000"/>
                </a:solidFill>
              </a:rPr>
              <a:t>a</a:t>
            </a:r>
            <a:r>
              <a:rPr lang="cs-CZ" sz="2400" dirty="0"/>
              <a:t> – </a:t>
            </a:r>
            <a:r>
              <a:rPr lang="cs-CZ" sz="2400" dirty="0">
                <a:solidFill>
                  <a:schemeClr val="accent6"/>
                </a:solidFill>
              </a:rPr>
              <a:t>dl</a:t>
            </a:r>
            <a:r>
              <a:rPr lang="cs-CZ" sz="2400" dirty="0"/>
              <a:t> – o, </a:t>
            </a:r>
            <a:r>
              <a:rPr lang="cs-CZ" sz="2400" dirty="0" err="1"/>
              <a:t>líč</a:t>
            </a:r>
            <a:r>
              <a:rPr lang="cs-CZ" sz="2400" dirty="0"/>
              <a:t> – </a:t>
            </a:r>
            <a:r>
              <a:rPr lang="cs-CZ" sz="2400" dirty="0">
                <a:solidFill>
                  <a:srgbClr val="FF0000"/>
                </a:solidFill>
              </a:rPr>
              <a:t>i</a:t>
            </a:r>
            <a:r>
              <a:rPr lang="cs-CZ" sz="2400" dirty="0"/>
              <a:t> – </a:t>
            </a:r>
            <a:r>
              <a:rPr lang="cs-CZ" sz="2400" dirty="0">
                <a:solidFill>
                  <a:schemeClr val="accent6"/>
                </a:solidFill>
              </a:rPr>
              <a:t>dl</a:t>
            </a:r>
            <a:r>
              <a:rPr lang="cs-CZ" sz="2400" dirty="0"/>
              <a:t> – o)</a:t>
            </a:r>
          </a:p>
          <a:p>
            <a:pPr marL="0" indent="0">
              <a:lnSpc>
                <a:spcPct val="120000"/>
              </a:lnSpc>
              <a:buNone/>
            </a:pPr>
            <a:r>
              <a:rPr lang="cs-CZ" sz="2400" dirty="0"/>
              <a:t>ne - </a:t>
            </a:r>
            <a:r>
              <a:rPr lang="cs-CZ" sz="2400" b="1" dirty="0"/>
              <a:t>slyš</a:t>
            </a:r>
            <a:r>
              <a:rPr lang="cs-CZ" sz="2400" dirty="0"/>
              <a:t> – í – m</a:t>
            </a:r>
          </a:p>
          <a:p>
            <a:pPr marL="0" indent="0">
              <a:lnSpc>
                <a:spcPct val="120000"/>
              </a:lnSpc>
              <a:buNone/>
            </a:pPr>
            <a:r>
              <a:rPr lang="cs-CZ" sz="2400" dirty="0"/>
              <a:t>po – </a:t>
            </a:r>
            <a:r>
              <a:rPr lang="cs-CZ" sz="2400" b="1" dirty="0"/>
              <a:t>slech</a:t>
            </a:r>
            <a:r>
              <a:rPr lang="cs-CZ" sz="2400" dirty="0"/>
              <a:t> – ov – ý</a:t>
            </a:r>
          </a:p>
          <a:p>
            <a:pPr marL="0" indent="0">
              <a:lnSpc>
                <a:spcPct val="120000"/>
              </a:lnSpc>
              <a:buNone/>
            </a:pPr>
            <a:r>
              <a:rPr lang="cs-CZ" sz="2400" dirty="0"/>
              <a:t>po – </a:t>
            </a:r>
            <a:r>
              <a:rPr lang="cs-CZ" sz="2400" b="1" dirty="0" err="1"/>
              <a:t>slouch</a:t>
            </a:r>
            <a:r>
              <a:rPr lang="cs-CZ" sz="2400" dirty="0"/>
              <a:t> – á</a:t>
            </a:r>
          </a:p>
          <a:p>
            <a:pPr marL="0" indent="0">
              <a:lnSpc>
                <a:spcPct val="120000"/>
              </a:lnSpc>
              <a:buNone/>
            </a:pPr>
            <a:endParaRPr lang="cs-CZ" sz="2400" b="1" dirty="0"/>
          </a:p>
          <a:p>
            <a:pPr marL="0" indent="0">
              <a:lnSpc>
                <a:spcPct val="120000"/>
              </a:lnSpc>
              <a:buNone/>
            </a:pPr>
            <a:endParaRPr lang="cs-CZ" sz="2100" b="1" dirty="0"/>
          </a:p>
          <a:p>
            <a:pPr marL="0" indent="0">
              <a:lnSpc>
                <a:spcPct val="120000"/>
              </a:lnSpc>
              <a:buNone/>
            </a:pPr>
            <a:endParaRPr lang="cs-CZ" sz="2100" dirty="0"/>
          </a:p>
          <a:p>
            <a:endParaRPr lang="cs-CZ" dirty="0"/>
          </a:p>
        </p:txBody>
      </p:sp>
      <p:sp>
        <p:nvSpPr>
          <p:cNvPr id="4" name="Zástupný symbol pro obsah 3"/>
          <p:cNvSpPr>
            <a:spLocks noGrp="1"/>
          </p:cNvSpPr>
          <p:nvPr>
            <p:ph sz="half" idx="2"/>
          </p:nvPr>
        </p:nvSpPr>
        <p:spPr>
          <a:xfrm>
            <a:off x="8174182" y="1422400"/>
            <a:ext cx="3611418" cy="4645891"/>
          </a:xfrm>
        </p:spPr>
        <p:txBody>
          <a:bodyPr>
            <a:normAutofit fontScale="70000" lnSpcReduction="20000"/>
          </a:bodyPr>
          <a:lstStyle/>
          <a:p>
            <a:pPr marL="0" indent="0">
              <a:lnSpc>
                <a:spcPct val="120000"/>
              </a:lnSpc>
              <a:buNone/>
            </a:pPr>
            <a:endParaRPr lang="cs-CZ" sz="2000" dirty="0"/>
          </a:p>
          <a:p>
            <a:pPr marL="0" indent="0">
              <a:lnSpc>
                <a:spcPct val="120000"/>
              </a:lnSpc>
              <a:buNone/>
            </a:pPr>
            <a:r>
              <a:rPr lang="cs-CZ" sz="2000" b="1" dirty="0"/>
              <a:t>dvůr</a:t>
            </a:r>
            <a:r>
              <a:rPr lang="cs-CZ" sz="2000" dirty="0"/>
              <a:t>-0</a:t>
            </a:r>
          </a:p>
          <a:p>
            <a:pPr marL="0" indent="0">
              <a:lnSpc>
                <a:spcPct val="120000"/>
              </a:lnSpc>
              <a:buNone/>
            </a:pPr>
            <a:r>
              <a:rPr lang="cs-CZ" sz="2000" b="1" dirty="0"/>
              <a:t>dvoř</a:t>
            </a:r>
            <a:r>
              <a:rPr lang="cs-CZ" sz="2000" dirty="0"/>
              <a:t>-e</a:t>
            </a:r>
          </a:p>
          <a:p>
            <a:pPr marL="0" indent="0">
              <a:lnSpc>
                <a:spcPct val="120000"/>
              </a:lnSpc>
              <a:buNone/>
            </a:pPr>
            <a:r>
              <a:rPr lang="cs-CZ" sz="2000" b="1" dirty="0" err="1"/>
              <a:t>dvor</a:t>
            </a:r>
            <a:r>
              <a:rPr lang="cs-CZ" sz="2000" dirty="0" err="1"/>
              <a:t>-ek</a:t>
            </a:r>
            <a:endParaRPr lang="cs-CZ" sz="2000" dirty="0"/>
          </a:p>
          <a:p>
            <a:pPr marL="0" lvl="1" indent="0">
              <a:lnSpc>
                <a:spcPct val="120000"/>
              </a:lnSpc>
              <a:buNone/>
            </a:pPr>
            <a:endParaRPr lang="cs-CZ" sz="2000" dirty="0"/>
          </a:p>
          <a:p>
            <a:pPr marL="0" lvl="1" indent="0">
              <a:lnSpc>
                <a:spcPct val="120000"/>
              </a:lnSpc>
              <a:buNone/>
            </a:pPr>
            <a:r>
              <a:rPr lang="cs-CZ" sz="2000" dirty="0" err="1"/>
              <a:t>žlut</a:t>
            </a:r>
            <a:r>
              <a:rPr lang="cs-CZ" sz="2000" dirty="0"/>
              <a:t> – ý</a:t>
            </a:r>
          </a:p>
          <a:p>
            <a:pPr marL="0" lvl="1" indent="0">
              <a:lnSpc>
                <a:spcPct val="120000"/>
              </a:lnSpc>
              <a:buNone/>
            </a:pPr>
            <a:r>
              <a:rPr lang="cs-CZ" sz="2000" dirty="0"/>
              <a:t>žluť – </a:t>
            </a:r>
            <a:r>
              <a:rPr lang="cs-CZ" sz="2000" dirty="0" err="1"/>
              <a:t>ák</a:t>
            </a:r>
            <a:r>
              <a:rPr lang="cs-CZ" sz="2000" dirty="0"/>
              <a:t> -0</a:t>
            </a:r>
          </a:p>
          <a:p>
            <a:pPr marL="0" lvl="1" indent="0">
              <a:lnSpc>
                <a:spcPct val="120000"/>
              </a:lnSpc>
              <a:buNone/>
            </a:pPr>
            <a:r>
              <a:rPr lang="cs-CZ" sz="2000" dirty="0"/>
              <a:t>na – </a:t>
            </a:r>
            <a:r>
              <a:rPr lang="cs-CZ" sz="2000" dirty="0" err="1"/>
              <a:t>žlout</a:t>
            </a:r>
            <a:r>
              <a:rPr lang="cs-CZ" sz="2000" dirty="0"/>
              <a:t> – l – ý</a:t>
            </a:r>
          </a:p>
          <a:p>
            <a:pPr marL="0" lvl="1" indent="0">
              <a:lnSpc>
                <a:spcPct val="120000"/>
              </a:lnSpc>
              <a:buNone/>
            </a:pPr>
            <a:endParaRPr lang="cs-CZ" sz="2000" dirty="0"/>
          </a:p>
          <a:p>
            <a:pPr marL="0" indent="0">
              <a:lnSpc>
                <a:spcPct val="120000"/>
              </a:lnSpc>
              <a:buNone/>
            </a:pPr>
            <a:r>
              <a:rPr lang="cs-CZ" sz="2000" b="1" dirty="0"/>
              <a:t>kup</a:t>
            </a:r>
            <a:r>
              <a:rPr lang="cs-CZ" sz="2000" dirty="0"/>
              <a:t> – </a:t>
            </a:r>
            <a:r>
              <a:rPr lang="cs-CZ" sz="2000" dirty="0" err="1">
                <a:solidFill>
                  <a:srgbClr val="FF0000"/>
                </a:solidFill>
              </a:rPr>
              <a:t>uj</a:t>
            </a:r>
            <a:r>
              <a:rPr lang="cs-CZ" sz="2000" dirty="0"/>
              <a:t> –u, </a:t>
            </a:r>
            <a:r>
              <a:rPr lang="cs-CZ" sz="2000" b="1" dirty="0"/>
              <a:t>kup</a:t>
            </a:r>
            <a:r>
              <a:rPr lang="cs-CZ" sz="2000" dirty="0"/>
              <a:t> – </a:t>
            </a:r>
            <a:r>
              <a:rPr lang="cs-CZ" sz="2000" dirty="0">
                <a:solidFill>
                  <a:srgbClr val="FF0000"/>
                </a:solidFill>
              </a:rPr>
              <a:t>ova</a:t>
            </a:r>
            <a:r>
              <a:rPr lang="cs-CZ" sz="2000" dirty="0"/>
              <a:t> - t</a:t>
            </a:r>
          </a:p>
          <a:p>
            <a:pPr marL="0" indent="0">
              <a:lnSpc>
                <a:spcPct val="120000"/>
              </a:lnSpc>
              <a:buNone/>
            </a:pPr>
            <a:r>
              <a:rPr lang="cs-CZ" sz="2000" b="1" dirty="0" err="1"/>
              <a:t>koup</a:t>
            </a:r>
            <a:r>
              <a:rPr lang="cs-CZ" sz="2000" dirty="0"/>
              <a:t> – </a:t>
            </a:r>
            <a:r>
              <a:rPr lang="cs-CZ" sz="2000" dirty="0">
                <a:solidFill>
                  <a:srgbClr val="FF0000"/>
                </a:solidFill>
              </a:rPr>
              <a:t>í </a:t>
            </a:r>
            <a:r>
              <a:rPr lang="cs-CZ" sz="2000" dirty="0"/>
              <a:t>– š, </a:t>
            </a:r>
            <a:r>
              <a:rPr lang="cs-CZ" sz="2000" b="1" dirty="0" err="1"/>
              <a:t>koup</a:t>
            </a:r>
            <a:r>
              <a:rPr lang="cs-CZ" sz="2000" dirty="0"/>
              <a:t> – </a:t>
            </a:r>
            <a:r>
              <a:rPr lang="cs-CZ" sz="2000" dirty="0">
                <a:solidFill>
                  <a:srgbClr val="FF0000"/>
                </a:solidFill>
              </a:rPr>
              <a:t>i</a:t>
            </a:r>
            <a:r>
              <a:rPr lang="cs-CZ" sz="2000" dirty="0"/>
              <a:t> – t</a:t>
            </a:r>
          </a:p>
          <a:p>
            <a:pPr marL="0" indent="0">
              <a:lnSpc>
                <a:spcPct val="120000"/>
              </a:lnSpc>
              <a:buNone/>
            </a:pPr>
            <a:r>
              <a:rPr lang="cs-CZ" sz="2000" dirty="0" err="1"/>
              <a:t>ná</a:t>
            </a:r>
            <a:r>
              <a:rPr lang="cs-CZ" sz="2000" dirty="0"/>
              <a:t> – </a:t>
            </a:r>
            <a:r>
              <a:rPr lang="cs-CZ" sz="2000" b="1" dirty="0"/>
              <a:t>kup</a:t>
            </a:r>
            <a:r>
              <a:rPr lang="cs-CZ" sz="2000" dirty="0"/>
              <a:t> – y</a:t>
            </a:r>
          </a:p>
          <a:p>
            <a:pPr marL="0" lvl="1" indent="0">
              <a:lnSpc>
                <a:spcPct val="120000"/>
              </a:lnSpc>
              <a:buNone/>
            </a:pPr>
            <a:endParaRPr lang="cs-CZ" sz="2000" dirty="0"/>
          </a:p>
        </p:txBody>
      </p:sp>
    </p:spTree>
    <p:extLst>
      <p:ext uri="{BB962C8B-B14F-4D97-AF65-F5344CB8AC3E}">
        <p14:creationId xmlns:p14="http://schemas.microsoft.com/office/powerpoint/2010/main" val="741258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77817" y="624110"/>
            <a:ext cx="10547927" cy="1280890"/>
          </a:xfrm>
        </p:spPr>
        <p:txBody>
          <a:bodyPr/>
          <a:lstStyle/>
          <a:p>
            <a:pPr algn="ctr"/>
            <a:r>
              <a:rPr lang="cs-CZ" dirty="0"/>
              <a:t>Uveďte alomorfy kořenných morfémů v těchto slovech</a:t>
            </a:r>
          </a:p>
        </p:txBody>
      </p:sp>
      <p:sp>
        <p:nvSpPr>
          <p:cNvPr id="3" name="Zástupný symbol pro obsah 2"/>
          <p:cNvSpPr>
            <a:spLocks noGrp="1"/>
          </p:cNvSpPr>
          <p:nvPr>
            <p:ph sz="half" idx="1"/>
          </p:nvPr>
        </p:nvSpPr>
        <p:spPr>
          <a:xfrm>
            <a:off x="1089891" y="2096654"/>
            <a:ext cx="10778835" cy="4313381"/>
          </a:xfrm>
        </p:spPr>
        <p:txBody>
          <a:bodyPr>
            <a:normAutofit/>
          </a:bodyPr>
          <a:lstStyle/>
          <a:p>
            <a:pPr marL="0" indent="0">
              <a:buNone/>
            </a:pPr>
            <a:r>
              <a:rPr lang="cs-CZ" sz="2400" dirty="0"/>
              <a:t>stůl – stol(ní) </a:t>
            </a:r>
          </a:p>
          <a:p>
            <a:pPr marL="0" indent="0">
              <a:buNone/>
            </a:pPr>
            <a:r>
              <a:rPr lang="cs-CZ" sz="2400" dirty="0"/>
              <a:t>sůl – sol(</a:t>
            </a:r>
            <a:r>
              <a:rPr lang="cs-CZ" sz="2400" dirty="0" err="1"/>
              <a:t>it</a:t>
            </a:r>
            <a:r>
              <a:rPr lang="cs-CZ" sz="2400" dirty="0"/>
              <a:t>), </a:t>
            </a:r>
            <a:r>
              <a:rPr lang="cs-CZ" sz="2400" dirty="0" err="1"/>
              <a:t>sla</a:t>
            </a:r>
            <a:r>
              <a:rPr lang="cs-CZ" sz="2400" dirty="0"/>
              <a:t>(ný)</a:t>
            </a:r>
          </a:p>
          <a:p>
            <a:pPr marL="0" indent="0">
              <a:buNone/>
            </a:pPr>
            <a:r>
              <a:rPr lang="cs-CZ" sz="2400" dirty="0"/>
              <a:t>svíce</a:t>
            </a:r>
          </a:p>
          <a:p>
            <a:pPr marL="0" indent="0">
              <a:buNone/>
            </a:pPr>
            <a:r>
              <a:rPr lang="cs-CZ" sz="2400" dirty="0"/>
              <a:t>noha</a:t>
            </a:r>
          </a:p>
          <a:p>
            <a:pPr marL="0" indent="0">
              <a:buNone/>
            </a:pPr>
            <a:r>
              <a:rPr lang="cs-CZ" sz="2400" dirty="0"/>
              <a:t>psát</a:t>
            </a:r>
          </a:p>
          <a:p>
            <a:pPr marL="0" indent="0">
              <a:buNone/>
            </a:pPr>
            <a:r>
              <a:rPr lang="cs-CZ" sz="2400" dirty="0"/>
              <a:t>číst</a:t>
            </a:r>
          </a:p>
          <a:p>
            <a:pPr marL="0" indent="0">
              <a:buNone/>
            </a:pPr>
            <a:r>
              <a:rPr lang="cs-CZ" sz="2400" dirty="0"/>
              <a:t>běžet</a:t>
            </a:r>
          </a:p>
          <a:p>
            <a:pPr marL="0" indent="0">
              <a:buNone/>
            </a:pPr>
            <a:endParaRPr lang="cs-CZ" sz="2400" dirty="0"/>
          </a:p>
        </p:txBody>
      </p:sp>
    </p:spTree>
    <p:extLst>
      <p:ext uri="{BB962C8B-B14F-4D97-AF65-F5344CB8AC3E}">
        <p14:creationId xmlns:p14="http://schemas.microsoft.com/office/powerpoint/2010/main" val="1363809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799070" y="214184"/>
            <a:ext cx="10495006" cy="757881"/>
          </a:xfrm>
        </p:spPr>
        <p:txBody>
          <a:bodyPr>
            <a:normAutofit/>
          </a:bodyPr>
          <a:lstStyle/>
          <a:p>
            <a:pPr algn="ctr"/>
            <a:r>
              <a:rPr lang="cs-CZ" dirty="0"/>
              <a:t>Typy morfémů </a:t>
            </a:r>
            <a:r>
              <a:rPr lang="cs-CZ" dirty="0" smtClean="0"/>
              <a:t>I  - různé klasifikace</a:t>
            </a:r>
            <a:endParaRPr lang="cs-CZ" dirty="0"/>
          </a:p>
        </p:txBody>
      </p:sp>
      <p:sp>
        <p:nvSpPr>
          <p:cNvPr id="6" name="Zástupný symbol pro obsah 5"/>
          <p:cNvSpPr>
            <a:spLocks noGrp="1"/>
          </p:cNvSpPr>
          <p:nvPr>
            <p:ph idx="1"/>
          </p:nvPr>
        </p:nvSpPr>
        <p:spPr>
          <a:xfrm>
            <a:off x="1427584" y="840259"/>
            <a:ext cx="10344286" cy="5824153"/>
          </a:xfrm>
        </p:spPr>
        <p:txBody>
          <a:bodyPr>
            <a:normAutofit lnSpcReduction="10000"/>
          </a:bodyPr>
          <a:lstStyle/>
          <a:p>
            <a:pPr>
              <a:lnSpc>
                <a:spcPct val="120000"/>
              </a:lnSpc>
              <a:buAutoNum type="arabicParenR"/>
            </a:pPr>
            <a:r>
              <a:rPr lang="cs-CZ" sz="2400" dirty="0"/>
              <a:t>► morfémy </a:t>
            </a:r>
            <a:r>
              <a:rPr lang="cs-CZ" sz="2400" b="1" dirty="0"/>
              <a:t>kořenné</a:t>
            </a:r>
            <a:r>
              <a:rPr lang="cs-CZ" sz="2400" dirty="0"/>
              <a:t> (nesou lexikální, resp. věcný význam): </a:t>
            </a:r>
          </a:p>
          <a:p>
            <a:pPr marL="0" indent="0">
              <a:lnSpc>
                <a:spcPct val="120000"/>
              </a:lnSpc>
              <a:buNone/>
            </a:pPr>
            <a:r>
              <a:rPr lang="cs-CZ" sz="2400" b="1" dirty="0">
                <a:solidFill>
                  <a:schemeClr val="accent1"/>
                </a:solidFill>
              </a:rPr>
              <a:t>kup-</a:t>
            </a:r>
            <a:r>
              <a:rPr lang="cs-CZ" sz="2400" dirty="0">
                <a:solidFill>
                  <a:schemeClr val="accent1"/>
                </a:solidFill>
              </a:rPr>
              <a:t>, </a:t>
            </a:r>
            <a:r>
              <a:rPr lang="cs-CZ" sz="2400" b="1" dirty="0">
                <a:solidFill>
                  <a:schemeClr val="accent1"/>
                </a:solidFill>
              </a:rPr>
              <a:t>sluch-, </a:t>
            </a:r>
            <a:r>
              <a:rPr lang="cs-CZ" sz="2400" b="1" dirty="0" err="1">
                <a:solidFill>
                  <a:schemeClr val="accent1"/>
                </a:solidFill>
              </a:rPr>
              <a:t>modr</a:t>
            </a:r>
            <a:r>
              <a:rPr lang="cs-CZ" sz="2400" b="1" dirty="0">
                <a:solidFill>
                  <a:schemeClr val="accent1"/>
                </a:solidFill>
              </a:rPr>
              <a:t>-, </a:t>
            </a:r>
            <a:r>
              <a:rPr lang="cs-CZ" sz="2400" b="1" dirty="0" err="1">
                <a:solidFill>
                  <a:schemeClr val="accent1"/>
                </a:solidFill>
              </a:rPr>
              <a:t>žlut</a:t>
            </a:r>
            <a:r>
              <a:rPr lang="cs-CZ" sz="2400" b="1" dirty="0">
                <a:solidFill>
                  <a:schemeClr val="accent1"/>
                </a:solidFill>
              </a:rPr>
              <a:t>-, vod-</a:t>
            </a:r>
            <a:endParaRPr lang="cs-CZ" sz="2400" dirty="0">
              <a:solidFill>
                <a:schemeClr val="accent1"/>
              </a:solidFill>
            </a:endParaRPr>
          </a:p>
          <a:p>
            <a:pPr marL="0" indent="0">
              <a:lnSpc>
                <a:spcPct val="120000"/>
              </a:lnSpc>
              <a:buNone/>
            </a:pPr>
            <a:r>
              <a:rPr lang="cs-CZ" sz="2400" dirty="0"/>
              <a:t>   X ►  morfémy </a:t>
            </a:r>
            <a:r>
              <a:rPr lang="cs-CZ" sz="2400" b="1" dirty="0"/>
              <a:t>gramatické</a:t>
            </a:r>
            <a:r>
              <a:rPr lang="cs-CZ" sz="2400" dirty="0"/>
              <a:t> (nesou význam gramatický: slovotvorný, tvarotvorný): </a:t>
            </a:r>
          </a:p>
          <a:p>
            <a:pPr marL="0" indent="0">
              <a:lnSpc>
                <a:spcPct val="120000"/>
              </a:lnSpc>
              <a:buNone/>
            </a:pPr>
            <a:r>
              <a:rPr lang="cs-CZ" sz="2400" b="1" dirty="0">
                <a:solidFill>
                  <a:schemeClr val="accent1"/>
                </a:solidFill>
              </a:rPr>
              <a:t>pře-, -tel, -ova-;  -y, -</a:t>
            </a:r>
            <a:r>
              <a:rPr lang="cs-CZ" sz="2400" b="1" dirty="0" err="1">
                <a:solidFill>
                  <a:schemeClr val="accent1"/>
                </a:solidFill>
              </a:rPr>
              <a:t>ému</a:t>
            </a:r>
            <a:r>
              <a:rPr lang="cs-CZ" sz="2400" b="1" dirty="0">
                <a:solidFill>
                  <a:schemeClr val="accent1"/>
                </a:solidFill>
              </a:rPr>
              <a:t>, -á </a:t>
            </a:r>
          </a:p>
          <a:p>
            <a:pPr marL="0" indent="0">
              <a:lnSpc>
                <a:spcPct val="120000"/>
              </a:lnSpc>
              <a:buNone/>
            </a:pPr>
            <a:endParaRPr lang="cs-CZ" sz="2200" dirty="0"/>
          </a:p>
          <a:p>
            <a:pPr marL="0" indent="0">
              <a:lnSpc>
                <a:spcPct val="120000"/>
              </a:lnSpc>
              <a:buNone/>
            </a:pPr>
            <a:r>
              <a:rPr lang="cs-CZ" sz="2400" dirty="0"/>
              <a:t>2) ► a) morfémy </a:t>
            </a:r>
            <a:r>
              <a:rPr lang="cs-CZ" sz="2400" b="1" dirty="0"/>
              <a:t>volné</a:t>
            </a:r>
            <a:r>
              <a:rPr lang="cs-CZ" sz="2400" dirty="0"/>
              <a:t> – mohou stát samostatně (kořeny + tzv. lexikální morfémy – </a:t>
            </a:r>
            <a:r>
              <a:rPr lang="cs-CZ" sz="2400" b="1" dirty="0">
                <a:solidFill>
                  <a:schemeClr val="accent1"/>
                </a:solidFill>
              </a:rPr>
              <a:t>ano, z, ty, hned</a:t>
            </a:r>
            <a:r>
              <a:rPr lang="cs-CZ" sz="2400" dirty="0"/>
              <a:t>) a b) </a:t>
            </a:r>
            <a:r>
              <a:rPr lang="cs-CZ" sz="2400" b="1" dirty="0"/>
              <a:t>vázané</a:t>
            </a:r>
            <a:r>
              <a:rPr lang="cs-CZ" sz="2400" dirty="0"/>
              <a:t> (afixy). </a:t>
            </a:r>
          </a:p>
          <a:p>
            <a:pPr marL="0" indent="0">
              <a:lnSpc>
                <a:spcPct val="120000"/>
              </a:lnSpc>
              <a:buNone/>
            </a:pPr>
            <a:r>
              <a:rPr lang="cs-CZ" sz="2100" dirty="0"/>
              <a:t>Jako volné se označují morfémy, jejichž distribuce není principiálně omezena. To znamená jednak to, že volné morfémy mohou reprezentovat </a:t>
            </a:r>
            <a:r>
              <a:rPr lang="cs-CZ" sz="2100" dirty="0" err="1"/>
              <a:t>monomorfémová</a:t>
            </a:r>
            <a:r>
              <a:rPr lang="cs-CZ" sz="2100" dirty="0"/>
              <a:t> slova (např. </a:t>
            </a:r>
            <a:r>
              <a:rPr lang="cs-CZ" sz="2100" b="1" i="1" dirty="0"/>
              <a:t>já</a:t>
            </a:r>
            <a:r>
              <a:rPr lang="cs-CZ" sz="2100" dirty="0"/>
              <a:t> je zároveň morfém i slovo), a také to, že mohou být součástí slov různých kategorií  - např. kořen </a:t>
            </a:r>
            <a:r>
              <a:rPr lang="cs-CZ" sz="2100" b="1" i="1" dirty="0"/>
              <a:t>kov</a:t>
            </a:r>
            <a:r>
              <a:rPr lang="cs-CZ" sz="2100" dirty="0"/>
              <a:t> se objevuje uvnitř substantiva (</a:t>
            </a:r>
            <a:r>
              <a:rPr lang="cs-CZ" sz="2100" i="1" dirty="0"/>
              <a:t>kov‑</a:t>
            </a:r>
            <a:r>
              <a:rPr lang="cs-CZ" sz="2100" i="1" dirty="0" err="1"/>
              <a:t>ář</a:t>
            </a:r>
            <a:r>
              <a:rPr lang="cs-CZ" sz="2100" dirty="0"/>
              <a:t>), adjektiva (</a:t>
            </a:r>
            <a:r>
              <a:rPr lang="cs-CZ" sz="2100" i="1" dirty="0"/>
              <a:t>kov‑</a:t>
            </a:r>
            <a:r>
              <a:rPr lang="cs-CZ" sz="2100" i="1" dirty="0" err="1"/>
              <a:t>ový</a:t>
            </a:r>
            <a:r>
              <a:rPr lang="cs-CZ" sz="2100" dirty="0"/>
              <a:t>) i slovesa (</a:t>
            </a:r>
            <a:r>
              <a:rPr lang="cs-CZ" sz="2100" i="1" dirty="0"/>
              <a:t>kov‑</a:t>
            </a:r>
            <a:r>
              <a:rPr lang="cs-CZ" sz="2100" i="1" dirty="0" err="1"/>
              <a:t>at</a:t>
            </a:r>
            <a:r>
              <a:rPr lang="cs-CZ" sz="2100" dirty="0"/>
              <a:t>). </a:t>
            </a:r>
          </a:p>
          <a:p>
            <a:pPr marL="0" indent="0">
              <a:lnSpc>
                <a:spcPct val="120000"/>
              </a:lnSpc>
              <a:buNone/>
            </a:pPr>
            <a:endParaRPr lang="cs-CZ" dirty="0"/>
          </a:p>
          <a:p>
            <a:pPr marL="0" indent="0">
              <a:lnSpc>
                <a:spcPct val="120000"/>
              </a:lnSpc>
              <a:buNone/>
            </a:pPr>
            <a:endParaRPr lang="cs-CZ" dirty="0"/>
          </a:p>
          <a:p>
            <a:endParaRPr lang="cs-CZ" dirty="0"/>
          </a:p>
        </p:txBody>
      </p:sp>
    </p:spTree>
    <p:extLst>
      <p:ext uri="{BB962C8B-B14F-4D97-AF65-F5344CB8AC3E}">
        <p14:creationId xmlns:p14="http://schemas.microsoft.com/office/powerpoint/2010/main" val="1153820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05233" y="354564"/>
            <a:ext cx="9799380" cy="615820"/>
          </a:xfrm>
        </p:spPr>
        <p:txBody>
          <a:bodyPr>
            <a:normAutofit fontScale="90000"/>
          </a:bodyPr>
          <a:lstStyle/>
          <a:p>
            <a:pPr algn="ctr"/>
            <a:r>
              <a:rPr lang="cs-CZ" dirty="0"/>
              <a:t>Typy morfémů II</a:t>
            </a:r>
          </a:p>
        </p:txBody>
      </p:sp>
      <p:sp>
        <p:nvSpPr>
          <p:cNvPr id="3" name="Zástupný symbol pro obsah 2"/>
          <p:cNvSpPr>
            <a:spLocks noGrp="1"/>
          </p:cNvSpPr>
          <p:nvPr>
            <p:ph idx="1"/>
          </p:nvPr>
        </p:nvSpPr>
        <p:spPr>
          <a:xfrm>
            <a:off x="905070" y="1082352"/>
            <a:ext cx="10599544" cy="5540870"/>
          </a:xfrm>
        </p:spPr>
        <p:txBody>
          <a:bodyPr>
            <a:normAutofit/>
          </a:bodyPr>
          <a:lstStyle/>
          <a:p>
            <a:pPr marL="0" indent="0">
              <a:lnSpc>
                <a:spcPct val="120000"/>
              </a:lnSpc>
              <a:buNone/>
            </a:pPr>
            <a:r>
              <a:rPr lang="cs-CZ" dirty="0"/>
              <a:t>3)   ► </a:t>
            </a:r>
            <a:r>
              <a:rPr lang="cs-CZ" b="1" dirty="0"/>
              <a:t>kořenný</a:t>
            </a:r>
            <a:r>
              <a:rPr lang="cs-CZ" dirty="0"/>
              <a:t> </a:t>
            </a:r>
            <a:r>
              <a:rPr lang="cs-CZ" b="1" dirty="0"/>
              <a:t>morfém</a:t>
            </a:r>
            <a:r>
              <a:rPr lang="cs-CZ" dirty="0"/>
              <a:t>: kup-, strom-, sluch-, </a:t>
            </a:r>
            <a:r>
              <a:rPr lang="cs-CZ" dirty="0" err="1"/>
              <a:t>modr</a:t>
            </a:r>
            <a:r>
              <a:rPr lang="cs-CZ" dirty="0"/>
              <a:t>-, chod-, </a:t>
            </a:r>
          </a:p>
          <a:p>
            <a:pPr marL="0" indent="0">
              <a:lnSpc>
                <a:spcPct val="120000"/>
              </a:lnSpc>
              <a:buNone/>
            </a:pPr>
            <a:r>
              <a:rPr lang="cs-CZ" dirty="0"/>
              <a:t>    X ► </a:t>
            </a:r>
            <a:r>
              <a:rPr lang="cs-CZ" b="1" dirty="0"/>
              <a:t>afix</a:t>
            </a:r>
            <a:r>
              <a:rPr lang="cs-CZ" dirty="0"/>
              <a:t> </a:t>
            </a:r>
          </a:p>
          <a:p>
            <a:pPr marL="0" indent="0">
              <a:lnSpc>
                <a:spcPct val="120000"/>
              </a:lnSpc>
              <a:buNone/>
            </a:pPr>
            <a:r>
              <a:rPr lang="cs-CZ" dirty="0"/>
              <a:t>– a) </a:t>
            </a:r>
            <a:r>
              <a:rPr lang="cs-CZ" b="1" dirty="0">
                <a:solidFill>
                  <a:srgbClr val="FF0000"/>
                </a:solidFill>
              </a:rPr>
              <a:t>prefix</a:t>
            </a:r>
            <a:r>
              <a:rPr lang="cs-CZ" dirty="0"/>
              <a:t> (předpona): </a:t>
            </a:r>
            <a:r>
              <a:rPr lang="cs-CZ" dirty="0" err="1"/>
              <a:t>aa</a:t>
            </a:r>
            <a:r>
              <a:rPr lang="cs-CZ" dirty="0"/>
              <a:t>) </a:t>
            </a:r>
            <a:r>
              <a:rPr lang="cs-CZ" dirty="0" err="1"/>
              <a:t>slovotv</a:t>
            </a:r>
            <a:r>
              <a:rPr lang="cs-CZ" dirty="0"/>
              <a:t>.: </a:t>
            </a:r>
            <a:r>
              <a:rPr lang="cs-CZ" dirty="0" err="1">
                <a:solidFill>
                  <a:srgbClr val="FF0000"/>
                </a:solidFill>
              </a:rPr>
              <a:t>ná</a:t>
            </a:r>
            <a:r>
              <a:rPr lang="cs-CZ" dirty="0"/>
              <a:t>-kup-, </a:t>
            </a:r>
            <a:r>
              <a:rPr lang="cs-CZ" dirty="0">
                <a:solidFill>
                  <a:srgbClr val="C00000"/>
                </a:solidFill>
              </a:rPr>
              <a:t>pře-</a:t>
            </a:r>
            <a:r>
              <a:rPr lang="cs-CZ" dirty="0">
                <a:solidFill>
                  <a:schemeClr val="tx1"/>
                </a:solidFill>
              </a:rPr>
              <a:t>slech-l-0, </a:t>
            </a:r>
            <a:r>
              <a:rPr lang="cs-CZ" dirty="0">
                <a:solidFill>
                  <a:srgbClr val="FF0000"/>
                </a:solidFill>
              </a:rPr>
              <a:t>vy</a:t>
            </a:r>
            <a:r>
              <a:rPr lang="cs-CZ" dirty="0">
                <a:solidFill>
                  <a:schemeClr val="tx1"/>
                </a:solidFill>
              </a:rPr>
              <a:t>-běh-</a:t>
            </a:r>
            <a:r>
              <a:rPr lang="cs-CZ" dirty="0" err="1">
                <a:solidFill>
                  <a:schemeClr val="tx1"/>
                </a:solidFill>
              </a:rPr>
              <a:t>nou</a:t>
            </a:r>
            <a:r>
              <a:rPr lang="cs-CZ" dirty="0">
                <a:solidFill>
                  <a:schemeClr val="tx1"/>
                </a:solidFill>
              </a:rPr>
              <a:t>-t / </a:t>
            </a:r>
            <a:r>
              <a:rPr lang="cs-CZ" dirty="0">
                <a:solidFill>
                  <a:srgbClr val="FF0000"/>
                </a:solidFill>
              </a:rPr>
              <a:t>vý</a:t>
            </a:r>
            <a:r>
              <a:rPr lang="cs-CZ" dirty="0">
                <a:solidFill>
                  <a:schemeClr val="tx1"/>
                </a:solidFill>
              </a:rPr>
              <a:t>-běh-0, ab) </a:t>
            </a:r>
            <a:r>
              <a:rPr lang="cs-CZ" dirty="0" err="1">
                <a:solidFill>
                  <a:schemeClr val="tx1"/>
                </a:solidFill>
              </a:rPr>
              <a:t>tvarotv</a:t>
            </a:r>
            <a:r>
              <a:rPr lang="cs-CZ" dirty="0">
                <a:solidFill>
                  <a:schemeClr val="tx1"/>
                </a:solidFill>
              </a:rPr>
              <a:t>.: </a:t>
            </a:r>
            <a:r>
              <a:rPr lang="cs-CZ" dirty="0" err="1">
                <a:solidFill>
                  <a:srgbClr val="FF0000"/>
                </a:solidFill>
              </a:rPr>
              <a:t>nej</a:t>
            </a:r>
            <a:r>
              <a:rPr lang="cs-CZ" dirty="0">
                <a:solidFill>
                  <a:srgbClr val="FF0000"/>
                </a:solidFill>
              </a:rPr>
              <a:t>-</a:t>
            </a:r>
            <a:r>
              <a:rPr lang="cs-CZ" dirty="0">
                <a:solidFill>
                  <a:schemeClr val="tx1"/>
                </a:solidFill>
              </a:rPr>
              <a:t>, </a:t>
            </a:r>
            <a:r>
              <a:rPr lang="cs-CZ" dirty="0">
                <a:solidFill>
                  <a:srgbClr val="FF0000"/>
                </a:solidFill>
              </a:rPr>
              <a:t>po-</a:t>
            </a:r>
            <a:r>
              <a:rPr lang="cs-CZ" dirty="0">
                <a:solidFill>
                  <a:schemeClr val="tx1"/>
                </a:solidFill>
              </a:rPr>
              <a:t>(běžím)</a:t>
            </a:r>
          </a:p>
          <a:p>
            <a:pPr marL="0" indent="0">
              <a:lnSpc>
                <a:spcPct val="120000"/>
              </a:lnSpc>
              <a:buNone/>
            </a:pPr>
            <a:r>
              <a:rPr lang="cs-CZ" dirty="0"/>
              <a:t>-  b) </a:t>
            </a:r>
            <a:r>
              <a:rPr lang="cs-CZ" b="1" dirty="0">
                <a:solidFill>
                  <a:srgbClr val="FF0000"/>
                </a:solidFill>
              </a:rPr>
              <a:t>sufix</a:t>
            </a:r>
            <a:r>
              <a:rPr lang="cs-CZ" dirty="0"/>
              <a:t>   </a:t>
            </a:r>
            <a:r>
              <a:rPr lang="cs-CZ" dirty="0">
                <a:highlight>
                  <a:srgbClr val="FFFF00"/>
                </a:highlight>
              </a:rPr>
              <a:t>ca) </a:t>
            </a:r>
            <a:r>
              <a:rPr lang="cs-CZ" b="1" dirty="0">
                <a:solidFill>
                  <a:schemeClr val="accent4"/>
                </a:solidFill>
                <a:highlight>
                  <a:srgbClr val="FFFF00"/>
                </a:highlight>
              </a:rPr>
              <a:t>slovotvorný</a:t>
            </a:r>
            <a:r>
              <a:rPr lang="cs-CZ" dirty="0">
                <a:highlight>
                  <a:srgbClr val="FFFF00"/>
                </a:highlight>
              </a:rPr>
              <a:t> – přípona (-</a:t>
            </a:r>
            <a:r>
              <a:rPr lang="cs-CZ" dirty="0" err="1">
                <a:highlight>
                  <a:srgbClr val="FFFF00"/>
                </a:highlight>
              </a:rPr>
              <a:t>dlo</a:t>
            </a:r>
            <a:r>
              <a:rPr lang="cs-CZ" dirty="0">
                <a:highlight>
                  <a:srgbClr val="FFFF00"/>
                </a:highlight>
              </a:rPr>
              <a:t>, -</a:t>
            </a:r>
            <a:r>
              <a:rPr lang="cs-CZ" dirty="0" err="1">
                <a:highlight>
                  <a:srgbClr val="FFFF00"/>
                </a:highlight>
              </a:rPr>
              <a:t>ák</a:t>
            </a:r>
            <a:r>
              <a:rPr lang="cs-CZ" dirty="0">
                <a:highlight>
                  <a:srgbClr val="FFFF00"/>
                </a:highlight>
              </a:rPr>
              <a:t>, -</a:t>
            </a:r>
            <a:r>
              <a:rPr lang="cs-CZ" dirty="0" err="1">
                <a:highlight>
                  <a:srgbClr val="FFFF00"/>
                </a:highlight>
              </a:rPr>
              <a:t>itý</a:t>
            </a:r>
            <a:r>
              <a:rPr lang="cs-CZ" dirty="0">
                <a:highlight>
                  <a:srgbClr val="FFFF00"/>
                </a:highlight>
              </a:rPr>
              <a:t>) </a:t>
            </a:r>
            <a:r>
              <a:rPr lang="cs-CZ" sz="2000" b="1" dirty="0">
                <a:highlight>
                  <a:srgbClr val="FFFF00"/>
                </a:highlight>
              </a:rPr>
              <a:t>TVOŘÍ (nové) SLOVO</a:t>
            </a:r>
            <a:r>
              <a:rPr lang="cs-CZ" sz="2000" b="1" dirty="0"/>
              <a:t>: diva-</a:t>
            </a:r>
            <a:r>
              <a:rPr lang="cs-CZ" sz="2000" b="1" dirty="0" err="1"/>
              <a:t>dlo</a:t>
            </a:r>
            <a:endParaRPr lang="cs-CZ" sz="2000" b="1" dirty="0"/>
          </a:p>
          <a:p>
            <a:pPr>
              <a:lnSpc>
                <a:spcPct val="120000"/>
              </a:lnSpc>
              <a:buFontTx/>
              <a:buChar char="-"/>
            </a:pPr>
            <a:r>
              <a:rPr lang="cs-CZ" dirty="0"/>
              <a:t>            </a:t>
            </a:r>
            <a:r>
              <a:rPr lang="cs-CZ" dirty="0" err="1">
                <a:highlight>
                  <a:srgbClr val="FFFF00"/>
                </a:highlight>
              </a:rPr>
              <a:t>cb</a:t>
            </a:r>
            <a:r>
              <a:rPr lang="cs-CZ" dirty="0">
                <a:highlight>
                  <a:srgbClr val="FFFF00"/>
                </a:highlight>
              </a:rPr>
              <a:t>) </a:t>
            </a:r>
            <a:r>
              <a:rPr lang="cs-CZ" b="1" dirty="0">
                <a:solidFill>
                  <a:schemeClr val="accent4"/>
                </a:solidFill>
                <a:highlight>
                  <a:srgbClr val="FFFF00"/>
                </a:highlight>
              </a:rPr>
              <a:t>tvarotvorný</a:t>
            </a:r>
            <a:r>
              <a:rPr lang="cs-CZ" dirty="0">
                <a:highlight>
                  <a:srgbClr val="FFFF00"/>
                </a:highlight>
              </a:rPr>
              <a:t> – koncovka: pádová, osobní, rodová, infinitivní (-y, -</a:t>
            </a:r>
            <a:r>
              <a:rPr lang="cs-CZ" dirty="0" err="1">
                <a:highlight>
                  <a:srgbClr val="FFFF00"/>
                </a:highlight>
              </a:rPr>
              <a:t>ovi</a:t>
            </a:r>
            <a:r>
              <a:rPr lang="cs-CZ" dirty="0">
                <a:highlight>
                  <a:srgbClr val="FFFF00"/>
                </a:highlight>
              </a:rPr>
              <a:t>, -é, -</a:t>
            </a:r>
            <a:r>
              <a:rPr lang="cs-CZ" dirty="0" err="1">
                <a:highlight>
                  <a:srgbClr val="FFFF00"/>
                </a:highlight>
              </a:rPr>
              <a:t>te</a:t>
            </a:r>
            <a:r>
              <a:rPr lang="cs-CZ" dirty="0">
                <a:highlight>
                  <a:srgbClr val="FFFF00"/>
                </a:highlight>
              </a:rPr>
              <a:t>;  -ou; -m; -t, -ti; -é) 									 </a:t>
            </a:r>
            <a:r>
              <a:rPr lang="cs-CZ" b="1" dirty="0">
                <a:highlight>
                  <a:srgbClr val="FFFF00"/>
                </a:highlight>
              </a:rPr>
              <a:t>TVOŘÍ slovní TVAR             </a:t>
            </a:r>
            <a:r>
              <a:rPr lang="cs-CZ" sz="1800" b="1" dirty="0" err="1"/>
              <a:t>divadl</a:t>
            </a:r>
            <a:r>
              <a:rPr lang="cs-CZ" sz="1800" b="1" dirty="0"/>
              <a:t>-o, a, </a:t>
            </a:r>
            <a:r>
              <a:rPr lang="cs-CZ" sz="1800" b="1" dirty="0" err="1"/>
              <a:t>em</a:t>
            </a:r>
            <a:r>
              <a:rPr lang="cs-CZ" sz="1800" b="1" dirty="0"/>
              <a:t>…</a:t>
            </a:r>
            <a:r>
              <a:rPr lang="cs-CZ" b="1" dirty="0">
                <a:highlight>
                  <a:srgbClr val="FFFF00"/>
                </a:highlight>
              </a:rPr>
              <a:t>  </a:t>
            </a:r>
            <a:endParaRPr lang="cs-CZ" dirty="0">
              <a:highlight>
                <a:srgbClr val="FFFF00"/>
              </a:highlight>
            </a:endParaRPr>
          </a:p>
          <a:p>
            <a:pPr>
              <a:lnSpc>
                <a:spcPct val="120000"/>
              </a:lnSpc>
              <a:buFontTx/>
              <a:buChar char="-"/>
            </a:pPr>
            <a:r>
              <a:rPr lang="cs-CZ" sz="1400" dirty="0"/>
              <a:t>                                              </a:t>
            </a:r>
            <a:r>
              <a:rPr lang="cs-CZ" sz="1600" dirty="0"/>
              <a:t>-  </a:t>
            </a:r>
            <a:r>
              <a:rPr lang="cs-CZ" sz="1600" dirty="0" err="1"/>
              <a:t>tv</a:t>
            </a:r>
            <a:r>
              <a:rPr lang="cs-CZ" sz="1600" dirty="0"/>
              <a:t>. sufix nefinální: - l- (příčestí činné), -n- (příčestí trpné), -v- (sufix. </a:t>
            </a:r>
            <a:r>
              <a:rPr lang="cs-CZ" sz="1600" dirty="0" err="1"/>
              <a:t>přech</a:t>
            </a:r>
            <a:r>
              <a:rPr lang="cs-CZ" sz="1600" dirty="0"/>
              <a:t>. min-)</a:t>
            </a:r>
          </a:p>
          <a:p>
            <a:pPr>
              <a:lnSpc>
                <a:spcPct val="120000"/>
              </a:lnSpc>
              <a:buFontTx/>
              <a:buChar char="-"/>
            </a:pPr>
            <a:r>
              <a:rPr lang="cs-CZ" dirty="0"/>
              <a:t>           </a:t>
            </a:r>
            <a:r>
              <a:rPr lang="cs-CZ" dirty="0" err="1"/>
              <a:t>cc</a:t>
            </a:r>
            <a:r>
              <a:rPr lang="cs-CZ" dirty="0"/>
              <a:t>) </a:t>
            </a:r>
            <a:r>
              <a:rPr lang="cs-CZ" b="1" dirty="0">
                <a:solidFill>
                  <a:schemeClr val="accent4"/>
                </a:solidFill>
              </a:rPr>
              <a:t>kmenotvorný</a:t>
            </a:r>
            <a:r>
              <a:rPr lang="cs-CZ" dirty="0"/>
              <a:t> (-ova-/ -</a:t>
            </a:r>
            <a:r>
              <a:rPr lang="cs-CZ" dirty="0" err="1"/>
              <a:t>uje</a:t>
            </a:r>
            <a:r>
              <a:rPr lang="cs-CZ" dirty="0"/>
              <a:t>-, -</a:t>
            </a:r>
            <a:r>
              <a:rPr lang="cs-CZ" dirty="0" err="1"/>
              <a:t>nou</a:t>
            </a:r>
            <a:r>
              <a:rPr lang="cs-CZ" dirty="0"/>
              <a:t>-/-nu-, -á-, -í-)</a:t>
            </a:r>
          </a:p>
          <a:p>
            <a:pPr marL="0" indent="0">
              <a:lnSpc>
                <a:spcPct val="120000"/>
              </a:lnSpc>
              <a:buNone/>
            </a:pPr>
            <a:r>
              <a:rPr lang="cs-CZ" dirty="0"/>
              <a:t>  c) </a:t>
            </a:r>
            <a:r>
              <a:rPr lang="cs-CZ" b="1" dirty="0">
                <a:solidFill>
                  <a:srgbClr val="FF0000"/>
                </a:solidFill>
              </a:rPr>
              <a:t>postfix</a:t>
            </a:r>
            <a:r>
              <a:rPr lang="cs-CZ" dirty="0"/>
              <a:t> – za pádovou koncovkou: </a:t>
            </a:r>
            <a:r>
              <a:rPr lang="cs-CZ" dirty="0">
                <a:solidFill>
                  <a:schemeClr val="tx1"/>
                </a:solidFill>
              </a:rPr>
              <a:t>t-en-</a:t>
            </a:r>
            <a:r>
              <a:rPr lang="cs-CZ" dirty="0">
                <a:solidFill>
                  <a:srgbClr val="FF0000"/>
                </a:solidFill>
              </a:rPr>
              <a:t>to</a:t>
            </a:r>
            <a:r>
              <a:rPr lang="cs-CZ" dirty="0"/>
              <a:t>, t-</a:t>
            </a:r>
            <a:r>
              <a:rPr lang="cs-CZ" dirty="0" err="1"/>
              <a:t>ím</a:t>
            </a:r>
            <a:r>
              <a:rPr lang="cs-CZ" dirty="0"/>
              <a:t>-</a:t>
            </a:r>
            <a:r>
              <a:rPr lang="cs-CZ" dirty="0">
                <a:solidFill>
                  <a:srgbClr val="FF0000"/>
                </a:solidFill>
              </a:rPr>
              <a:t>to</a:t>
            </a:r>
            <a:r>
              <a:rPr lang="cs-CZ" dirty="0"/>
              <a:t>; </a:t>
            </a:r>
            <a:r>
              <a:rPr lang="cs-CZ" dirty="0">
                <a:solidFill>
                  <a:schemeClr val="tx1"/>
                </a:solidFill>
              </a:rPr>
              <a:t>kdo-</a:t>
            </a:r>
            <a:r>
              <a:rPr lang="cs-CZ" dirty="0">
                <a:solidFill>
                  <a:srgbClr val="FF0000"/>
                </a:solidFill>
              </a:rPr>
              <a:t>si</a:t>
            </a:r>
            <a:r>
              <a:rPr lang="cs-CZ" dirty="0"/>
              <a:t>, koho-</a:t>
            </a:r>
            <a:r>
              <a:rPr lang="cs-CZ" dirty="0" err="1">
                <a:solidFill>
                  <a:srgbClr val="FF0000"/>
                </a:solidFill>
              </a:rPr>
              <a:t>koli</a:t>
            </a:r>
            <a:endParaRPr lang="cs-CZ" dirty="0">
              <a:solidFill>
                <a:srgbClr val="FF0000"/>
              </a:solidFill>
            </a:endParaRPr>
          </a:p>
          <a:p>
            <a:pPr marL="0" indent="0">
              <a:lnSpc>
                <a:spcPct val="120000"/>
              </a:lnSpc>
              <a:buNone/>
            </a:pPr>
            <a:r>
              <a:rPr lang="cs-CZ" dirty="0">
                <a:solidFill>
                  <a:schemeClr val="tx1"/>
                </a:solidFill>
              </a:rPr>
              <a:t>  </a:t>
            </a:r>
            <a:r>
              <a:rPr lang="cs-CZ" b="1" dirty="0" err="1">
                <a:solidFill>
                  <a:srgbClr val="FF0000"/>
                </a:solidFill>
              </a:rPr>
              <a:t>konektém</a:t>
            </a:r>
            <a:r>
              <a:rPr lang="cs-CZ" dirty="0">
                <a:solidFill>
                  <a:srgbClr val="FF0000"/>
                </a:solidFill>
              </a:rPr>
              <a:t> </a:t>
            </a:r>
            <a:r>
              <a:rPr lang="cs-CZ" dirty="0">
                <a:solidFill>
                  <a:schemeClr val="tx1"/>
                </a:solidFill>
              </a:rPr>
              <a:t>– plyn-</a:t>
            </a:r>
            <a:r>
              <a:rPr lang="cs-CZ" dirty="0">
                <a:solidFill>
                  <a:srgbClr val="FF0000"/>
                </a:solidFill>
              </a:rPr>
              <a:t>o</a:t>
            </a:r>
            <a:r>
              <a:rPr lang="cs-CZ" dirty="0">
                <a:solidFill>
                  <a:schemeClr val="tx1"/>
                </a:solidFill>
              </a:rPr>
              <a:t>-vod-0, </a:t>
            </a:r>
            <a:r>
              <a:rPr lang="cs-CZ" dirty="0" err="1">
                <a:solidFill>
                  <a:schemeClr val="tx1"/>
                </a:solidFill>
              </a:rPr>
              <a:t>hněd</a:t>
            </a:r>
            <a:r>
              <a:rPr lang="cs-CZ" dirty="0">
                <a:solidFill>
                  <a:schemeClr val="tx1"/>
                </a:solidFill>
              </a:rPr>
              <a:t>-</a:t>
            </a:r>
            <a:r>
              <a:rPr lang="cs-CZ" dirty="0">
                <a:solidFill>
                  <a:srgbClr val="FF0000"/>
                </a:solidFill>
              </a:rPr>
              <a:t>o</a:t>
            </a:r>
            <a:r>
              <a:rPr lang="cs-CZ" dirty="0">
                <a:solidFill>
                  <a:schemeClr val="tx1"/>
                </a:solidFill>
              </a:rPr>
              <a:t>-béž-ov-ý  </a:t>
            </a:r>
          </a:p>
          <a:p>
            <a:pPr marL="0" indent="0">
              <a:lnSpc>
                <a:spcPct val="120000"/>
              </a:lnSpc>
              <a:buNone/>
            </a:pPr>
            <a:r>
              <a:rPr lang="cs-CZ" dirty="0">
                <a:solidFill>
                  <a:schemeClr val="tx1"/>
                </a:solidFill>
              </a:rPr>
              <a:t>X vlast</a:t>
            </a:r>
            <a:r>
              <a:rPr lang="cs-CZ" dirty="0">
                <a:solidFill>
                  <a:srgbClr val="FF0000"/>
                </a:solidFill>
              </a:rPr>
              <a:t>-i-</a:t>
            </a:r>
            <a:r>
              <a:rPr lang="cs-CZ" dirty="0">
                <a:solidFill>
                  <a:schemeClr val="tx1"/>
                </a:solidFill>
              </a:rPr>
              <a:t>zrada (-i- není </a:t>
            </a:r>
            <a:r>
              <a:rPr lang="cs-CZ" dirty="0" err="1">
                <a:solidFill>
                  <a:schemeClr val="tx1"/>
                </a:solidFill>
              </a:rPr>
              <a:t>konektém</a:t>
            </a:r>
            <a:r>
              <a:rPr lang="cs-CZ" dirty="0">
                <a:solidFill>
                  <a:schemeClr val="tx1"/>
                </a:solidFill>
              </a:rPr>
              <a:t>, ale pádová koncovka; jde o nevlastní složeninu, spřežku)</a:t>
            </a:r>
          </a:p>
          <a:p>
            <a:endParaRPr lang="cs-CZ" dirty="0"/>
          </a:p>
        </p:txBody>
      </p:sp>
    </p:spTree>
    <p:extLst>
      <p:ext uri="{BB962C8B-B14F-4D97-AF65-F5344CB8AC3E}">
        <p14:creationId xmlns:p14="http://schemas.microsoft.com/office/powerpoint/2010/main" val="2587193085"/>
      </p:ext>
    </p:extLst>
  </p:cSld>
  <p:clrMapOvr>
    <a:masterClrMapping/>
  </p:clrMapOvr>
</p:sld>
</file>

<file path=ppt/theme/theme1.xml><?xml version="1.0" encoding="utf-8"?>
<a:theme xmlns:a="http://schemas.openxmlformats.org/drawingml/2006/main" name="Stébla">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Fazet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922</TotalTime>
  <Words>1406</Words>
  <Application>Microsoft Office PowerPoint</Application>
  <PresentationFormat>Širokoúhlá obrazovka</PresentationFormat>
  <Paragraphs>282</Paragraphs>
  <Slides>19</Slides>
  <Notes>17</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19</vt:i4>
      </vt:variant>
    </vt:vector>
  </HeadingPairs>
  <TitlesOfParts>
    <vt:vector size="26" baseType="lpstr">
      <vt:lpstr>Arial</vt:lpstr>
      <vt:lpstr>Calibri</vt:lpstr>
      <vt:lpstr>Century Gothic</vt:lpstr>
      <vt:lpstr>Trebuchet MS</vt:lpstr>
      <vt:lpstr>Wingdings 3</vt:lpstr>
      <vt:lpstr>Stébla</vt:lpstr>
      <vt:lpstr>Fazeta</vt:lpstr>
      <vt:lpstr>Morfematika. Morfém. Typy morfémů. Morfematický rozbor. (K samostudiu)</vt:lpstr>
      <vt:lpstr>Morfém – morfematika </vt:lpstr>
      <vt:lpstr>Dvojí artikulace (dvojí členění) jazyka</vt:lpstr>
      <vt:lpstr>MORFÉM (podle Nového encyklopedického slovníku): příklad loď – stv - o </vt:lpstr>
      <vt:lpstr>Princip opakovatelnosti  </vt:lpstr>
      <vt:lpstr>Morfém a alomorfy  </vt:lpstr>
      <vt:lpstr>Uveďte alomorfy kořenných morfémů v těchto slovech</vt:lpstr>
      <vt:lpstr>Typy morfémů I  - různé klasifikace</vt:lpstr>
      <vt:lpstr>Typy morfémů II</vt:lpstr>
      <vt:lpstr>Nulové morfémy </vt:lpstr>
      <vt:lpstr>Úkoly – k samostudiu, příp. konzultacím</vt:lpstr>
      <vt:lpstr>Morfematický rozbor – vyčleňte morfémy a pojmenujte je</vt:lpstr>
      <vt:lpstr>Řešení</vt:lpstr>
      <vt:lpstr>Morfematický rozbor + řešení </vt:lpstr>
      <vt:lpstr>Vytváření slov na základě předepsaných kombinací morfémů (cvičení)</vt:lpstr>
      <vt:lpstr>Vytváření slov na základě předepsaných kombinací morfémů (cvičení)</vt:lpstr>
      <vt:lpstr>Prezentace aplikace PowerPoint</vt:lpstr>
      <vt:lpstr>Prezentace aplikace PowerPoint</vt:lpstr>
      <vt:lpstr>Díky za pozornost!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Morfematika. Morfém. Typy morfémů. Morfematický rozbor.</dc:title>
  <dc:creator>Vaňková, Irena</dc:creator>
  <cp:lastModifiedBy>Irena Vaňková</cp:lastModifiedBy>
  <cp:revision>68</cp:revision>
  <cp:lastPrinted>2020-10-31T15:51:30Z</cp:lastPrinted>
  <dcterms:created xsi:type="dcterms:W3CDTF">2019-11-01T09:58:01Z</dcterms:created>
  <dcterms:modified xsi:type="dcterms:W3CDTF">2022-11-08T00:59:55Z</dcterms:modified>
</cp:coreProperties>
</file>