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0" r:id="rId1"/>
  </p:sldMasterIdLst>
  <p:sldIdLst>
    <p:sldId id="256" r:id="rId2"/>
    <p:sldId id="257" r:id="rId3"/>
    <p:sldId id="261" r:id="rId4"/>
    <p:sldId id="262" r:id="rId5"/>
    <p:sldId id="263" r:id="rId6"/>
    <p:sldId id="258" r:id="rId7"/>
    <p:sldId id="260" r:id="rId8"/>
    <p:sldId id="259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906"/>
    <p:restoredTop sz="94599"/>
  </p:normalViewPr>
  <p:slideViewPr>
    <p:cSldViewPr snapToGrid="0" snapToObjects="1">
      <p:cViewPr varScale="1">
        <p:scale>
          <a:sx n="110" d="100"/>
          <a:sy n="110" d="100"/>
        </p:scale>
        <p:origin x="2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 podnadpisů.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4/2/18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0832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4/2/18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222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4/2/18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385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4/2/18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985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4/2/18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5386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4/2/18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90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smtClean="0"/>
              <a:t>4/2/18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555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4/2/18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814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4/2/18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108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4/2/18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271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smtClean="0"/>
              <a:t>4/2/18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973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4/2/18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253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952951-F7E0-2642-A250-3ACE26606C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Československo v 60. letech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900D736-D1F9-ED45-8168-D87E272666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Veronika Skoupá</a:t>
            </a:r>
          </a:p>
        </p:txBody>
      </p:sp>
    </p:spTree>
    <p:extLst>
      <p:ext uri="{BB962C8B-B14F-4D97-AF65-F5344CB8AC3E}">
        <p14:creationId xmlns:p14="http://schemas.microsoft.com/office/powerpoint/2010/main" val="3003852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1C9C54-4B8B-CF4A-BA03-F0F193B58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16823"/>
            <a:ext cx="7729728" cy="1188720"/>
          </a:xfrm>
        </p:spPr>
        <p:txBody>
          <a:bodyPr/>
          <a:lstStyle/>
          <a:p>
            <a:r>
              <a:rPr lang="cs-CZ" dirty="0"/>
              <a:t>Politická krize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B9990D1-3A97-924A-9D77-70A0BBA12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1359330"/>
            <a:ext cx="9102611" cy="4725282"/>
          </a:xfrm>
        </p:spPr>
        <p:txBody>
          <a:bodyPr>
            <a:noAutofit/>
          </a:bodyPr>
          <a:lstStyle/>
          <a:p>
            <a:r>
              <a:rPr lang="cs-CZ" dirty="0"/>
              <a:t>Kumulace problémů:</a:t>
            </a:r>
          </a:p>
          <a:p>
            <a:pPr lvl="1"/>
            <a:r>
              <a:rPr lang="cs-CZ" sz="1800" dirty="0"/>
              <a:t>Vnitrostranický boj mezi konzervativním a reformním křídlem </a:t>
            </a:r>
          </a:p>
          <a:p>
            <a:pPr lvl="1"/>
            <a:r>
              <a:rPr lang="cs-CZ" sz="1800" dirty="0"/>
              <a:t>Konflikty na „kulturní frontě“</a:t>
            </a:r>
          </a:p>
          <a:p>
            <a:pPr lvl="1"/>
            <a:r>
              <a:rPr lang="cs-CZ" sz="1800" dirty="0"/>
              <a:t>Napětí na Slovensku </a:t>
            </a:r>
          </a:p>
          <a:p>
            <a:pPr lvl="1"/>
            <a:r>
              <a:rPr lang="cs-CZ" sz="1800" dirty="0"/>
              <a:t>Otázka rehabilitací obětí perzekucí 50. let </a:t>
            </a:r>
          </a:p>
          <a:p>
            <a:r>
              <a:rPr lang="cs-CZ" dirty="0"/>
              <a:t>Jaro 1967: vyvrcholení krize </a:t>
            </a:r>
            <a:r>
              <a:rPr lang="cs-CZ" dirty="0">
                <a:sym typeface="Wingdings" pitchFamily="2" charset="2"/>
              </a:rPr>
              <a:t> Novotného zásah:</a:t>
            </a:r>
          </a:p>
          <a:p>
            <a:pPr lvl="1"/>
            <a:r>
              <a:rPr lang="cs-CZ" sz="1800" dirty="0">
                <a:sym typeface="Wingdings" pitchFamily="2" charset="2"/>
              </a:rPr>
              <a:t>Zastavení hospodářské reformy a odmítnutí politických a právních </a:t>
            </a:r>
          </a:p>
          <a:p>
            <a:pPr lvl="1"/>
            <a:r>
              <a:rPr lang="cs-CZ" sz="1800" dirty="0">
                <a:sym typeface="Wingdings" pitchFamily="2" charset="2"/>
              </a:rPr>
              <a:t>Zrušení přípravy rozšíření samostatnosti organizací </a:t>
            </a:r>
          </a:p>
          <a:p>
            <a:pPr lvl="1"/>
            <a:r>
              <a:rPr lang="cs-CZ" sz="1800" dirty="0">
                <a:sym typeface="Wingdings" pitchFamily="2" charset="2"/>
              </a:rPr>
              <a:t>Zesílení tlaku cenzury </a:t>
            </a:r>
          </a:p>
          <a:p>
            <a:pPr lvl="1"/>
            <a:r>
              <a:rPr lang="cs-CZ" sz="1800" dirty="0">
                <a:sym typeface="Wingdings" pitchFamily="2" charset="2"/>
              </a:rPr>
              <a:t>Politické procesy </a:t>
            </a:r>
          </a:p>
          <a:p>
            <a:r>
              <a:rPr lang="cs-CZ" dirty="0">
                <a:sym typeface="Wingdings" pitchFamily="2" charset="2"/>
              </a:rPr>
              <a:t>Září: rozšíření na stranickou půdu</a:t>
            </a:r>
          </a:p>
          <a:p>
            <a:r>
              <a:rPr lang="cs-CZ" dirty="0">
                <a:sym typeface="Wingdings" pitchFamily="2" charset="2"/>
              </a:rPr>
              <a:t>Říjen: potlačení studentské demonstrace </a:t>
            </a:r>
          </a:p>
          <a:p>
            <a:r>
              <a:rPr lang="cs-CZ" dirty="0">
                <a:sym typeface="Wingdings" pitchFamily="2" charset="2"/>
              </a:rPr>
              <a:t>Prosinec 1967–leden 1968: zasedání ÚV KSČ  oddělení funkcí prezidenta a prvního tajemníka</a:t>
            </a:r>
          </a:p>
          <a:p>
            <a:pPr lvl="1"/>
            <a:endParaRPr lang="cs-CZ" sz="1800" dirty="0">
              <a:sym typeface="Wingdings" pitchFamily="2" charset="2"/>
            </a:endParaRPr>
          </a:p>
          <a:p>
            <a:pPr lvl="1"/>
            <a:endParaRPr lang="cs-CZ" sz="1800" dirty="0">
              <a:sym typeface="Wingdings" pitchFamily="2" charset="2"/>
            </a:endParaRP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03FA0DA-90FF-594B-9C55-3F616DC4C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6784" y="1871628"/>
            <a:ext cx="2406963" cy="3311580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2397469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12A76D-D7B9-A247-9541-E3E2DBDB3A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23E49DA-E697-E445-97CA-02850C39B2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998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E56F43-BD82-B24D-87C6-9F288C8F7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9EAFAF-1DE4-6D4C-A53E-D237F7227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Rataj, Jan, and Přemysl Houda. 2010. </a:t>
            </a:r>
            <a:r>
              <a:rPr lang="cs-CZ" sz="2000" i="1" dirty="0"/>
              <a:t>Československo V Proměnách Komunistického Režimu</a:t>
            </a:r>
            <a:r>
              <a:rPr lang="cs-CZ" sz="2000" dirty="0"/>
              <a:t>. Vysokoškolská Učebnice. Praha: </a:t>
            </a:r>
            <a:r>
              <a:rPr lang="cs-CZ" sz="2000" dirty="0" err="1"/>
              <a:t>Oeconomica</a:t>
            </a:r>
            <a:r>
              <a:rPr lang="cs-CZ" sz="2000" dirty="0"/>
              <a:t>.</a:t>
            </a:r>
          </a:p>
          <a:p>
            <a:r>
              <a:rPr lang="cs-CZ" sz="2000" dirty="0"/>
              <a:t>Křen, Jan. 2005. </a:t>
            </a:r>
            <a:r>
              <a:rPr lang="cs-CZ" sz="2000" i="1" dirty="0"/>
              <a:t>Dvě Století Střední Evropy</a:t>
            </a:r>
            <a:r>
              <a:rPr lang="cs-CZ" sz="2000" dirty="0"/>
              <a:t>. Edice Dějiny Evropy. Praha: Argo.</a:t>
            </a:r>
            <a:br>
              <a:rPr lang="cs-CZ" sz="2000" dirty="0"/>
            </a:br>
            <a:br>
              <a:rPr lang="cs-CZ" sz="2000" dirty="0"/>
            </a:b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760903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617B23-84B3-7747-AEE4-D46E1097F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Poststalinské období 1956–1960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54EE436-74FB-EC43-BB56-53892D003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435889"/>
            <a:ext cx="7729728" cy="3480817"/>
          </a:xfrm>
        </p:spPr>
        <p:txBody>
          <a:bodyPr>
            <a:noAutofit/>
          </a:bodyPr>
          <a:lstStyle/>
          <a:p>
            <a:r>
              <a:rPr lang="cs-CZ" sz="2000" dirty="0"/>
              <a:t>Chruščov: odsouzení Stalinova kultu osobnosti </a:t>
            </a:r>
          </a:p>
          <a:p>
            <a:r>
              <a:rPr lang="cs-CZ" sz="2000" dirty="0"/>
              <a:t>Destalinizace </a:t>
            </a:r>
          </a:p>
          <a:p>
            <a:r>
              <a:rPr lang="cs-CZ" sz="2000" dirty="0"/>
              <a:t>Konzervativní změny: </a:t>
            </a:r>
          </a:p>
          <a:p>
            <a:pPr lvl="1"/>
            <a:r>
              <a:rPr lang="cs-CZ" sz="2000" dirty="0"/>
              <a:t>Změny v ekonomice </a:t>
            </a:r>
          </a:p>
          <a:p>
            <a:pPr lvl="1"/>
            <a:r>
              <a:rPr lang="cs-CZ" sz="2000" dirty="0"/>
              <a:t>Administrativní decentralizace </a:t>
            </a:r>
          </a:p>
          <a:p>
            <a:pPr lvl="1"/>
            <a:r>
              <a:rPr lang="cs-CZ" sz="2000" dirty="0"/>
              <a:t>Omezení represe, základní práva </a:t>
            </a:r>
          </a:p>
          <a:p>
            <a:r>
              <a:rPr lang="cs-CZ" sz="2000" dirty="0">
                <a:sym typeface="Wingdings" pitchFamily="2" charset="2"/>
              </a:rPr>
              <a:t>Zánik jednotné ideologizace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0CF2CD3-CAA2-4549-B6A3-E7C4C0C9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2316" y="2278920"/>
            <a:ext cx="3084766" cy="4140625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3799385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6E2AB9-2C72-574F-9FAC-2F3810321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Situace v Československu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A34DB72-5646-2E45-8337-95C73EAC3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799410"/>
            <a:ext cx="7729728" cy="3101983"/>
          </a:xfrm>
        </p:spPr>
        <p:txBody>
          <a:bodyPr>
            <a:normAutofit/>
          </a:bodyPr>
          <a:lstStyle/>
          <a:p>
            <a:r>
              <a:rPr lang="cs-CZ" sz="2000" dirty="0"/>
              <a:t>1960 – deklarace vítězství socialismu, nová ústava </a:t>
            </a:r>
            <a:r>
              <a:rPr lang="cs-CZ" sz="2000" dirty="0">
                <a:sym typeface="Wingdings" pitchFamily="2" charset="2"/>
              </a:rPr>
              <a:t> </a:t>
            </a:r>
          </a:p>
          <a:p>
            <a:pPr marL="0" indent="0">
              <a:buNone/>
            </a:pPr>
            <a:r>
              <a:rPr lang="cs-CZ" sz="2000" dirty="0">
                <a:sym typeface="Wingdings" pitchFamily="2" charset="2"/>
              </a:rPr>
              <a:t>Československá socialistická republika (ČSSR) </a:t>
            </a:r>
          </a:p>
          <a:p>
            <a:r>
              <a:rPr lang="cs-CZ" sz="2000" dirty="0">
                <a:sym typeface="Wingdings" pitchFamily="2" charset="2"/>
              </a:rPr>
              <a:t>Reforma státní správy </a:t>
            </a:r>
          </a:p>
          <a:p>
            <a:r>
              <a:rPr lang="cs-CZ" sz="2000" dirty="0">
                <a:sym typeface="Wingdings" pitchFamily="2" charset="2"/>
              </a:rPr>
              <a:t>Zhroucení pětiletky, krize</a:t>
            </a:r>
          </a:p>
          <a:p>
            <a:r>
              <a:rPr lang="cs-CZ" sz="2000" dirty="0">
                <a:sym typeface="Wingdings" pitchFamily="2" charset="2"/>
              </a:rPr>
              <a:t>Orientace na strojírenský a zbrojní průmysl </a:t>
            </a:r>
          </a:p>
          <a:p>
            <a:r>
              <a:rPr lang="cs-CZ" sz="2000" dirty="0">
                <a:sym typeface="Wingdings" pitchFamily="2" charset="2"/>
              </a:rPr>
              <a:t>Předseda vlády: Josef </a:t>
            </a:r>
            <a:r>
              <a:rPr lang="cs-CZ" sz="2000" dirty="0" err="1">
                <a:sym typeface="Wingdings" pitchFamily="2" charset="2"/>
              </a:rPr>
              <a:t>Lenárt</a:t>
            </a:r>
            <a:endParaRPr lang="cs-CZ" sz="2000" dirty="0">
              <a:sym typeface="Wingdings" pitchFamily="2" charset="2"/>
            </a:endParaRPr>
          </a:p>
          <a:p>
            <a:r>
              <a:rPr lang="cs-CZ" sz="2000" dirty="0">
                <a:sym typeface="Wingdings" pitchFamily="2" charset="2"/>
              </a:rPr>
              <a:t>Odborná komise: Ota Šik </a:t>
            </a:r>
          </a:p>
          <a:p>
            <a:endParaRPr lang="cs-CZ" sz="2000" dirty="0">
              <a:sym typeface="Wingdings" pitchFamily="2" charset="2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6D57D14-9F7F-0F49-A09C-723161974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125" y="2544666"/>
            <a:ext cx="2420837" cy="346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66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2EFA3F-0406-AC44-B9F9-658DC2F83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Ekonomika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AFA9280-6F89-1D48-B77C-B0B7CAFB1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705606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cs-CZ" sz="2000" dirty="0"/>
              <a:t>Vědeckotechnická revoluce </a:t>
            </a:r>
          </a:p>
          <a:p>
            <a:r>
              <a:rPr lang="cs-CZ" sz="2000" dirty="0"/>
              <a:t>Ekonomická reforma:</a:t>
            </a:r>
          </a:p>
          <a:p>
            <a:pPr marL="457200" lvl="2"/>
            <a:r>
              <a:rPr lang="cs-CZ" sz="2000" dirty="0"/>
              <a:t>Profesionalita, odbornost </a:t>
            </a:r>
          </a:p>
          <a:p>
            <a:pPr marL="457200" lvl="2"/>
            <a:r>
              <a:rPr lang="cs-CZ" sz="2000" dirty="0"/>
              <a:t>Spotřební průmysl </a:t>
            </a:r>
          </a:p>
          <a:p>
            <a:pPr marL="457200" lvl="2"/>
            <a:r>
              <a:rPr lang="cs-CZ" sz="2000" dirty="0"/>
              <a:t>Rozšíření autonomie podniků a JZD</a:t>
            </a:r>
          </a:p>
          <a:p>
            <a:pPr marL="457200" lvl="2"/>
            <a:r>
              <a:rPr lang="cs-CZ" sz="2000" dirty="0"/>
              <a:t>Přestavba cen </a:t>
            </a:r>
          </a:p>
          <a:p>
            <a:pPr marL="457200" lvl="2"/>
            <a:r>
              <a:rPr lang="cs-CZ" sz="2000" dirty="0"/>
              <a:t>Kombinace plánu a trhu </a:t>
            </a:r>
          </a:p>
          <a:p>
            <a:r>
              <a:rPr lang="cs-CZ" sz="2000" dirty="0"/>
              <a:t>X nehybný </a:t>
            </a:r>
            <a:r>
              <a:rPr lang="cs-CZ" sz="2000" dirty="0" err="1"/>
              <a:t>autoritární</a:t>
            </a:r>
            <a:r>
              <a:rPr lang="cs-CZ" sz="2000" dirty="0"/>
              <a:t> systém</a:t>
            </a:r>
          </a:p>
          <a:p>
            <a:r>
              <a:rPr lang="cs-CZ" sz="2000" dirty="0"/>
              <a:t>Příprava dalších reforem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4B8B14C-208C-1F41-A2CA-9934D31C6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3268" y="2419165"/>
            <a:ext cx="2791701" cy="3970419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3815370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DD54F2-CD58-9649-B1D5-25F401445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společnost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E98962B-3359-5247-AF1B-E65B4AC2F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81874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cs-CZ" sz="2000" dirty="0"/>
              <a:t>Mobilizace mladých intelektuálů</a:t>
            </a:r>
          </a:p>
          <a:p>
            <a:pPr>
              <a:lnSpc>
                <a:spcPct val="110000"/>
              </a:lnSpc>
            </a:pPr>
            <a:r>
              <a:rPr lang="cs-CZ" sz="2000" dirty="0"/>
              <a:t>Otřesení režimu založeného na strachu</a:t>
            </a:r>
          </a:p>
          <a:p>
            <a:pPr>
              <a:lnSpc>
                <a:spcPct val="110000"/>
              </a:lnSpc>
            </a:pPr>
            <a:r>
              <a:rPr lang="cs-CZ" sz="2000" dirty="0"/>
              <a:t>Růst podílu a vlivu inteligence</a:t>
            </a:r>
          </a:p>
          <a:p>
            <a:pPr>
              <a:lnSpc>
                <a:spcPct val="110000"/>
              </a:lnSpc>
            </a:pPr>
            <a:r>
              <a:rPr lang="cs-CZ" sz="2000" dirty="0"/>
              <a:t>Růst počtu absolventů SŠ, VŠ</a:t>
            </a:r>
          </a:p>
          <a:p>
            <a:pPr>
              <a:lnSpc>
                <a:spcPct val="110000"/>
              </a:lnSpc>
            </a:pPr>
            <a:r>
              <a:rPr lang="cs-CZ" sz="2000" dirty="0"/>
              <a:t>Nízká životní úroveň, důchodců a rodin s dětmi, bytová nouze, problémy se zásobováním, krize</a:t>
            </a:r>
          </a:p>
          <a:p>
            <a:pPr>
              <a:lnSpc>
                <a:spcPct val="110000"/>
              </a:lnSpc>
            </a:pPr>
            <a:r>
              <a:rPr lang="cs-CZ" sz="2000" dirty="0"/>
              <a:t>Zemědělství – mechanizace, kvalifikace</a:t>
            </a:r>
          </a:p>
          <a:p>
            <a:pPr>
              <a:lnSpc>
                <a:spcPct val="110000"/>
              </a:lnSpc>
            </a:pPr>
            <a:r>
              <a:rPr lang="cs-CZ" sz="2000" dirty="0"/>
              <a:t>Změna režimu možná jen z iniciativy KSČ</a:t>
            </a:r>
          </a:p>
          <a:p>
            <a:pPr>
              <a:lnSpc>
                <a:spcPct val="110000"/>
              </a:lnSpc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553571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4F550B-017A-6145-AB79-18E3B3EE6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„demokratický socialismus – socialismus s lidskou tváří“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739F6A7-B39F-A243-9B56-136AD7801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</a:pPr>
            <a:r>
              <a:rPr lang="cs-CZ" sz="2000" dirty="0"/>
              <a:t>Nová vize reformních komunistů</a:t>
            </a:r>
          </a:p>
          <a:p>
            <a:pPr>
              <a:lnSpc>
                <a:spcPct val="110000"/>
              </a:lnSpc>
            </a:pPr>
            <a:r>
              <a:rPr lang="cs-CZ" sz="2000" dirty="0"/>
              <a:t>Odsouzení přechozích režimů </a:t>
            </a:r>
          </a:p>
          <a:p>
            <a:pPr>
              <a:lnSpc>
                <a:spcPct val="110000"/>
              </a:lnSpc>
            </a:pPr>
            <a:r>
              <a:rPr lang="cs-CZ" sz="2000" dirty="0"/>
              <a:t>Alternativa – demokratizace, humanizace</a:t>
            </a:r>
          </a:p>
          <a:p>
            <a:pPr>
              <a:lnSpc>
                <a:spcPct val="110000"/>
              </a:lnSpc>
            </a:pPr>
            <a:r>
              <a:rPr lang="cs-CZ" sz="2000" dirty="0"/>
              <a:t>Materiální sociální jistoty, právní garance svobod </a:t>
            </a:r>
          </a:p>
          <a:p>
            <a:pPr>
              <a:lnSpc>
                <a:spcPct val="110000"/>
              </a:lnSpc>
            </a:pPr>
            <a:r>
              <a:rPr lang="cs-CZ" sz="2000" dirty="0"/>
              <a:t>Komunismus národního typu – národní zájmy, identita, minulost, suverenita</a:t>
            </a:r>
          </a:p>
        </p:txBody>
      </p:sp>
    </p:spTree>
    <p:extLst>
      <p:ext uri="{BB962C8B-B14F-4D97-AF65-F5344CB8AC3E}">
        <p14:creationId xmlns:p14="http://schemas.microsoft.com/office/powerpoint/2010/main" val="803411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D9B0C6-0276-8044-9335-7B555BDF1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21742"/>
            <a:ext cx="7729728" cy="1188720"/>
          </a:xfrm>
        </p:spPr>
        <p:txBody>
          <a:bodyPr/>
          <a:lstStyle/>
          <a:p>
            <a:r>
              <a:rPr lang="cs-CZ" dirty="0"/>
              <a:t>Kultura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DB11A30-FAD8-A64E-BCFC-6CA0C1C86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764" y="1494143"/>
            <a:ext cx="10341864" cy="5447538"/>
          </a:xfrm>
        </p:spPr>
        <p:txBody>
          <a:bodyPr>
            <a:normAutofit/>
          </a:bodyPr>
          <a:lstStyle/>
          <a:p>
            <a:r>
              <a:rPr lang="cs-CZ" dirty="0"/>
              <a:t>Překonání kulturní izolace </a:t>
            </a:r>
          </a:p>
          <a:p>
            <a:pPr lvl="1"/>
            <a:r>
              <a:rPr lang="cs-CZ" sz="1800" dirty="0" err="1"/>
              <a:t>Radio</a:t>
            </a:r>
            <a:r>
              <a:rPr lang="cs-CZ" sz="1800" dirty="0"/>
              <a:t> </a:t>
            </a:r>
            <a:r>
              <a:rPr lang="cs-CZ" sz="1800" dirty="0" err="1"/>
              <a:t>Luxembourg</a:t>
            </a:r>
            <a:r>
              <a:rPr lang="cs-CZ" sz="1800" dirty="0"/>
              <a:t> – hudba </a:t>
            </a:r>
          </a:p>
          <a:p>
            <a:pPr lvl="1"/>
            <a:r>
              <a:rPr lang="cs-CZ" sz="1800" dirty="0"/>
              <a:t>Svobodná Evropa – zpravodajství </a:t>
            </a:r>
          </a:p>
          <a:p>
            <a:pPr lvl="1"/>
            <a:r>
              <a:rPr lang="cs-CZ" sz="1800" dirty="0"/>
              <a:t>Cestování</a:t>
            </a:r>
          </a:p>
          <a:p>
            <a:r>
              <a:rPr lang="cs-CZ" dirty="0"/>
              <a:t>Proměna kulturní scény:</a:t>
            </a:r>
          </a:p>
          <a:p>
            <a:pPr lvl="1"/>
            <a:r>
              <a:rPr lang="cs-CZ" sz="1800" dirty="0"/>
              <a:t>Jazzové kluby</a:t>
            </a:r>
          </a:p>
          <a:p>
            <a:pPr lvl="1"/>
            <a:r>
              <a:rPr lang="cs-CZ" sz="1800" dirty="0"/>
              <a:t>Literární kavárny</a:t>
            </a:r>
          </a:p>
          <a:p>
            <a:pPr lvl="1"/>
            <a:r>
              <a:rPr lang="cs-CZ" sz="1800" dirty="0"/>
              <a:t>Tzv. malé divadelní formy – Semafor </a:t>
            </a:r>
          </a:p>
          <a:p>
            <a:pPr lvl="1"/>
            <a:r>
              <a:rPr lang="cs-CZ" sz="1800" dirty="0"/>
              <a:t>Nekonformní scény – Divadlo na Zábradlí</a:t>
            </a:r>
          </a:p>
          <a:p>
            <a:pPr lvl="1"/>
            <a:r>
              <a:rPr lang="cs-CZ" sz="1800" dirty="0"/>
              <a:t>Výstavy abstraktního umění </a:t>
            </a:r>
          </a:p>
          <a:p>
            <a:pPr lvl="1"/>
            <a:r>
              <a:rPr lang="cs-CZ" sz="1800" dirty="0"/>
              <a:t>Filmová tvorba – Forman, Chytilová, Menzel</a:t>
            </a:r>
          </a:p>
          <a:p>
            <a:pPr lvl="1"/>
            <a:r>
              <a:rPr lang="cs-CZ" sz="1800" dirty="0"/>
              <a:t>Nakladatelství – překlady </a:t>
            </a:r>
          </a:p>
          <a:p>
            <a:pPr lvl="1"/>
            <a:r>
              <a:rPr lang="cs-CZ" sz="1800" dirty="0"/>
              <a:t>Kulturní časopisy – Literární noviny, Host do domu, Plamen </a:t>
            </a:r>
          </a:p>
          <a:p>
            <a:pPr lvl="1"/>
            <a:endParaRPr lang="cs-CZ" sz="1800" dirty="0"/>
          </a:p>
          <a:p>
            <a:pPr lvl="1"/>
            <a:endParaRPr lang="cs-CZ" sz="1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9753252-7D5C-B640-B39C-AE17D128D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948" y="1610315"/>
            <a:ext cx="4632646" cy="260759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9C9B552-FBA9-4C49-9E0B-5845BE5F0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2071" y="3701836"/>
            <a:ext cx="4392706" cy="2899186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020353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706B3E-D89F-524B-B0C7-D5BDB8A7D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235" y="222994"/>
            <a:ext cx="6269557" cy="1188720"/>
          </a:xfrm>
        </p:spPr>
        <p:txBody>
          <a:bodyPr/>
          <a:lstStyle/>
          <a:p>
            <a:r>
              <a:rPr lang="cs-CZ" dirty="0"/>
              <a:t>Vědecká oblast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58F7FEB-F395-6C4F-B9DF-C847CA5DD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314" y="1483430"/>
            <a:ext cx="7729728" cy="3101983"/>
          </a:xfrm>
        </p:spPr>
        <p:txBody>
          <a:bodyPr>
            <a:normAutofit/>
          </a:bodyPr>
          <a:lstStyle/>
          <a:p>
            <a:r>
              <a:rPr lang="cs-CZ" sz="2000" dirty="0"/>
              <a:t>Sociologie, kybernetika, genetika</a:t>
            </a:r>
          </a:p>
          <a:p>
            <a:r>
              <a:rPr lang="cs-CZ" sz="2000" dirty="0"/>
              <a:t>Filosofie – existencialismus, </a:t>
            </a:r>
            <a:r>
              <a:rPr lang="cs-CZ" sz="2000" dirty="0" err="1"/>
              <a:t>Husserl</a:t>
            </a:r>
            <a:r>
              <a:rPr lang="cs-CZ" sz="2000" dirty="0"/>
              <a:t>, </a:t>
            </a:r>
            <a:r>
              <a:rPr lang="cs-CZ" sz="2000" dirty="0" err="1"/>
              <a:t>Heidegger</a:t>
            </a:r>
            <a:r>
              <a:rPr lang="cs-CZ" sz="2000" dirty="0"/>
              <a:t> </a:t>
            </a:r>
          </a:p>
          <a:p>
            <a:r>
              <a:rPr lang="cs-CZ" sz="2000" dirty="0"/>
              <a:t>Historiografie – první republika,  protifašistický odboj, SNP,  lidová demokracie</a:t>
            </a:r>
          </a:p>
          <a:p>
            <a:r>
              <a:rPr lang="cs-CZ" sz="2000" dirty="0"/>
              <a:t>Konference, studijní pobyty </a:t>
            </a:r>
          </a:p>
          <a:p>
            <a:endParaRPr lang="cs-CZ" sz="2000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ED1BD6DC-7879-1646-9F7B-59E22D0C528E}"/>
              </a:ext>
            </a:extLst>
          </p:cNvPr>
          <p:cNvSpPr txBox="1">
            <a:spLocks/>
          </p:cNvSpPr>
          <p:nvPr/>
        </p:nvSpPr>
        <p:spPr bwMode="black">
          <a:xfrm>
            <a:off x="5561095" y="3703703"/>
            <a:ext cx="6185294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politika</a:t>
            </a: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49A7F1A0-F75B-1242-BDE6-3DA080F159B8}"/>
              </a:ext>
            </a:extLst>
          </p:cNvPr>
          <p:cNvSpPr txBox="1">
            <a:spLocks/>
          </p:cNvSpPr>
          <p:nvPr/>
        </p:nvSpPr>
        <p:spPr>
          <a:xfrm>
            <a:off x="5476832" y="5111259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/>
              <a:t>Říjen 1964: odvolání Chruščova </a:t>
            </a:r>
            <a:r>
              <a:rPr lang="cs-CZ" sz="2000" dirty="0">
                <a:sym typeface="Wingdings" pitchFamily="2" charset="2"/>
              </a:rPr>
              <a:t> Brežněv </a:t>
            </a:r>
          </a:p>
          <a:p>
            <a:r>
              <a:rPr lang="cs-CZ" sz="2000" dirty="0">
                <a:sym typeface="Wingdings" pitchFamily="2" charset="2"/>
              </a:rPr>
              <a:t>1966: 13. sjezd KSČ – očekávané přijetí reformního směru </a:t>
            </a:r>
          </a:p>
          <a:p>
            <a:r>
              <a:rPr lang="cs-CZ" sz="2000" dirty="0">
                <a:sym typeface="Wingdings" pitchFamily="2" charset="2"/>
              </a:rPr>
              <a:t>Politické uvolnění nenastalo </a:t>
            </a:r>
            <a:endParaRPr lang="cs-CZ" sz="20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02C9FA5-941F-E44B-A9F3-0BC46FFF5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24" y="3703703"/>
            <a:ext cx="5032781" cy="2419606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3090493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A274FD-ED2F-4A4C-BBD9-CD5260C20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Slovensko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63B7D0C-BD73-7E44-9276-2A31C9A8B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Vzdělanostní a kulturní pokrok</a:t>
            </a:r>
          </a:p>
          <a:p>
            <a:r>
              <a:rPr lang="cs-CZ" sz="2000" dirty="0"/>
              <a:t>Dynamická průmyslově agrární společnost </a:t>
            </a:r>
          </a:p>
          <a:p>
            <a:r>
              <a:rPr lang="cs-CZ" sz="2000" dirty="0"/>
              <a:t>Rozpor s nerovnoprávným postavením</a:t>
            </a:r>
          </a:p>
          <a:p>
            <a:r>
              <a:rPr lang="cs-CZ" sz="2000" dirty="0"/>
              <a:t>1963: Miloš </a:t>
            </a:r>
            <a:r>
              <a:rPr lang="cs-CZ" sz="2000" dirty="0" err="1"/>
              <a:t>Gosiorovský</a:t>
            </a:r>
            <a:r>
              <a:rPr lang="cs-CZ" sz="2000" dirty="0"/>
              <a:t> – návrh federalizace ČSSR</a:t>
            </a:r>
          </a:p>
          <a:p>
            <a:r>
              <a:rPr lang="cs-CZ" sz="2000" dirty="0"/>
              <a:t>Alexandr Dubček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E4E565E-D1FF-BA4E-B087-CC880062E4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53" t="5377" b="11563"/>
          <a:stretch/>
        </p:blipFill>
        <p:spPr>
          <a:xfrm>
            <a:off x="7817227" y="2330823"/>
            <a:ext cx="3259322" cy="4159624"/>
          </a:xfrm>
          <a:prstGeom prst="rect">
            <a:avLst/>
          </a:prstGeom>
          <a:effectLst>
            <a:softEdge rad="381000"/>
          </a:effectLst>
        </p:spPr>
      </p:pic>
    </p:spTree>
    <p:extLst>
      <p:ext uri="{BB962C8B-B14F-4D97-AF65-F5344CB8AC3E}">
        <p14:creationId xmlns:p14="http://schemas.microsoft.com/office/powerpoint/2010/main" val="92143434"/>
      </p:ext>
    </p:extLst>
  </p:cSld>
  <p:clrMapOvr>
    <a:masterClrMapping/>
  </p:clrMapOvr>
</p:sld>
</file>

<file path=ppt/theme/theme1.xml><?xml version="1.0" encoding="utf-8"?>
<a:theme xmlns:a="http://schemas.openxmlformats.org/drawingml/2006/main" name="Balík">
  <a:themeElements>
    <a:clrScheme name="Balík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Balík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lík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{899389B0-08E4-E344-9416-D0DA4B2ACD67}tf10001120</Template>
  <TotalTime>674</TotalTime>
  <Words>423</Words>
  <Application>Microsoft Macintosh PowerPoint</Application>
  <PresentationFormat>Širokoúhlá obrazovka</PresentationFormat>
  <Paragraphs>90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Gill Sans MT</vt:lpstr>
      <vt:lpstr>Wingdings</vt:lpstr>
      <vt:lpstr>Balík</vt:lpstr>
      <vt:lpstr>Československo v 60. letech</vt:lpstr>
      <vt:lpstr>Poststalinské období 1956–1960</vt:lpstr>
      <vt:lpstr>Situace v Československu </vt:lpstr>
      <vt:lpstr>Ekonomika</vt:lpstr>
      <vt:lpstr>společnost</vt:lpstr>
      <vt:lpstr>„demokratický socialismus – socialismus s lidskou tváří“</vt:lpstr>
      <vt:lpstr>Kultura</vt:lpstr>
      <vt:lpstr>Vědecká oblast </vt:lpstr>
      <vt:lpstr>Slovensko</vt:lpstr>
      <vt:lpstr>Politická krize </vt:lpstr>
      <vt:lpstr>Děkuji za pozornost</vt:lpstr>
      <vt:lpstr>Zdroje 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Československo v 60. letech</dc:title>
  <dc:creator>Veronika Skoupá</dc:creator>
  <cp:lastModifiedBy>Veronika Skoupá</cp:lastModifiedBy>
  <cp:revision>26</cp:revision>
  <dcterms:created xsi:type="dcterms:W3CDTF">2018-03-29T12:32:07Z</dcterms:created>
  <dcterms:modified xsi:type="dcterms:W3CDTF">2018-04-02T19:40:26Z</dcterms:modified>
</cp:coreProperties>
</file>