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62" r:id="rId4"/>
    <p:sldId id="264" r:id="rId5"/>
    <p:sldId id="265" r:id="rId6"/>
    <p:sldId id="266" r:id="rId7"/>
    <p:sldId id="267" r:id="rId8"/>
    <p:sldId id="270" r:id="rId9"/>
    <p:sldId id="271" r:id="rId10"/>
    <p:sldId id="258" r:id="rId11"/>
    <p:sldId id="268" r:id="rId12"/>
    <p:sldId id="260" r:id="rId13"/>
    <p:sldId id="269" r:id="rId14"/>
    <p:sldId id="272" r:id="rId15"/>
    <p:sldId id="273" r:id="rId16"/>
    <p:sldId id="259" r:id="rId17"/>
    <p:sldId id="261" r:id="rId1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29" autoAdjust="0"/>
    <p:restoredTop sz="94660"/>
  </p:normalViewPr>
  <p:slideViewPr>
    <p:cSldViewPr snapToGrid="0">
      <p:cViewPr varScale="1">
        <p:scale>
          <a:sx n="109" d="100"/>
          <a:sy n="109" d="100"/>
        </p:scale>
        <p:origin x="612"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ECD2F92-A42A-427F-80CD-DD313D577C6F}" type="datetimeFigureOut">
              <a:rPr lang="cs-CZ" smtClean="0"/>
              <a:t>30.10.2024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71BB94-5EB9-4FF2-93C8-B4683B6A7D08}" type="slidenum">
              <a:rPr lang="cs-CZ" smtClean="0"/>
              <a:t>‹#›</a:t>
            </a:fld>
            <a:endParaRPr lang="cs-CZ"/>
          </a:p>
        </p:txBody>
      </p:sp>
    </p:spTree>
    <p:extLst>
      <p:ext uri="{BB962C8B-B14F-4D97-AF65-F5344CB8AC3E}">
        <p14:creationId xmlns:p14="http://schemas.microsoft.com/office/powerpoint/2010/main" val="649046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E271BB94-5EB9-4FF2-93C8-B4683B6A7D08}" type="slidenum">
              <a:rPr lang="cs-CZ" smtClean="0"/>
              <a:t>5</a:t>
            </a:fld>
            <a:endParaRPr lang="cs-CZ"/>
          </a:p>
        </p:txBody>
      </p:sp>
    </p:spTree>
    <p:extLst>
      <p:ext uri="{BB962C8B-B14F-4D97-AF65-F5344CB8AC3E}">
        <p14:creationId xmlns:p14="http://schemas.microsoft.com/office/powerpoint/2010/main" val="3153001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A9B4A0-6CDC-F87D-FE51-A22D0D5A34FC}"/>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9C3941AA-E8D5-B3E2-2D34-C27DBFE0B0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078DD962-544B-A9F8-16C5-294B9BCEA1AC}"/>
              </a:ext>
            </a:extLst>
          </p:cNvPr>
          <p:cNvSpPr>
            <a:spLocks noGrp="1"/>
          </p:cNvSpPr>
          <p:nvPr>
            <p:ph type="dt" sz="half" idx="10"/>
          </p:nvPr>
        </p:nvSpPr>
        <p:spPr/>
        <p:txBody>
          <a:bodyPr/>
          <a:lstStyle/>
          <a:p>
            <a:fld id="{59E20A11-9A5C-4234-97DD-9BA1A6F5FF97}" type="datetimeFigureOut">
              <a:rPr lang="cs-CZ" smtClean="0"/>
              <a:t>30.10.2024</a:t>
            </a:fld>
            <a:endParaRPr lang="cs-CZ"/>
          </a:p>
        </p:txBody>
      </p:sp>
      <p:sp>
        <p:nvSpPr>
          <p:cNvPr id="5" name="Zástupný symbol pro zápatí 4">
            <a:extLst>
              <a:ext uri="{FF2B5EF4-FFF2-40B4-BE49-F238E27FC236}">
                <a16:creationId xmlns:a16="http://schemas.microsoft.com/office/drawing/2014/main" id="{8212AAB9-0C89-7473-1325-5527AE8AADD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58EC8EE-3069-60B4-88FA-0965BC6F3EE1}"/>
              </a:ext>
            </a:extLst>
          </p:cNvPr>
          <p:cNvSpPr>
            <a:spLocks noGrp="1"/>
          </p:cNvSpPr>
          <p:nvPr>
            <p:ph type="sldNum" sz="quarter" idx="12"/>
          </p:nvPr>
        </p:nvSpPr>
        <p:spPr/>
        <p:txBody>
          <a:bodyPr/>
          <a:lstStyle/>
          <a:p>
            <a:fld id="{907DBE95-4753-4510-9BDF-F282F409D897}" type="slidenum">
              <a:rPr lang="cs-CZ" smtClean="0"/>
              <a:t>‹#›</a:t>
            </a:fld>
            <a:endParaRPr lang="cs-CZ"/>
          </a:p>
        </p:txBody>
      </p:sp>
    </p:spTree>
    <p:extLst>
      <p:ext uri="{BB962C8B-B14F-4D97-AF65-F5344CB8AC3E}">
        <p14:creationId xmlns:p14="http://schemas.microsoft.com/office/powerpoint/2010/main" val="1030879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7F486E-D06C-657B-5E95-08A0120AAE11}"/>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8A1AF4AA-92BB-63C9-0E90-585AACF41DE7}"/>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10A733A-EBFB-FDBE-DE42-2FB5F2B18F7D}"/>
              </a:ext>
            </a:extLst>
          </p:cNvPr>
          <p:cNvSpPr>
            <a:spLocks noGrp="1"/>
          </p:cNvSpPr>
          <p:nvPr>
            <p:ph type="dt" sz="half" idx="10"/>
          </p:nvPr>
        </p:nvSpPr>
        <p:spPr/>
        <p:txBody>
          <a:bodyPr/>
          <a:lstStyle/>
          <a:p>
            <a:fld id="{59E20A11-9A5C-4234-97DD-9BA1A6F5FF97}" type="datetimeFigureOut">
              <a:rPr lang="cs-CZ" smtClean="0"/>
              <a:t>30.10.2024</a:t>
            </a:fld>
            <a:endParaRPr lang="cs-CZ"/>
          </a:p>
        </p:txBody>
      </p:sp>
      <p:sp>
        <p:nvSpPr>
          <p:cNvPr id="5" name="Zástupný symbol pro zápatí 4">
            <a:extLst>
              <a:ext uri="{FF2B5EF4-FFF2-40B4-BE49-F238E27FC236}">
                <a16:creationId xmlns:a16="http://schemas.microsoft.com/office/drawing/2014/main" id="{9324CC2C-9C28-705E-184B-CD37A491AE9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54C3076-36BE-C6D8-2DD5-80B1BDBC763F}"/>
              </a:ext>
            </a:extLst>
          </p:cNvPr>
          <p:cNvSpPr>
            <a:spLocks noGrp="1"/>
          </p:cNvSpPr>
          <p:nvPr>
            <p:ph type="sldNum" sz="quarter" idx="12"/>
          </p:nvPr>
        </p:nvSpPr>
        <p:spPr/>
        <p:txBody>
          <a:bodyPr/>
          <a:lstStyle/>
          <a:p>
            <a:fld id="{907DBE95-4753-4510-9BDF-F282F409D897}" type="slidenum">
              <a:rPr lang="cs-CZ" smtClean="0"/>
              <a:t>‹#›</a:t>
            </a:fld>
            <a:endParaRPr lang="cs-CZ"/>
          </a:p>
        </p:txBody>
      </p:sp>
    </p:spTree>
    <p:extLst>
      <p:ext uri="{BB962C8B-B14F-4D97-AF65-F5344CB8AC3E}">
        <p14:creationId xmlns:p14="http://schemas.microsoft.com/office/powerpoint/2010/main" val="3731653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1A40BBA7-E4FC-01A7-5761-BCCB34F72036}"/>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55CD2AFC-90A4-65FC-23F1-DE8BAD8EE7E2}"/>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24A3BDD-9155-D42E-8058-BA2654F538F1}"/>
              </a:ext>
            </a:extLst>
          </p:cNvPr>
          <p:cNvSpPr>
            <a:spLocks noGrp="1"/>
          </p:cNvSpPr>
          <p:nvPr>
            <p:ph type="dt" sz="half" idx="10"/>
          </p:nvPr>
        </p:nvSpPr>
        <p:spPr/>
        <p:txBody>
          <a:bodyPr/>
          <a:lstStyle/>
          <a:p>
            <a:fld id="{59E20A11-9A5C-4234-97DD-9BA1A6F5FF97}" type="datetimeFigureOut">
              <a:rPr lang="cs-CZ" smtClean="0"/>
              <a:t>30.10.2024</a:t>
            </a:fld>
            <a:endParaRPr lang="cs-CZ"/>
          </a:p>
        </p:txBody>
      </p:sp>
      <p:sp>
        <p:nvSpPr>
          <p:cNvPr id="5" name="Zástupný symbol pro zápatí 4">
            <a:extLst>
              <a:ext uri="{FF2B5EF4-FFF2-40B4-BE49-F238E27FC236}">
                <a16:creationId xmlns:a16="http://schemas.microsoft.com/office/drawing/2014/main" id="{529E1EA2-159C-D64C-5F70-4E37340ECD2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5C30A52A-EEF7-BBFD-7CF1-9F75B2104E5B}"/>
              </a:ext>
            </a:extLst>
          </p:cNvPr>
          <p:cNvSpPr>
            <a:spLocks noGrp="1"/>
          </p:cNvSpPr>
          <p:nvPr>
            <p:ph type="sldNum" sz="quarter" idx="12"/>
          </p:nvPr>
        </p:nvSpPr>
        <p:spPr/>
        <p:txBody>
          <a:bodyPr/>
          <a:lstStyle/>
          <a:p>
            <a:fld id="{907DBE95-4753-4510-9BDF-F282F409D897}" type="slidenum">
              <a:rPr lang="cs-CZ" smtClean="0"/>
              <a:t>‹#›</a:t>
            </a:fld>
            <a:endParaRPr lang="cs-CZ"/>
          </a:p>
        </p:txBody>
      </p:sp>
    </p:spTree>
    <p:extLst>
      <p:ext uri="{BB962C8B-B14F-4D97-AF65-F5344CB8AC3E}">
        <p14:creationId xmlns:p14="http://schemas.microsoft.com/office/powerpoint/2010/main" val="3427483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BD32EA-C9A9-DC25-E538-269F83931012}"/>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BE9C162B-84C1-7FFF-1DAF-4074576DE430}"/>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77F49DF-687A-FCD7-8504-0E34DA0F436C}"/>
              </a:ext>
            </a:extLst>
          </p:cNvPr>
          <p:cNvSpPr>
            <a:spLocks noGrp="1"/>
          </p:cNvSpPr>
          <p:nvPr>
            <p:ph type="dt" sz="half" idx="10"/>
          </p:nvPr>
        </p:nvSpPr>
        <p:spPr/>
        <p:txBody>
          <a:bodyPr/>
          <a:lstStyle/>
          <a:p>
            <a:fld id="{59E20A11-9A5C-4234-97DD-9BA1A6F5FF97}" type="datetimeFigureOut">
              <a:rPr lang="cs-CZ" smtClean="0"/>
              <a:t>30.10.2024</a:t>
            </a:fld>
            <a:endParaRPr lang="cs-CZ"/>
          </a:p>
        </p:txBody>
      </p:sp>
      <p:sp>
        <p:nvSpPr>
          <p:cNvPr id="5" name="Zástupný symbol pro zápatí 4">
            <a:extLst>
              <a:ext uri="{FF2B5EF4-FFF2-40B4-BE49-F238E27FC236}">
                <a16:creationId xmlns:a16="http://schemas.microsoft.com/office/drawing/2014/main" id="{A8359022-1983-95E5-9EED-15E5759C555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C67DC25-5E87-DA86-DC5D-A17DD96831CD}"/>
              </a:ext>
            </a:extLst>
          </p:cNvPr>
          <p:cNvSpPr>
            <a:spLocks noGrp="1"/>
          </p:cNvSpPr>
          <p:nvPr>
            <p:ph type="sldNum" sz="quarter" idx="12"/>
          </p:nvPr>
        </p:nvSpPr>
        <p:spPr/>
        <p:txBody>
          <a:bodyPr/>
          <a:lstStyle/>
          <a:p>
            <a:fld id="{907DBE95-4753-4510-9BDF-F282F409D897}" type="slidenum">
              <a:rPr lang="cs-CZ" smtClean="0"/>
              <a:t>‹#›</a:t>
            </a:fld>
            <a:endParaRPr lang="cs-CZ"/>
          </a:p>
        </p:txBody>
      </p:sp>
    </p:spTree>
    <p:extLst>
      <p:ext uri="{BB962C8B-B14F-4D97-AF65-F5344CB8AC3E}">
        <p14:creationId xmlns:p14="http://schemas.microsoft.com/office/powerpoint/2010/main" val="3206889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09F230-0117-4DB7-EC1F-B1FFC409FB33}"/>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02D496D8-7BFC-F613-9C47-E17221BE06C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1296B270-8078-ED40-681C-4FAE792EDE17}"/>
              </a:ext>
            </a:extLst>
          </p:cNvPr>
          <p:cNvSpPr>
            <a:spLocks noGrp="1"/>
          </p:cNvSpPr>
          <p:nvPr>
            <p:ph type="dt" sz="half" idx="10"/>
          </p:nvPr>
        </p:nvSpPr>
        <p:spPr/>
        <p:txBody>
          <a:bodyPr/>
          <a:lstStyle/>
          <a:p>
            <a:fld id="{59E20A11-9A5C-4234-97DD-9BA1A6F5FF97}" type="datetimeFigureOut">
              <a:rPr lang="cs-CZ" smtClean="0"/>
              <a:t>30.10.2024</a:t>
            </a:fld>
            <a:endParaRPr lang="cs-CZ"/>
          </a:p>
        </p:txBody>
      </p:sp>
      <p:sp>
        <p:nvSpPr>
          <p:cNvPr id="5" name="Zástupný symbol pro zápatí 4">
            <a:extLst>
              <a:ext uri="{FF2B5EF4-FFF2-40B4-BE49-F238E27FC236}">
                <a16:creationId xmlns:a16="http://schemas.microsoft.com/office/drawing/2014/main" id="{20059ED9-FBBF-D760-B5DC-98BC2976625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650F53B-A3D0-74AC-219A-C01E4B87012F}"/>
              </a:ext>
            </a:extLst>
          </p:cNvPr>
          <p:cNvSpPr>
            <a:spLocks noGrp="1"/>
          </p:cNvSpPr>
          <p:nvPr>
            <p:ph type="sldNum" sz="quarter" idx="12"/>
          </p:nvPr>
        </p:nvSpPr>
        <p:spPr/>
        <p:txBody>
          <a:bodyPr/>
          <a:lstStyle/>
          <a:p>
            <a:fld id="{907DBE95-4753-4510-9BDF-F282F409D897}" type="slidenum">
              <a:rPr lang="cs-CZ" smtClean="0"/>
              <a:t>‹#›</a:t>
            </a:fld>
            <a:endParaRPr lang="cs-CZ"/>
          </a:p>
        </p:txBody>
      </p:sp>
    </p:spTree>
    <p:extLst>
      <p:ext uri="{BB962C8B-B14F-4D97-AF65-F5344CB8AC3E}">
        <p14:creationId xmlns:p14="http://schemas.microsoft.com/office/powerpoint/2010/main" val="3221704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53CF27-9F67-E1F3-3FFD-724B8B4DD9EA}"/>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BECED819-AFC6-E5AB-0314-2499C3D50F3B}"/>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2FC78D6A-FF4D-CD2D-6250-C8CA009B58F1}"/>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9D3B06AA-F12F-6A60-4DC6-DE4D44447DD0}"/>
              </a:ext>
            </a:extLst>
          </p:cNvPr>
          <p:cNvSpPr>
            <a:spLocks noGrp="1"/>
          </p:cNvSpPr>
          <p:nvPr>
            <p:ph type="dt" sz="half" idx="10"/>
          </p:nvPr>
        </p:nvSpPr>
        <p:spPr/>
        <p:txBody>
          <a:bodyPr/>
          <a:lstStyle/>
          <a:p>
            <a:fld id="{59E20A11-9A5C-4234-97DD-9BA1A6F5FF97}" type="datetimeFigureOut">
              <a:rPr lang="cs-CZ" smtClean="0"/>
              <a:t>30.10.2024</a:t>
            </a:fld>
            <a:endParaRPr lang="cs-CZ"/>
          </a:p>
        </p:txBody>
      </p:sp>
      <p:sp>
        <p:nvSpPr>
          <p:cNvPr id="6" name="Zástupný symbol pro zápatí 5">
            <a:extLst>
              <a:ext uri="{FF2B5EF4-FFF2-40B4-BE49-F238E27FC236}">
                <a16:creationId xmlns:a16="http://schemas.microsoft.com/office/drawing/2014/main" id="{53ABC3D6-F722-A229-2D23-7FAA96BBB95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3C72BF7F-1B5E-9855-9F3F-DD8A76F45CA3}"/>
              </a:ext>
            </a:extLst>
          </p:cNvPr>
          <p:cNvSpPr>
            <a:spLocks noGrp="1"/>
          </p:cNvSpPr>
          <p:nvPr>
            <p:ph type="sldNum" sz="quarter" idx="12"/>
          </p:nvPr>
        </p:nvSpPr>
        <p:spPr/>
        <p:txBody>
          <a:bodyPr/>
          <a:lstStyle/>
          <a:p>
            <a:fld id="{907DBE95-4753-4510-9BDF-F282F409D897}" type="slidenum">
              <a:rPr lang="cs-CZ" smtClean="0"/>
              <a:t>‹#›</a:t>
            </a:fld>
            <a:endParaRPr lang="cs-CZ"/>
          </a:p>
        </p:txBody>
      </p:sp>
    </p:spTree>
    <p:extLst>
      <p:ext uri="{BB962C8B-B14F-4D97-AF65-F5344CB8AC3E}">
        <p14:creationId xmlns:p14="http://schemas.microsoft.com/office/powerpoint/2010/main" val="294119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D4B939-C3D7-AEC4-2235-E694EEFEFB7C}"/>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B14AD756-C368-6FE5-45D8-BD73223AC4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6CD680AC-6671-7633-526D-D63B0FBE1A71}"/>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ACE48D17-D4D0-7C00-60A6-4C2C72F2B6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3CE909C1-703A-1D7E-F78A-752AE997B51B}"/>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C6A59D8C-213A-D1AB-28F6-F06A4BF5E527}"/>
              </a:ext>
            </a:extLst>
          </p:cNvPr>
          <p:cNvSpPr>
            <a:spLocks noGrp="1"/>
          </p:cNvSpPr>
          <p:nvPr>
            <p:ph type="dt" sz="half" idx="10"/>
          </p:nvPr>
        </p:nvSpPr>
        <p:spPr/>
        <p:txBody>
          <a:bodyPr/>
          <a:lstStyle/>
          <a:p>
            <a:fld id="{59E20A11-9A5C-4234-97DD-9BA1A6F5FF97}" type="datetimeFigureOut">
              <a:rPr lang="cs-CZ" smtClean="0"/>
              <a:t>30.10.2024</a:t>
            </a:fld>
            <a:endParaRPr lang="cs-CZ"/>
          </a:p>
        </p:txBody>
      </p:sp>
      <p:sp>
        <p:nvSpPr>
          <p:cNvPr id="8" name="Zástupný symbol pro zápatí 7">
            <a:extLst>
              <a:ext uri="{FF2B5EF4-FFF2-40B4-BE49-F238E27FC236}">
                <a16:creationId xmlns:a16="http://schemas.microsoft.com/office/drawing/2014/main" id="{0C89F214-EA6F-6682-DF83-14C77CD7D1FF}"/>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665CFFDF-E98B-858F-E000-C334040D7F40}"/>
              </a:ext>
            </a:extLst>
          </p:cNvPr>
          <p:cNvSpPr>
            <a:spLocks noGrp="1"/>
          </p:cNvSpPr>
          <p:nvPr>
            <p:ph type="sldNum" sz="quarter" idx="12"/>
          </p:nvPr>
        </p:nvSpPr>
        <p:spPr/>
        <p:txBody>
          <a:bodyPr/>
          <a:lstStyle/>
          <a:p>
            <a:fld id="{907DBE95-4753-4510-9BDF-F282F409D897}" type="slidenum">
              <a:rPr lang="cs-CZ" smtClean="0"/>
              <a:t>‹#›</a:t>
            </a:fld>
            <a:endParaRPr lang="cs-CZ"/>
          </a:p>
        </p:txBody>
      </p:sp>
    </p:spTree>
    <p:extLst>
      <p:ext uri="{BB962C8B-B14F-4D97-AF65-F5344CB8AC3E}">
        <p14:creationId xmlns:p14="http://schemas.microsoft.com/office/powerpoint/2010/main" val="1374999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3E6C2F-29EC-F1EB-D02D-811E663D8B47}"/>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B578BD84-0D83-B052-1504-C1731204F8BD}"/>
              </a:ext>
            </a:extLst>
          </p:cNvPr>
          <p:cNvSpPr>
            <a:spLocks noGrp="1"/>
          </p:cNvSpPr>
          <p:nvPr>
            <p:ph type="dt" sz="half" idx="10"/>
          </p:nvPr>
        </p:nvSpPr>
        <p:spPr/>
        <p:txBody>
          <a:bodyPr/>
          <a:lstStyle/>
          <a:p>
            <a:fld id="{59E20A11-9A5C-4234-97DD-9BA1A6F5FF97}" type="datetimeFigureOut">
              <a:rPr lang="cs-CZ" smtClean="0"/>
              <a:t>30.10.2024</a:t>
            </a:fld>
            <a:endParaRPr lang="cs-CZ"/>
          </a:p>
        </p:txBody>
      </p:sp>
      <p:sp>
        <p:nvSpPr>
          <p:cNvPr id="4" name="Zástupný symbol pro zápatí 3">
            <a:extLst>
              <a:ext uri="{FF2B5EF4-FFF2-40B4-BE49-F238E27FC236}">
                <a16:creationId xmlns:a16="http://schemas.microsoft.com/office/drawing/2014/main" id="{2C670BA5-C002-19C0-09B2-381488241B61}"/>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9F0BE2C-C2C0-24D5-4409-EB469A606DD7}"/>
              </a:ext>
            </a:extLst>
          </p:cNvPr>
          <p:cNvSpPr>
            <a:spLocks noGrp="1"/>
          </p:cNvSpPr>
          <p:nvPr>
            <p:ph type="sldNum" sz="quarter" idx="12"/>
          </p:nvPr>
        </p:nvSpPr>
        <p:spPr/>
        <p:txBody>
          <a:bodyPr/>
          <a:lstStyle/>
          <a:p>
            <a:fld id="{907DBE95-4753-4510-9BDF-F282F409D897}" type="slidenum">
              <a:rPr lang="cs-CZ" smtClean="0"/>
              <a:t>‹#›</a:t>
            </a:fld>
            <a:endParaRPr lang="cs-CZ"/>
          </a:p>
        </p:txBody>
      </p:sp>
    </p:spTree>
    <p:extLst>
      <p:ext uri="{BB962C8B-B14F-4D97-AF65-F5344CB8AC3E}">
        <p14:creationId xmlns:p14="http://schemas.microsoft.com/office/powerpoint/2010/main" val="3799678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5DC663CC-895D-E47F-EA71-0544D3535693}"/>
              </a:ext>
            </a:extLst>
          </p:cNvPr>
          <p:cNvSpPr>
            <a:spLocks noGrp="1"/>
          </p:cNvSpPr>
          <p:nvPr>
            <p:ph type="dt" sz="half" idx="10"/>
          </p:nvPr>
        </p:nvSpPr>
        <p:spPr/>
        <p:txBody>
          <a:bodyPr/>
          <a:lstStyle/>
          <a:p>
            <a:fld id="{59E20A11-9A5C-4234-97DD-9BA1A6F5FF97}" type="datetimeFigureOut">
              <a:rPr lang="cs-CZ" smtClean="0"/>
              <a:t>30.10.2024</a:t>
            </a:fld>
            <a:endParaRPr lang="cs-CZ"/>
          </a:p>
        </p:txBody>
      </p:sp>
      <p:sp>
        <p:nvSpPr>
          <p:cNvPr id="3" name="Zástupný symbol pro zápatí 2">
            <a:extLst>
              <a:ext uri="{FF2B5EF4-FFF2-40B4-BE49-F238E27FC236}">
                <a16:creationId xmlns:a16="http://schemas.microsoft.com/office/drawing/2014/main" id="{B012F106-892D-BD13-8C8E-EB6EE084BA95}"/>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01F6547F-A061-DAB1-1481-CBBB49774404}"/>
              </a:ext>
            </a:extLst>
          </p:cNvPr>
          <p:cNvSpPr>
            <a:spLocks noGrp="1"/>
          </p:cNvSpPr>
          <p:nvPr>
            <p:ph type="sldNum" sz="quarter" idx="12"/>
          </p:nvPr>
        </p:nvSpPr>
        <p:spPr/>
        <p:txBody>
          <a:bodyPr/>
          <a:lstStyle/>
          <a:p>
            <a:fld id="{907DBE95-4753-4510-9BDF-F282F409D897}" type="slidenum">
              <a:rPr lang="cs-CZ" smtClean="0"/>
              <a:t>‹#›</a:t>
            </a:fld>
            <a:endParaRPr lang="cs-CZ"/>
          </a:p>
        </p:txBody>
      </p:sp>
    </p:spTree>
    <p:extLst>
      <p:ext uri="{BB962C8B-B14F-4D97-AF65-F5344CB8AC3E}">
        <p14:creationId xmlns:p14="http://schemas.microsoft.com/office/powerpoint/2010/main" val="3387310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8327EB-30EF-2C0C-F122-72811EF11721}"/>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94F9BADF-7516-1221-D8E1-6A93C6B0D6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4A06EEC1-C852-4F8E-4987-48A8594A27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EB8EDCFD-5289-C2C6-5D34-E8538114A7CE}"/>
              </a:ext>
            </a:extLst>
          </p:cNvPr>
          <p:cNvSpPr>
            <a:spLocks noGrp="1"/>
          </p:cNvSpPr>
          <p:nvPr>
            <p:ph type="dt" sz="half" idx="10"/>
          </p:nvPr>
        </p:nvSpPr>
        <p:spPr/>
        <p:txBody>
          <a:bodyPr/>
          <a:lstStyle/>
          <a:p>
            <a:fld id="{59E20A11-9A5C-4234-97DD-9BA1A6F5FF97}" type="datetimeFigureOut">
              <a:rPr lang="cs-CZ" smtClean="0"/>
              <a:t>30.10.2024</a:t>
            </a:fld>
            <a:endParaRPr lang="cs-CZ"/>
          </a:p>
        </p:txBody>
      </p:sp>
      <p:sp>
        <p:nvSpPr>
          <p:cNvPr id="6" name="Zástupný symbol pro zápatí 5">
            <a:extLst>
              <a:ext uri="{FF2B5EF4-FFF2-40B4-BE49-F238E27FC236}">
                <a16:creationId xmlns:a16="http://schemas.microsoft.com/office/drawing/2014/main" id="{54752A72-841F-3DB7-86E4-A3740A6131C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C0124F7-7279-0DC4-00A2-1B3F1B1EF844}"/>
              </a:ext>
            </a:extLst>
          </p:cNvPr>
          <p:cNvSpPr>
            <a:spLocks noGrp="1"/>
          </p:cNvSpPr>
          <p:nvPr>
            <p:ph type="sldNum" sz="quarter" idx="12"/>
          </p:nvPr>
        </p:nvSpPr>
        <p:spPr/>
        <p:txBody>
          <a:bodyPr/>
          <a:lstStyle/>
          <a:p>
            <a:fld id="{907DBE95-4753-4510-9BDF-F282F409D897}" type="slidenum">
              <a:rPr lang="cs-CZ" smtClean="0"/>
              <a:t>‹#›</a:t>
            </a:fld>
            <a:endParaRPr lang="cs-CZ"/>
          </a:p>
        </p:txBody>
      </p:sp>
    </p:spTree>
    <p:extLst>
      <p:ext uri="{BB962C8B-B14F-4D97-AF65-F5344CB8AC3E}">
        <p14:creationId xmlns:p14="http://schemas.microsoft.com/office/powerpoint/2010/main" val="1306175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C2B945E-516B-C019-CECF-B784500FD5D7}"/>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98A1EED6-3251-8F57-99C0-425199C6CF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6B4463A7-BDC4-D45C-398F-23ACE3BA6C0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EC8AD54F-24E5-AD8D-C6AD-EBD83713E683}"/>
              </a:ext>
            </a:extLst>
          </p:cNvPr>
          <p:cNvSpPr>
            <a:spLocks noGrp="1"/>
          </p:cNvSpPr>
          <p:nvPr>
            <p:ph type="dt" sz="half" idx="10"/>
          </p:nvPr>
        </p:nvSpPr>
        <p:spPr/>
        <p:txBody>
          <a:bodyPr/>
          <a:lstStyle/>
          <a:p>
            <a:fld id="{59E20A11-9A5C-4234-97DD-9BA1A6F5FF97}" type="datetimeFigureOut">
              <a:rPr lang="cs-CZ" smtClean="0"/>
              <a:t>30.10.2024</a:t>
            </a:fld>
            <a:endParaRPr lang="cs-CZ"/>
          </a:p>
        </p:txBody>
      </p:sp>
      <p:sp>
        <p:nvSpPr>
          <p:cNvPr id="6" name="Zástupný symbol pro zápatí 5">
            <a:extLst>
              <a:ext uri="{FF2B5EF4-FFF2-40B4-BE49-F238E27FC236}">
                <a16:creationId xmlns:a16="http://schemas.microsoft.com/office/drawing/2014/main" id="{FCFFC257-6FE9-9370-F340-8FAF2444F7C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9BDF5C7-0BD1-FF51-4011-33EE7C29EADB}"/>
              </a:ext>
            </a:extLst>
          </p:cNvPr>
          <p:cNvSpPr>
            <a:spLocks noGrp="1"/>
          </p:cNvSpPr>
          <p:nvPr>
            <p:ph type="sldNum" sz="quarter" idx="12"/>
          </p:nvPr>
        </p:nvSpPr>
        <p:spPr/>
        <p:txBody>
          <a:bodyPr/>
          <a:lstStyle/>
          <a:p>
            <a:fld id="{907DBE95-4753-4510-9BDF-F282F409D897}" type="slidenum">
              <a:rPr lang="cs-CZ" smtClean="0"/>
              <a:t>‹#›</a:t>
            </a:fld>
            <a:endParaRPr lang="cs-CZ"/>
          </a:p>
        </p:txBody>
      </p:sp>
    </p:spTree>
    <p:extLst>
      <p:ext uri="{BB962C8B-B14F-4D97-AF65-F5344CB8AC3E}">
        <p14:creationId xmlns:p14="http://schemas.microsoft.com/office/powerpoint/2010/main" val="2902989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55C59F6E-4F3F-D80C-C848-F20E630E25D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C281A40E-4159-C387-EF1D-8D8C93FEB9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165F3A6-FA11-B510-7448-3BBAA96024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9E20A11-9A5C-4234-97DD-9BA1A6F5FF97}" type="datetimeFigureOut">
              <a:rPr lang="cs-CZ" smtClean="0"/>
              <a:t>30.10.2024</a:t>
            </a:fld>
            <a:endParaRPr lang="cs-CZ"/>
          </a:p>
        </p:txBody>
      </p:sp>
      <p:sp>
        <p:nvSpPr>
          <p:cNvPr id="5" name="Zástupný symbol pro zápatí 4">
            <a:extLst>
              <a:ext uri="{FF2B5EF4-FFF2-40B4-BE49-F238E27FC236}">
                <a16:creationId xmlns:a16="http://schemas.microsoft.com/office/drawing/2014/main" id="{D1EF5BA3-E90D-431F-BBC3-446C7EF686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cs-CZ"/>
          </a:p>
        </p:txBody>
      </p:sp>
      <p:sp>
        <p:nvSpPr>
          <p:cNvPr id="6" name="Zástupný symbol pro číslo snímku 5">
            <a:extLst>
              <a:ext uri="{FF2B5EF4-FFF2-40B4-BE49-F238E27FC236}">
                <a16:creationId xmlns:a16="http://schemas.microsoft.com/office/drawing/2014/main" id="{B7DA3249-E339-2FD3-4F2A-A037EB4ED9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07DBE95-4753-4510-9BDF-F282F409D897}" type="slidenum">
              <a:rPr lang="cs-CZ" smtClean="0"/>
              <a:t>‹#›</a:t>
            </a:fld>
            <a:endParaRPr lang="cs-CZ"/>
          </a:p>
        </p:txBody>
      </p:sp>
    </p:spTree>
    <p:extLst>
      <p:ext uri="{BB962C8B-B14F-4D97-AF65-F5344CB8AC3E}">
        <p14:creationId xmlns:p14="http://schemas.microsoft.com/office/powerpoint/2010/main" val="29520287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jstor.org/stable/42640234" TargetMode="External"/><Relationship Id="rId2" Type="http://schemas.openxmlformats.org/officeDocument/2006/relationships/hyperlink" Target="file:///C:\Users\zoeje\Downloads\FF_Vyzkum-krajiny.pdf" TargetMode="External"/><Relationship Id="rId1" Type="http://schemas.openxmlformats.org/officeDocument/2006/relationships/slideLayout" Target="../slideLayouts/slideLayout2.xml"/><Relationship Id="rId5" Type="http://schemas.openxmlformats.org/officeDocument/2006/relationships/hyperlink" Target="https://www.jstor.org/stable/26784715" TargetMode="External"/><Relationship Id="rId4" Type="http://schemas.openxmlformats.org/officeDocument/2006/relationships/hyperlink" Target="https://www.jstor.org/stable/42640335"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cuni.primo.exlibrisgroup.com/discovery/fulldisplay?docid=cdi_unpaywall_primary_10_21104_cl_2022_2_01&amp;context=PC&amp;vid=420CKIS_INST:UKAZ&amp;lang=cs&amp;search_scope=MyInst_and_CI&amp;adaptor=Primo%20Central&amp;tab=Everything&amp;query=any,contains,Ba%C5%A5a&amp;offset=0" TargetMode="External"/><Relationship Id="rId2" Type="http://schemas.openxmlformats.org/officeDocument/2006/relationships/hyperlink" Target="https://cuni.primo.exlibrisgroup.com/discovery/fulldisplay?docid=cdi_unpaywall_primary_10_21104_cl_2024_2_03&amp;context=PC&amp;vid=420CKIS_INST:UKAZ&amp;lang=cs&amp;search_scope=MyInst_and_CI&amp;adaptor=Primo%20Central&amp;tab=Everything&amp;query=any,contains,Ba%C5%A5a&amp;offset=0" TargetMode="External"/><Relationship Id="rId1" Type="http://schemas.openxmlformats.org/officeDocument/2006/relationships/slideLayout" Target="../slideLayouts/slideLayout2.xml"/><Relationship Id="rId4" Type="http://schemas.openxmlformats.org/officeDocument/2006/relationships/hyperlink" Target="https://doi.org/10.2307/j.ctvc77bcc"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dspace.cuni.cz/bitstream/handle/20.500.11956/56374/BPTX_2012_1_11310_0_321252_0_133359.pdf?sequence=1&amp;isAllowed=y" TargetMode="External"/><Relationship Id="rId2" Type="http://schemas.openxmlformats.org/officeDocument/2006/relationships/hyperlink" Target="https://dspace.cuni.cz/bitstream/handle/20.500.11956/192521/120484261.pdf?sequence=1" TargetMode="External"/><Relationship Id="rId1" Type="http://schemas.openxmlformats.org/officeDocument/2006/relationships/slideLayout" Target="../slideLayouts/slideLayout2.xml"/><Relationship Id="rId4" Type="http://schemas.openxmlformats.org/officeDocument/2006/relationships/hyperlink" Target="file:///C:\Users\petrj\Downloads\UnderstandingUrbanPublicSpaceinaLeisureContext-JohnsonGlover2013.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doi.org/10.5817/SOC2019-1-57" TargetMode="External"/><Relationship Id="rId2" Type="http://schemas.openxmlformats.org/officeDocument/2006/relationships/hyperlink" Target="https://doi.org/10.1093/ct/qty025" TargetMode="External"/><Relationship Id="rId1" Type="http://schemas.openxmlformats.org/officeDocument/2006/relationships/slideLayout" Target="../slideLayouts/slideLayout2.xml"/><Relationship Id="rId5" Type="http://schemas.openxmlformats.org/officeDocument/2006/relationships/hyperlink" Target="https://doi.org/10.1590/S0103-20702014000200012" TargetMode="External"/><Relationship Id="rId4" Type="http://schemas.openxmlformats.org/officeDocument/2006/relationships/hyperlink" Target="https://doi.org/10.4324/9781315671277"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www.jstor.org/stable/3600170.%20Accessed%2028%20Oct.%202024"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doi.org/10.3138/9781487595722"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cuni.primo.exlibrisgroup.com/discovery/fulldisplay?docid=alma990014879020106986&amp;context=L&amp;vid=420CKIS_INST:UKAZ&amp;lang=cs&amp;search_scope=MyInst_and_CI&amp;adaptor=Local%20Search%20Engine&amp;tab=Everything&amp;query=any%2Ccontains%2Cnon%20humans%20in%20social%20science%20animals%20spaces%20things&amp;offset=0"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doi.org/10.1111/j.1467-8322.2006.00451.x" TargetMode="External"/><Relationship Id="rId3" Type="http://schemas.openxmlformats.org/officeDocument/2006/relationships/hyperlink" Target="https://doi.org/10.1068/d6707" TargetMode="External"/><Relationship Id="rId7" Type="http://schemas.openxmlformats.org/officeDocument/2006/relationships/hyperlink" Target="https://doi.org/10.1177/1466138113491171" TargetMode="External"/><Relationship Id="rId2" Type="http://schemas.openxmlformats.org/officeDocument/2006/relationships/hyperlink" Target="https://doi.org/10.1068/a37268" TargetMode="External"/><Relationship Id="rId1" Type="http://schemas.openxmlformats.org/officeDocument/2006/relationships/slideLayout" Target="../slideLayouts/slideLayout2.xml"/><Relationship Id="rId6" Type="http://schemas.openxmlformats.org/officeDocument/2006/relationships/hyperlink" Target="https://doi.org/10.1080/17450101.2012.724840" TargetMode="External"/><Relationship Id="rId5" Type="http://schemas.openxmlformats.org/officeDocument/2006/relationships/hyperlink" Target="https://www.tandfonline.com/doi/full/10.1080/23800127.2018.1426522" TargetMode="External"/><Relationship Id="rId4" Type="http://schemas.openxmlformats.org/officeDocument/2006/relationships/hyperlink" Target="https://doi.org/10.1080/14649360802292520" TargetMode="External"/><Relationship Id="rId9" Type="http://schemas.openxmlformats.org/officeDocument/2006/relationships/hyperlink" Target="https://doi.org/10.23858/jue20.2022.014"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doi.org/10.1080/01596306.2016.1163854"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doi.org/10.1146/annurev.so.18.080192.001233" TargetMode="External"/><Relationship Id="rId2" Type="http://schemas.openxmlformats.org/officeDocument/2006/relationships/hyperlink" Target="https://search.ebscohost.com/login.aspx?direct=true&amp;db=e000xww&amp;AN=110587&amp;site=ehost-liv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doi.org/10.1177/00420980231188512"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doi.org/10.3167/ares.2016.070107"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ebookcentral.proquest.com/lib/natl-ebooks/detail.action?docID=255299"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21324E-5940-A454-3D45-F52C4F14DEA2}"/>
              </a:ext>
            </a:extLst>
          </p:cNvPr>
          <p:cNvSpPr>
            <a:spLocks noGrp="1"/>
          </p:cNvSpPr>
          <p:nvPr>
            <p:ph type="ctrTitle"/>
          </p:nvPr>
        </p:nvSpPr>
        <p:spPr/>
        <p:txBody>
          <a:bodyPr>
            <a:normAutofit fontScale="90000"/>
          </a:bodyPr>
          <a:lstStyle/>
          <a:p>
            <a:r>
              <a:rPr lang="cs-CZ" dirty="0" err="1"/>
              <a:t>Dipl</a:t>
            </a:r>
            <a:r>
              <a:rPr lang="cs-CZ" dirty="0"/>
              <a:t>. sem. – reflexe úkolu: rešerše</a:t>
            </a:r>
          </a:p>
        </p:txBody>
      </p:sp>
      <p:sp>
        <p:nvSpPr>
          <p:cNvPr id="3" name="Podnadpis 2">
            <a:extLst>
              <a:ext uri="{FF2B5EF4-FFF2-40B4-BE49-F238E27FC236}">
                <a16:creationId xmlns:a16="http://schemas.microsoft.com/office/drawing/2014/main" id="{6BF385BC-5ABB-2F72-A99D-EAAD68021597}"/>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1560732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6A7CA84-F048-76C8-E1C4-EBD928EE72C9}"/>
              </a:ext>
            </a:extLst>
          </p:cNvPr>
          <p:cNvSpPr>
            <a:spLocks noGrp="1"/>
          </p:cNvSpPr>
          <p:nvPr>
            <p:ph type="title"/>
          </p:nvPr>
        </p:nvSpPr>
        <p:spPr/>
        <p:txBody>
          <a:bodyPr>
            <a:normAutofit/>
          </a:bodyPr>
          <a:lstStyle/>
          <a:p>
            <a:r>
              <a:rPr lang="cs-CZ" sz="1800" dirty="0">
                <a:effectLst/>
                <a:latin typeface="Times New Roman" panose="02020603050405020304" pitchFamily="18" charset="0"/>
                <a:ea typeface="Times New Roman" panose="02020603050405020304" pitchFamily="18" charset="0"/>
              </a:rPr>
              <a:t>Příbuzenství a pohřební rituály: význam příbuzenských linií v pohřbívání</a:t>
            </a:r>
            <a:br>
              <a:rPr lang="cs-CZ" sz="1800" dirty="0">
                <a:effectLst/>
                <a:latin typeface="Times New Roman" panose="02020603050405020304" pitchFamily="18" charset="0"/>
                <a:ea typeface="Times New Roman" panose="02020603050405020304" pitchFamily="18" charset="0"/>
              </a:rPr>
            </a:br>
            <a:r>
              <a:rPr lang="cs-CZ" sz="1800" dirty="0">
                <a:effectLst/>
                <a:latin typeface="Times New Roman" panose="02020603050405020304" pitchFamily="18" charset="0"/>
                <a:ea typeface="Times New Roman" panose="02020603050405020304" pitchFamily="18" charset="0"/>
              </a:rPr>
              <a:t>		</a:t>
            </a:r>
            <a:r>
              <a:rPr lang="cs-CZ" sz="1800" b="1" dirty="0" smtClean="0"/>
              <a:t>… </a:t>
            </a:r>
            <a:r>
              <a:rPr lang="cs-CZ" sz="1800" b="1" dirty="0"/>
              <a:t>ok zcitlivování se, když ještě nevím </a:t>
            </a:r>
            <a:r>
              <a:rPr lang="cs-CZ" sz="1800" b="1" dirty="0">
                <a:sym typeface="Wingdings" panose="05000000000000000000" pitchFamily="2" charset="2"/>
              </a:rPr>
              <a:t> </a:t>
            </a:r>
            <a:r>
              <a:rPr lang="cs-CZ" sz="1800" b="1" dirty="0"/>
              <a:t>, ale neutopit se </a:t>
            </a:r>
            <a:r>
              <a:rPr lang="cs-CZ" sz="1800" b="1" dirty="0">
                <a:sym typeface="Wingdings" panose="05000000000000000000" pitchFamily="2" charset="2"/>
              </a:rPr>
              <a:t></a:t>
            </a:r>
            <a:endParaRPr lang="cs-CZ" b="1" dirty="0"/>
          </a:p>
        </p:txBody>
      </p:sp>
      <p:sp>
        <p:nvSpPr>
          <p:cNvPr id="3" name="Zástupný obsah 2">
            <a:extLst>
              <a:ext uri="{FF2B5EF4-FFF2-40B4-BE49-F238E27FC236}">
                <a16:creationId xmlns:a16="http://schemas.microsoft.com/office/drawing/2014/main" id="{9EA8FED5-67DD-F11D-8440-199EAD893A2B}"/>
              </a:ext>
            </a:extLst>
          </p:cNvPr>
          <p:cNvSpPr>
            <a:spLocks noGrp="1"/>
          </p:cNvSpPr>
          <p:nvPr>
            <p:ph idx="1"/>
          </p:nvPr>
        </p:nvSpPr>
        <p:spPr/>
        <p:txBody>
          <a:bodyPr/>
          <a:lstStyle/>
          <a:p>
            <a:r>
              <a:rPr lang="cs-CZ" sz="1800" dirty="0">
                <a:effectLst/>
                <a:latin typeface="Times New Roman" panose="02020603050405020304" pitchFamily="18" charset="0"/>
                <a:ea typeface="Times New Roman" panose="02020603050405020304" pitchFamily="18" charset="0"/>
              </a:rPr>
              <a:t>Vzhledem k tomu, že ještě nemám přesné téma, tak jsem zatím zvolila četbu, která se obecně věnuje antropologii příbuzenství. V knize </a:t>
            </a:r>
            <a:r>
              <a:rPr lang="cs-CZ" sz="1800" i="1" dirty="0">
                <a:effectLst/>
                <a:latin typeface="Times New Roman" panose="02020603050405020304" pitchFamily="18" charset="0"/>
                <a:ea typeface="Times New Roman" panose="02020603050405020304" pitchFamily="18" charset="0"/>
              </a:rPr>
              <a:t>Antropologie: teorie člověka a kultury</a:t>
            </a:r>
            <a:r>
              <a:rPr lang="cs-CZ" sz="1800" dirty="0">
                <a:effectLst/>
                <a:latin typeface="Times New Roman" panose="02020603050405020304" pitchFamily="18" charset="0"/>
                <a:ea typeface="Times New Roman" panose="02020603050405020304" pitchFamily="18" charset="0"/>
              </a:rPr>
              <a:t> se v kapitole 5.1 autor věnuje popisu nejznámějších teorií příbuzenství a vysvětluje hlavní příbuzenské pojmy používané v antropologii. David Schneider se ve své knize </a:t>
            </a:r>
            <a:r>
              <a:rPr lang="cs-CZ" sz="1800" i="1" dirty="0">
                <a:effectLst/>
                <a:latin typeface="Times New Roman" panose="02020603050405020304" pitchFamily="18" charset="0"/>
                <a:ea typeface="Times New Roman" panose="02020603050405020304" pitchFamily="18" charset="0"/>
              </a:rPr>
              <a:t>A </a:t>
            </a:r>
            <a:r>
              <a:rPr lang="cs-CZ" sz="1800" i="1" dirty="0" err="1">
                <a:effectLst/>
                <a:latin typeface="Times New Roman" panose="02020603050405020304" pitchFamily="18" charset="0"/>
                <a:ea typeface="Times New Roman" panose="02020603050405020304" pitchFamily="18" charset="0"/>
              </a:rPr>
              <a:t>Critique</a:t>
            </a:r>
            <a:r>
              <a:rPr lang="cs-CZ" sz="1800" i="1" dirty="0">
                <a:effectLst/>
                <a:latin typeface="Times New Roman" panose="02020603050405020304" pitchFamily="18" charset="0"/>
                <a:ea typeface="Times New Roman" panose="02020603050405020304" pitchFamily="18" charset="0"/>
              </a:rPr>
              <a:t> </a:t>
            </a:r>
            <a:r>
              <a:rPr lang="cs-CZ" sz="1800" i="1" dirty="0" err="1">
                <a:effectLst/>
                <a:latin typeface="Times New Roman" panose="02020603050405020304" pitchFamily="18" charset="0"/>
                <a:ea typeface="Times New Roman" panose="02020603050405020304" pitchFamily="18" charset="0"/>
              </a:rPr>
              <a:t>of</a:t>
            </a:r>
            <a:r>
              <a:rPr lang="cs-CZ" sz="1800" i="1" dirty="0">
                <a:effectLst/>
                <a:latin typeface="Times New Roman" panose="02020603050405020304" pitchFamily="18" charset="0"/>
                <a:ea typeface="Times New Roman" panose="02020603050405020304" pitchFamily="18" charset="0"/>
              </a:rPr>
              <a:t> </a:t>
            </a:r>
            <a:r>
              <a:rPr lang="cs-CZ" sz="1800" i="1" dirty="0" err="1">
                <a:effectLst/>
                <a:latin typeface="Times New Roman" panose="02020603050405020304" pitchFamily="18" charset="0"/>
                <a:ea typeface="Times New Roman" panose="02020603050405020304" pitchFamily="18" charset="0"/>
              </a:rPr>
              <a:t>the</a:t>
            </a:r>
            <a:r>
              <a:rPr lang="cs-CZ" sz="1800" i="1" dirty="0">
                <a:effectLst/>
                <a:latin typeface="Times New Roman" panose="02020603050405020304" pitchFamily="18" charset="0"/>
                <a:ea typeface="Times New Roman" panose="02020603050405020304" pitchFamily="18" charset="0"/>
              </a:rPr>
              <a:t> Study </a:t>
            </a:r>
            <a:r>
              <a:rPr lang="cs-CZ" sz="1800" i="1" dirty="0" err="1">
                <a:effectLst/>
                <a:latin typeface="Times New Roman" panose="02020603050405020304" pitchFamily="18" charset="0"/>
                <a:ea typeface="Times New Roman" panose="02020603050405020304" pitchFamily="18" charset="0"/>
              </a:rPr>
              <a:t>of</a:t>
            </a:r>
            <a:r>
              <a:rPr lang="cs-CZ" sz="1800" i="1" dirty="0">
                <a:effectLst/>
                <a:latin typeface="Times New Roman" panose="02020603050405020304" pitchFamily="18" charset="0"/>
                <a:ea typeface="Times New Roman" panose="02020603050405020304" pitchFamily="18" charset="0"/>
              </a:rPr>
              <a:t> </a:t>
            </a:r>
            <a:r>
              <a:rPr lang="cs-CZ" sz="1800" i="1" dirty="0" err="1">
                <a:effectLst/>
                <a:latin typeface="Times New Roman" panose="02020603050405020304" pitchFamily="18" charset="0"/>
                <a:ea typeface="Times New Roman" panose="02020603050405020304" pitchFamily="18" charset="0"/>
              </a:rPr>
              <a:t>Kinship</a:t>
            </a:r>
            <a:r>
              <a:rPr lang="cs-CZ" sz="1800" dirty="0">
                <a:effectLst/>
                <a:latin typeface="Times New Roman" panose="02020603050405020304" pitchFamily="18" charset="0"/>
                <a:ea typeface="Times New Roman" panose="02020603050405020304" pitchFamily="18" charset="0"/>
              </a:rPr>
              <a:t> věnuje kritice dosavadního studia příbuzenství, které bylo dlouhou dobu pevně spjato s biologickými vazbami. Text od Rity </a:t>
            </a:r>
            <a:r>
              <a:rPr lang="cs-CZ" sz="1800" dirty="0" err="1">
                <a:effectLst/>
                <a:latin typeface="Times New Roman" panose="02020603050405020304" pitchFamily="18" charset="0"/>
                <a:ea typeface="Times New Roman" panose="02020603050405020304" pitchFamily="18" charset="0"/>
              </a:rPr>
              <a:t>Astuti</a:t>
            </a:r>
            <a:r>
              <a:rPr lang="cs-CZ" sz="1800" dirty="0">
                <a:effectLst/>
                <a:latin typeface="Times New Roman" panose="02020603050405020304" pitchFamily="18" charset="0"/>
                <a:ea typeface="Times New Roman" panose="02020603050405020304" pitchFamily="18" charset="0"/>
              </a:rPr>
              <a:t> se věnuje konkrétně změně příbuzenských vztahů v průběhu lidského života. S paní docentkou Lenkou Jakoubkovou Budilovou jsem se již domlouvala na zaslání četby, ale zatím mi ji neposlala, ale až tak učiní, tak budu literaturu ke své bakalářské práci samozřejmě více doplňovat. </a:t>
            </a:r>
          </a:p>
        </p:txBody>
      </p:sp>
    </p:spTree>
    <p:extLst>
      <p:ext uri="{BB962C8B-B14F-4D97-AF65-F5344CB8AC3E}">
        <p14:creationId xmlns:p14="http://schemas.microsoft.com/office/powerpoint/2010/main" val="6442923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7F561212-C469-4CE0-ECC8-91C4D5C39C2D}"/>
              </a:ext>
            </a:extLst>
          </p:cNvPr>
          <p:cNvSpPr>
            <a:spLocks noGrp="1"/>
          </p:cNvSpPr>
          <p:nvPr>
            <p:ph idx="1"/>
          </p:nvPr>
        </p:nvSpPr>
        <p:spPr>
          <a:xfrm>
            <a:off x="496824" y="1292352"/>
            <a:ext cx="10515600" cy="5311331"/>
          </a:xfrm>
        </p:spPr>
        <p:txBody>
          <a:bodyPr>
            <a:normAutofit fontScale="62500" lnSpcReduction="20000"/>
          </a:bodyPr>
          <a:lstStyle/>
          <a:p>
            <a:pPr marL="0" indent="0">
              <a:lnSpc>
                <a:spcPct val="120000"/>
              </a:lnSpc>
              <a:spcBef>
                <a:spcPts val="0"/>
              </a:spcBef>
            </a:pPr>
            <a:r>
              <a:rPr lang="cs-CZ" sz="1800" u="sng" kern="100" dirty="0">
                <a:effectLst/>
                <a:latin typeface="Aptos" panose="020B0004020202020204" pitchFamily="34" charset="0"/>
                <a:ea typeface="Aptos" panose="020B0004020202020204" pitchFamily="34" charset="0"/>
                <a:cs typeface="Times New Roman" panose="02020603050405020304" pitchFamily="18" charset="0"/>
              </a:rPr>
              <a:t>Pro </a:t>
            </a:r>
            <a:r>
              <a:rPr lang="cs-CZ" sz="1800" u="sng" kern="100" dirty="0" err="1">
                <a:effectLst/>
                <a:latin typeface="Aptos" panose="020B0004020202020204" pitchFamily="34" charset="0"/>
                <a:ea typeface="Aptos" panose="020B0004020202020204" pitchFamily="34" charset="0"/>
                <a:cs typeface="Times New Roman" panose="02020603050405020304" pitchFamily="18" charset="0"/>
              </a:rPr>
              <a:t>antropo</a:t>
            </a:r>
            <a:r>
              <a:rPr lang="cs-CZ" sz="1800" u="sng" kern="100" dirty="0">
                <a:effectLst/>
                <a:latin typeface="Aptos" panose="020B0004020202020204" pitchFamily="34" charset="0"/>
                <a:ea typeface="Aptos" panose="020B0004020202020204" pitchFamily="34" charset="0"/>
                <a:cs typeface="Times New Roman" panose="02020603050405020304" pitchFamily="18" charset="0"/>
              </a:rPr>
              <a:t> koncept:</a:t>
            </a:r>
            <a:endParaRPr lang="cs-CZ"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20000"/>
              </a:lnSpc>
              <a:spcBef>
                <a:spcPts val="0"/>
              </a:spcBef>
            </a:pPr>
            <a:r>
              <a:rPr lang="cs-CZ" sz="1800" kern="100" dirty="0">
                <a:effectLst/>
                <a:latin typeface="Aptos" panose="020B0004020202020204" pitchFamily="34" charset="0"/>
                <a:ea typeface="Aptos" panose="020B0004020202020204" pitchFamily="34" charset="0"/>
                <a:cs typeface="Times New Roman" panose="02020603050405020304" pitchFamily="18" charset="0"/>
              </a:rPr>
              <a:t>KRIŠTUF, Petr a ZÍKOVÁ, Tereza a kol. </a:t>
            </a:r>
            <a:r>
              <a:rPr lang="cs-CZ" sz="1800" i="1" kern="100" dirty="0">
                <a:effectLst/>
                <a:latin typeface="Aptos" panose="020B0004020202020204" pitchFamily="34" charset="0"/>
                <a:ea typeface="Aptos" panose="020B0004020202020204" pitchFamily="34" charset="0"/>
                <a:cs typeface="Times New Roman" panose="02020603050405020304" pitchFamily="18" charset="0"/>
              </a:rPr>
              <a:t>Výzkum krajiny: Vybrané antropologické a archeologické metody</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Online. Plzeň: Západočeská univerzita, 2015. ISBN 978-80-261-0474-2. Dostupné z: </a:t>
            </a:r>
            <a:r>
              <a:rPr lang="cs-CZ"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2"/>
              </a:rPr>
              <a:t>file:///C:/Users/zoeje/Downloads/FF_Vyzkum-krajiny.pdf</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p>
          <a:p>
            <a:pPr marL="0" indent="0">
              <a:lnSpc>
                <a:spcPct val="120000"/>
              </a:lnSpc>
              <a:spcBef>
                <a:spcPts val="0"/>
              </a:spcBef>
            </a:pPr>
            <a:r>
              <a:rPr lang="cs-CZ" sz="1800" kern="100" dirty="0">
                <a:effectLst/>
                <a:latin typeface="Aptos" panose="020B0004020202020204" pitchFamily="34" charset="0"/>
                <a:ea typeface="Aptos" panose="020B0004020202020204" pitchFamily="34" charset="0"/>
                <a:cs typeface="Times New Roman" panose="02020603050405020304" pitchFamily="18" charset="0"/>
              </a:rPr>
              <a:t>GIBAS, Petr a PAUKNEROVÁ, Karolína. </a:t>
            </a:r>
            <a:r>
              <a:rPr lang="cs-CZ" sz="1800" i="1" kern="100" dirty="0">
                <a:effectLst/>
                <a:latin typeface="Aptos" panose="020B0004020202020204" pitchFamily="34" charset="0"/>
                <a:ea typeface="Aptos" panose="020B0004020202020204" pitchFamily="34" charset="0"/>
                <a:cs typeface="Times New Roman" panose="02020603050405020304" pitchFamily="18" charset="0"/>
              </a:rPr>
              <a:t>MEZI PRAVĚKEM A INDUSTRIÁLEM: NĚKOLIK POZNÁMEK K ANTROPOLOGII KRAJINY</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Online. Institute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of</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Ethnology</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Czech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Academy</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of</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Sciences</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2009. Dostupné z: </a:t>
            </a:r>
            <a:r>
              <a:rPr lang="cs-CZ"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3"/>
              </a:rPr>
              <a:t>https://www.jstor.org/</a:t>
            </a:r>
            <a:r>
              <a:rPr lang="cs-CZ" sz="1800" u="sng" kern="100" dirty="0" err="1">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3"/>
              </a:rPr>
              <a:t>stable</a:t>
            </a:r>
            <a:r>
              <a:rPr lang="cs-CZ"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3"/>
              </a:rPr>
              <a:t>/42640234</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p>
          <a:p>
            <a:pPr marL="0" indent="0">
              <a:lnSpc>
                <a:spcPct val="120000"/>
              </a:lnSpc>
              <a:spcBef>
                <a:spcPts val="0"/>
              </a:spcBef>
            </a:pPr>
            <a:r>
              <a:rPr lang="cs-CZ" sz="1800" kern="100" dirty="0">
                <a:effectLst/>
                <a:latin typeface="Aptos" panose="020B0004020202020204" pitchFamily="34" charset="0"/>
                <a:ea typeface="Aptos" panose="020B0004020202020204" pitchFamily="34" charset="0"/>
                <a:cs typeface="Times New Roman" panose="02020603050405020304" pitchFamily="18" charset="0"/>
              </a:rPr>
              <a:t>MÁCHA, Přemysl. </a:t>
            </a:r>
            <a:r>
              <a:rPr lang="cs-CZ" sz="1800" i="1" kern="100" dirty="0">
                <a:effectLst/>
                <a:latin typeface="Aptos" panose="020B0004020202020204" pitchFamily="34" charset="0"/>
                <a:ea typeface="Aptos" panose="020B0004020202020204" pitchFamily="34" charset="0"/>
                <a:cs typeface="Times New Roman" panose="02020603050405020304" pitchFamily="18" charset="0"/>
              </a:rPr>
              <a:t>KRAJINY ANTROPOLOGIE A ANTROPOLOGIE KRAJINY</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Online. Institute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of</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Ethnology</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Czech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Academy</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of</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Sciences</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Dostupné také z: </a:t>
            </a:r>
            <a:r>
              <a:rPr lang="cs-CZ"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4"/>
              </a:rPr>
              <a:t>https://www.jstor.org/</a:t>
            </a:r>
            <a:r>
              <a:rPr lang="cs-CZ" sz="1800" u="sng" kern="100" dirty="0" err="1">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4"/>
              </a:rPr>
              <a:t>stable</a:t>
            </a:r>
            <a:r>
              <a:rPr lang="cs-CZ"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4"/>
              </a:rPr>
              <a:t>/42640335</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a:t>
            </a:r>
          </a:p>
          <a:p>
            <a:pPr marL="0" indent="0">
              <a:lnSpc>
                <a:spcPct val="120000"/>
              </a:lnSpc>
              <a:spcBef>
                <a:spcPts val="0"/>
              </a:spcBef>
            </a:pPr>
            <a:r>
              <a:rPr lang="cs-CZ" sz="1800" kern="100" dirty="0">
                <a:effectLst/>
                <a:latin typeface="Aptos" panose="020B0004020202020204" pitchFamily="34" charset="0"/>
                <a:ea typeface="Aptos" panose="020B0004020202020204" pitchFamily="34" charset="0"/>
                <a:cs typeface="Times New Roman" panose="02020603050405020304" pitchFamily="18" charset="0"/>
              </a:rPr>
              <a:t>HALUZÍK, R. a kol. Město naruby. Vágní terén, vnitřní periferie a místa mezi místy. Academia. 2020.</a:t>
            </a:r>
          </a:p>
          <a:p>
            <a:pPr marL="0" indent="0">
              <a:lnSpc>
                <a:spcPct val="120000"/>
              </a:lnSpc>
              <a:spcBef>
                <a:spcPts val="0"/>
              </a:spcBef>
            </a:pP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p>
          <a:p>
            <a:pPr marL="0" indent="0">
              <a:lnSpc>
                <a:spcPct val="120000"/>
              </a:lnSpc>
              <a:spcBef>
                <a:spcPts val="0"/>
              </a:spcBef>
            </a:pPr>
            <a:r>
              <a:rPr lang="cs-CZ" sz="1800" u="sng" kern="100" dirty="0">
                <a:effectLst/>
                <a:latin typeface="Aptos" panose="020B0004020202020204" pitchFamily="34" charset="0"/>
                <a:ea typeface="Aptos" panose="020B0004020202020204" pitchFamily="34" charset="0"/>
                <a:cs typeface="Times New Roman" panose="02020603050405020304" pitchFamily="18" charset="0"/>
              </a:rPr>
              <a:t>Pro přiblížení se Příbrami:</a:t>
            </a:r>
            <a:endParaRPr lang="cs-CZ"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20000"/>
              </a:lnSpc>
              <a:spcBef>
                <a:spcPts val="0"/>
              </a:spcBef>
            </a:pPr>
            <a:r>
              <a:rPr lang="cs-CZ" sz="1800" kern="100" dirty="0">
                <a:effectLst/>
                <a:latin typeface="Aptos" panose="020B0004020202020204" pitchFamily="34" charset="0"/>
                <a:ea typeface="Aptos" panose="020B0004020202020204" pitchFamily="34" charset="0"/>
                <a:cs typeface="Times New Roman" panose="02020603050405020304" pitchFamily="18" charset="0"/>
              </a:rPr>
              <a:t>CÍLEK, Václav a VELFL, Josef. </a:t>
            </a:r>
            <a:r>
              <a:rPr lang="cs-CZ" sz="1800" i="1" kern="100" dirty="0">
                <a:effectLst/>
                <a:latin typeface="Aptos" panose="020B0004020202020204" pitchFamily="34" charset="0"/>
                <a:ea typeface="Aptos" panose="020B0004020202020204" pitchFamily="34" charset="0"/>
                <a:cs typeface="Times New Roman" panose="02020603050405020304" pitchFamily="18" charset="0"/>
              </a:rPr>
              <a:t>Uranová Příbram</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Dokořán, 2022.</a:t>
            </a:r>
          </a:p>
          <a:p>
            <a:pPr marL="0" indent="0">
              <a:lnSpc>
                <a:spcPct val="120000"/>
              </a:lnSpc>
              <a:spcBef>
                <a:spcPts val="0"/>
              </a:spcBef>
            </a:pPr>
            <a:r>
              <a:rPr lang="cs-CZ" sz="1800" kern="100" dirty="0">
                <a:effectLst/>
                <a:latin typeface="Aptos" panose="020B0004020202020204" pitchFamily="34" charset="0"/>
                <a:ea typeface="Aptos" panose="020B0004020202020204" pitchFamily="34" charset="0"/>
                <a:cs typeface="Times New Roman" panose="02020603050405020304" pitchFamily="18" charset="0"/>
              </a:rPr>
              <a:t>Kafka,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J.Rudné</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 uranové hornictví České republiky (I. J. Kafka, Ed.). Ostrava: ANAGRAM s.r.o. 2003.</a:t>
            </a:r>
          </a:p>
          <a:p>
            <a:pPr marL="0" indent="0">
              <a:lnSpc>
                <a:spcPct val="120000"/>
              </a:lnSpc>
              <a:spcBef>
                <a:spcPts val="0"/>
              </a:spcBef>
            </a:pPr>
            <a:r>
              <a:rPr lang="cs-CZ" sz="1800" kern="100" dirty="0">
                <a:effectLst/>
                <a:latin typeface="Aptos" panose="020B0004020202020204" pitchFamily="34" charset="0"/>
                <a:ea typeface="Aptos" panose="020B0004020202020204" pitchFamily="34" charset="0"/>
                <a:cs typeface="Times New Roman" panose="02020603050405020304" pitchFamily="18" charset="0"/>
              </a:rPr>
              <a:t>VELFL, Josef. </a:t>
            </a:r>
            <a:r>
              <a:rPr lang="cs-CZ" sz="1800" i="1" kern="100" dirty="0">
                <a:effectLst/>
                <a:latin typeface="Aptos" panose="020B0004020202020204" pitchFamily="34" charset="0"/>
                <a:ea typeface="Aptos" panose="020B0004020202020204" pitchFamily="34" charset="0"/>
                <a:cs typeface="Times New Roman" panose="02020603050405020304" pitchFamily="18" charset="0"/>
              </a:rPr>
              <a:t>Příbram 1956-2010</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Paseka, 2010.</a:t>
            </a:r>
          </a:p>
          <a:p>
            <a:pPr marL="0" indent="0">
              <a:lnSpc>
                <a:spcPct val="120000"/>
              </a:lnSpc>
              <a:spcBef>
                <a:spcPts val="0"/>
              </a:spcBef>
            </a:pPr>
            <a:r>
              <a:rPr lang="cs-CZ" sz="1800" kern="100" dirty="0">
                <a:effectLst/>
                <a:latin typeface="Aptos" panose="020B0004020202020204" pitchFamily="34" charset="0"/>
                <a:ea typeface="Aptos" panose="020B0004020202020204" pitchFamily="34" charset="0"/>
                <a:cs typeface="Times New Roman" panose="02020603050405020304" pitchFamily="18" charset="0"/>
              </a:rPr>
              <a:t>SMOLOVÁ, Věra a kol. </a:t>
            </a:r>
            <a:r>
              <a:rPr lang="cs-CZ" sz="1800" i="1" kern="100" dirty="0">
                <a:effectLst/>
                <a:latin typeface="Aptos" panose="020B0004020202020204" pitchFamily="34" charset="0"/>
                <a:ea typeface="Aptos" panose="020B0004020202020204" pitchFamily="34" charset="0"/>
                <a:cs typeface="Times New Roman" panose="02020603050405020304" pitchFamily="18" charset="0"/>
              </a:rPr>
              <a:t>Příbram</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Nakladatelství lidové noviny, 2017.</a:t>
            </a:r>
          </a:p>
          <a:p>
            <a:pPr marL="0" indent="0">
              <a:lnSpc>
                <a:spcPct val="120000"/>
              </a:lnSpc>
              <a:spcBef>
                <a:spcPts val="0"/>
              </a:spcBef>
            </a:pP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p>
          <a:p>
            <a:pPr marL="0" indent="0">
              <a:lnSpc>
                <a:spcPct val="120000"/>
              </a:lnSpc>
              <a:spcBef>
                <a:spcPts val="0"/>
              </a:spcBef>
            </a:pPr>
            <a:r>
              <a:rPr lang="cs-CZ" sz="1800" u="sng" kern="100" dirty="0">
                <a:effectLst/>
                <a:latin typeface="Aptos" panose="020B0004020202020204" pitchFamily="34" charset="0"/>
                <a:ea typeface="Aptos" panose="020B0004020202020204" pitchFamily="34" charset="0"/>
                <a:cs typeface="Times New Roman" panose="02020603050405020304" pitchFamily="18" charset="0"/>
              </a:rPr>
              <a:t>Pro inspiraci:</a:t>
            </a:r>
            <a:endParaRPr lang="cs-CZ"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20000"/>
              </a:lnSpc>
              <a:spcBef>
                <a:spcPts val="0"/>
              </a:spcBef>
            </a:pPr>
            <a:r>
              <a:rPr lang="cs-CZ" sz="1800" kern="100" dirty="0">
                <a:effectLst/>
                <a:latin typeface="Aptos" panose="020B0004020202020204" pitchFamily="34" charset="0"/>
                <a:ea typeface="Aptos" panose="020B0004020202020204" pitchFamily="34" charset="0"/>
                <a:cs typeface="Times New Roman" panose="02020603050405020304" pitchFamily="18" charset="0"/>
              </a:rPr>
              <a:t>PETERKOVÁ, Alena. </a:t>
            </a:r>
            <a:r>
              <a:rPr lang="cs-CZ" sz="1800" i="1" kern="100" dirty="0">
                <a:effectLst/>
                <a:latin typeface="Aptos" panose="020B0004020202020204" pitchFamily="34" charset="0"/>
                <a:ea typeface="Aptos" panose="020B0004020202020204" pitchFamily="34" charset="0"/>
                <a:cs typeface="Times New Roman" panose="02020603050405020304" pitchFamily="18" charset="0"/>
              </a:rPr>
              <a:t>Porovnání výskytu bezobratlých společenstev na rekultivovaných a nerekultivovaných haldách po těžbě uranu</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Diplomová práce, vedoucí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Frouz</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Jan. Praha: Univerzita Karlova, Přírodovědecká fakulta, Ústav pro životní prostředí, 2021.</a:t>
            </a:r>
          </a:p>
          <a:p>
            <a:pPr marL="0" indent="0">
              <a:lnSpc>
                <a:spcPct val="120000"/>
              </a:lnSpc>
              <a:spcBef>
                <a:spcPts val="0"/>
              </a:spcBef>
            </a:pPr>
            <a:r>
              <a:rPr lang="cs-CZ" sz="1800" kern="100" dirty="0">
                <a:effectLst/>
                <a:latin typeface="Aptos" panose="020B0004020202020204" pitchFamily="34" charset="0"/>
                <a:ea typeface="Aptos" panose="020B0004020202020204" pitchFamily="34" charset="0"/>
                <a:cs typeface="Times New Roman" panose="02020603050405020304" pitchFamily="18" charset="0"/>
              </a:rPr>
              <a:t>Cejpek, J., Kuráž, V., &amp;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Frouz</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J. (2011). Vodní režim rekultivovaných a nerekultivovaných výsypek. Acta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Environmentalica</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Universitatis</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Comenianae</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(Bratislava), 19, 52–55.</a:t>
            </a:r>
          </a:p>
          <a:p>
            <a:pPr marL="0" indent="0">
              <a:lnSpc>
                <a:spcPct val="120000"/>
              </a:lnSpc>
              <a:spcBef>
                <a:spcPts val="0"/>
              </a:spcBef>
            </a:pP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Chuman</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T. (2010). Místa bývalé těžby jako objekty ochrany přírody. In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Řehounek</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J.,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Řehounková</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K.,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Tropek</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R. &amp; Prach K.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eds</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Ekologická obnova: území narušených těžbou nerostných surovin a průmyslovými deponiemi.</a:t>
            </a:r>
          </a:p>
          <a:p>
            <a:pPr marL="0" indent="0">
              <a:lnSpc>
                <a:spcPct val="120000"/>
              </a:lnSpc>
              <a:spcBef>
                <a:spcPts val="0"/>
              </a:spcBef>
            </a:pPr>
            <a:r>
              <a:rPr lang="cs-CZ" sz="1800" kern="100" dirty="0">
                <a:effectLst/>
                <a:latin typeface="Aptos" panose="020B0004020202020204" pitchFamily="34" charset="0"/>
                <a:ea typeface="Aptos" panose="020B0004020202020204" pitchFamily="34" charset="0"/>
                <a:cs typeface="Times New Roman" panose="02020603050405020304" pitchFamily="18" charset="0"/>
              </a:rPr>
              <a:t>KONOPNÍKOVÁ, Michaela. Kavky a kosatce: Antropologie turismu, prostoru a identity v Maroku. Online. 2018. Dostupné také z: </a:t>
            </a:r>
            <a:r>
              <a:rPr lang="cs-CZ"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5"/>
              </a:rPr>
              <a:t>https://www.jstor.org/</a:t>
            </a:r>
            <a:r>
              <a:rPr lang="cs-CZ" sz="1800" u="sng" kern="100" dirty="0" err="1">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5"/>
              </a:rPr>
              <a:t>stable</a:t>
            </a:r>
            <a:r>
              <a:rPr lang="cs-CZ"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5"/>
              </a:rPr>
              <a:t>/26784715</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a:t>
            </a:r>
          </a:p>
          <a:p>
            <a:pPr marL="0" indent="0">
              <a:lnSpc>
                <a:spcPct val="120000"/>
              </a:lnSpc>
              <a:spcBef>
                <a:spcPts val="0"/>
              </a:spcBef>
              <a:buNone/>
            </a:pPr>
            <a:endParaRPr lang="cs-CZ" dirty="0"/>
          </a:p>
        </p:txBody>
      </p:sp>
      <p:sp>
        <p:nvSpPr>
          <p:cNvPr id="2" name="TextovéPole 1">
            <a:extLst>
              <a:ext uri="{FF2B5EF4-FFF2-40B4-BE49-F238E27FC236}">
                <a16:creationId xmlns:a16="http://schemas.microsoft.com/office/drawing/2014/main" id="{D3F3E6B2-1E42-D6D7-1468-624757B2C446}"/>
              </a:ext>
            </a:extLst>
          </p:cNvPr>
          <p:cNvSpPr txBox="1"/>
          <p:nvPr/>
        </p:nvSpPr>
        <p:spPr>
          <a:xfrm>
            <a:off x="585216" y="414528"/>
            <a:ext cx="11155680" cy="369332"/>
          </a:xfrm>
          <a:prstGeom prst="rect">
            <a:avLst/>
          </a:prstGeom>
          <a:noFill/>
        </p:spPr>
        <p:txBody>
          <a:bodyPr wrap="square" rtlCol="0">
            <a:spAutoFit/>
          </a:bodyPr>
          <a:lstStyle/>
          <a:p>
            <a:r>
              <a:rPr lang="cs-CZ" dirty="0"/>
              <a:t>BEZ NÁZVU </a:t>
            </a:r>
            <a:r>
              <a:rPr lang="cs-CZ" dirty="0">
                <a:sym typeface="Wingdings" panose="05000000000000000000" pitchFamily="2" charset="2"/>
              </a:rPr>
              <a:t>      A BEZ KOMENTÁŘŮ      ALE I TAKTO LZE STRUKTUROVAT </a:t>
            </a:r>
            <a:endParaRPr lang="cs-CZ" dirty="0"/>
          </a:p>
        </p:txBody>
      </p:sp>
    </p:spTree>
    <p:extLst>
      <p:ext uri="{BB962C8B-B14F-4D97-AF65-F5344CB8AC3E}">
        <p14:creationId xmlns:p14="http://schemas.microsoft.com/office/powerpoint/2010/main" val="1164186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obsah 4">
            <a:extLst>
              <a:ext uri="{FF2B5EF4-FFF2-40B4-BE49-F238E27FC236}">
                <a16:creationId xmlns:a16="http://schemas.microsoft.com/office/drawing/2014/main" id="{AD67A923-9D46-6662-983A-AD75BD6801B1}"/>
              </a:ext>
            </a:extLst>
          </p:cNvPr>
          <p:cNvSpPr>
            <a:spLocks noGrp="1"/>
          </p:cNvSpPr>
          <p:nvPr>
            <p:ph idx="1"/>
          </p:nvPr>
        </p:nvSpPr>
        <p:spPr>
          <a:xfrm>
            <a:off x="838200" y="1267967"/>
            <a:ext cx="10515600" cy="4908995"/>
          </a:xfrm>
        </p:spPr>
        <p:txBody>
          <a:bodyPr>
            <a:normAutofit fontScale="77500" lnSpcReduction="20000"/>
          </a:bodyPr>
          <a:lstStyle/>
          <a:p>
            <a:pPr marL="342900" lvl="0" indent="-342900">
              <a:buClr>
                <a:srgbClr val="000000"/>
              </a:buClr>
              <a:buFont typeface="+mj-lt"/>
              <a:buAutoNum type="arabicPeriod"/>
            </a:pPr>
            <a:r>
              <a:rPr lang="cs-CZ" sz="1800" kern="100" dirty="0">
                <a:effectLst/>
                <a:latin typeface="Aptos" panose="020B0004020202020204" pitchFamily="34" charset="0"/>
                <a:ea typeface="Aptos" panose="020B0004020202020204" pitchFamily="34" charset="0"/>
                <a:cs typeface="Times New Roman" panose="02020603050405020304" pitchFamily="18" charset="0"/>
              </a:rPr>
              <a:t>Baťovany –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Partizánske</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The</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Contemporary</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Re/</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invention</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of</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the</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Heritage</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of</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 Baťa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Company</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Town</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Barbora Vacková – Nina Bartošová DOI: 10.21104/CL.2024.2.03 - </a:t>
            </a:r>
            <a:r>
              <a:rPr lang="cs-CZ"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2"/>
              </a:rPr>
              <a:t>https://cuni.primo.exlibrisgroup.com/discovery/fulldisplay?docid=cdi_unpaywall_primary_10_21104_cl_2024_2_03&amp;context=PC&amp;vid=420CKIS_INST:UKAZ&amp;lang=cs&amp;search_scope=MyInst_and_CI&amp;adaptor=Primo%20Central&amp;tab=Everything&amp;query=any,contains,Ba%C5%A5a&amp;offset=0</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(Vol 111. – 2 ) = </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Text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sa</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vyjadruje</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ku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myšlienke</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Tomáša</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Baťu a ku tomu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ako</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ľudia</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v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Baťovanoch</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Partizánskom</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sa</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s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vývojom</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vysporiadali</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Tieto</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informácie</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mi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pomôžu</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k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nájdeniu</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prepojenia</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Svitu s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Baťovanmi</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opačne</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endParaRPr lang="cs-CZ"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buClr>
                <a:srgbClr val="000000"/>
              </a:buClr>
              <a:buFont typeface="+mj-lt"/>
              <a:buAutoNum type="arabicPeriod"/>
            </a:pPr>
            <a:r>
              <a:rPr lang="cs-CZ"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Nehodit se do dnešní doby: dělníci v továrně korporace Baťa Kateřina Nedbálková </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DOI: 10.21104/CL.2022.2.01 - </a:t>
            </a:r>
            <a:r>
              <a:rPr lang="cs-CZ"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3"/>
              </a:rPr>
              <a:t>https://cuni.primo.exlibrisgroup.com/discovery/fulldisplay?docid=cdi_unpaywall_primary_10_21104_cl_2022_2_01&amp;context=PC&amp;vid=420CKIS_INST:UKAZ&amp;lang=cs&amp;search_scope=MyInst_and_CI&amp;adaptor=Primo%20Central&amp;tab=Everything&amp;query=any,contains,Ba%C5%A5a&amp;offset=0</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(vol 109. – 2) –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Nadväzuje</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na prvý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článok</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rozširuje</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myšlienku</a:t>
            </a:r>
            <a:endParaRPr lang="cs-CZ"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buClr>
                <a:srgbClr val="000000"/>
              </a:buClr>
              <a:buFont typeface="+mj-lt"/>
              <a:buAutoNum type="arabicPeriod"/>
            </a:pP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The</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archaeology</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of</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decay</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Ruinous</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knowledge</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and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the</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violence</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of</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urban</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planning</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 Federico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Pérez</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Fernández</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 DOI: 10.1111/aman.13854 – </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po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konzultácii</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s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pánom</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doktorom</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Lehečkom</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sme</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našli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možnú</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tému</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ktorou</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by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som</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sa</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mohol</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zaoberať</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v kontexte s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mestom</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Svit. Autor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Fernández</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v článku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spomína</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Chains</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Of</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Deacay</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iné</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myšlienky</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antropológie</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rozkladu. V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mojom</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prípade</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by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som</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sa</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opieral</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o to,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ako</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mesto</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Svit vzniklo, za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akej</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vízie</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 za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akých</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predpokladov</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Dané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predpoklady</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boli</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narušené vojnou a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zmenou</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spoločnosti</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teda aj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zmenou</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samotnej</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myšlienky</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mesta</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 jeho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existencie</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v kontexte krajiny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ako</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takej</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Dnes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sa</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mesto</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pretransformovalo</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do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súčasnej</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podoby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kapitalistickej</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spoločnosti</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no Baťova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myšlienka</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sa</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v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meste</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stále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objavuje</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denno</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denne</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komunikuje. Na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rôznych</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miestach</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sa</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dá tento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dialóg</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aj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priamo</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vidieť</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endParaRPr lang="cs-CZ"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buClr>
                <a:srgbClr val="000000"/>
              </a:buClr>
              <a:buFont typeface="+mj-lt"/>
              <a:buAutoNum type="arabicPeriod"/>
            </a:pPr>
            <a:r>
              <a:rPr lang="cs-CZ" sz="1800" kern="100" dirty="0" err="1">
                <a:solidFill>
                  <a:srgbClr val="000000"/>
                </a:solidFill>
                <a:effectLst/>
                <a:latin typeface="Aptos" panose="020B0004020202020204" pitchFamily="34" charset="0"/>
                <a:ea typeface="Aptos" panose="020B0004020202020204" pitchFamily="34" charset="0"/>
                <a:cs typeface="Times New Roman" panose="02020603050405020304" pitchFamily="18" charset="0"/>
              </a:rPr>
              <a:t>Decay</a:t>
            </a:r>
            <a:r>
              <a:rPr lang="cs-CZ"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t>
            </a:r>
            <a:r>
              <a:rPr lang="sk-SK"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t>
            </a:r>
            <a:r>
              <a:rPr lang="sk-SK" sz="1800" kern="100" dirty="0" err="1">
                <a:solidFill>
                  <a:srgbClr val="000000"/>
                </a:solidFill>
                <a:effectLst/>
                <a:latin typeface="Aptos" panose="020B0004020202020204" pitchFamily="34" charset="0"/>
                <a:ea typeface="Aptos" panose="020B0004020202020204" pitchFamily="34" charset="0"/>
                <a:cs typeface="Times New Roman" panose="02020603050405020304" pitchFamily="18" charset="0"/>
              </a:rPr>
              <a:t>Ghassan</a:t>
            </a:r>
            <a:r>
              <a:rPr lang="sk-SK"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t>
            </a:r>
            <a:r>
              <a:rPr lang="sk-SK" sz="1800" kern="100" dirty="0" err="1">
                <a:solidFill>
                  <a:srgbClr val="000000"/>
                </a:solidFill>
                <a:effectLst/>
                <a:latin typeface="Aptos" panose="020B0004020202020204" pitchFamily="34" charset="0"/>
                <a:ea typeface="Aptos" panose="020B0004020202020204" pitchFamily="34" charset="0"/>
                <a:cs typeface="Times New Roman" panose="02020603050405020304" pitchFamily="18" charset="0"/>
              </a:rPr>
              <a:t>Hage</a:t>
            </a:r>
            <a:r>
              <a:rPr lang="sk-SK"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 ISBN: </a:t>
            </a:r>
            <a:r>
              <a:rPr lang="cs-CZ"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978-1-4780-1473-7 – </a:t>
            </a:r>
            <a:r>
              <a:rPr lang="cs-CZ" sz="1800" kern="100" dirty="0" err="1">
                <a:solidFill>
                  <a:srgbClr val="000000"/>
                </a:solidFill>
                <a:effectLst/>
                <a:latin typeface="Aptos" panose="020B0004020202020204" pitchFamily="34" charset="0"/>
                <a:ea typeface="Aptos" panose="020B0004020202020204" pitchFamily="34" charset="0"/>
                <a:cs typeface="Times New Roman" panose="02020603050405020304" pitchFamily="18" charset="0"/>
              </a:rPr>
              <a:t>konkrétne</a:t>
            </a:r>
            <a:r>
              <a:rPr lang="cs-CZ"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kapitoly </a:t>
            </a:r>
            <a:r>
              <a:rPr lang="cs-CZ" sz="1800" kern="100" dirty="0" err="1">
                <a:solidFill>
                  <a:srgbClr val="000000"/>
                </a:solidFill>
                <a:effectLst/>
                <a:latin typeface="Aptos" panose="020B0004020202020204" pitchFamily="34" charset="0"/>
                <a:ea typeface="Aptos" panose="020B0004020202020204" pitchFamily="34" charset="0"/>
                <a:cs typeface="Times New Roman" panose="02020603050405020304" pitchFamily="18" charset="0"/>
              </a:rPr>
              <a:t>Infrastructure</a:t>
            </a:r>
            <a:r>
              <a:rPr lang="cs-CZ"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as </a:t>
            </a:r>
            <a:r>
              <a:rPr lang="cs-CZ" sz="1800" kern="100" dirty="0" err="1">
                <a:solidFill>
                  <a:srgbClr val="000000"/>
                </a:solidFill>
                <a:effectLst/>
                <a:latin typeface="Aptos" panose="020B0004020202020204" pitchFamily="34" charset="0"/>
                <a:ea typeface="Aptos" panose="020B0004020202020204" pitchFamily="34" charset="0"/>
                <a:cs typeface="Times New Roman" panose="02020603050405020304" pitchFamily="18" charset="0"/>
              </a:rPr>
              <a:t>Decay</a:t>
            </a:r>
            <a:r>
              <a:rPr lang="cs-CZ"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and </a:t>
            </a:r>
            <a:r>
              <a:rPr lang="cs-CZ" sz="1800" kern="100" dirty="0" err="1">
                <a:solidFill>
                  <a:srgbClr val="000000"/>
                </a:solidFill>
                <a:effectLst/>
                <a:latin typeface="Aptos" panose="020B0004020202020204" pitchFamily="34" charset="0"/>
                <a:ea typeface="Aptos" panose="020B0004020202020204" pitchFamily="34" charset="0"/>
                <a:cs typeface="Times New Roman" panose="02020603050405020304" pitchFamily="18" charset="0"/>
              </a:rPr>
              <a:t>the</a:t>
            </a:r>
            <a:r>
              <a:rPr lang="cs-CZ"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000000"/>
                </a:solidFill>
                <a:effectLst/>
                <a:latin typeface="Aptos" panose="020B0004020202020204" pitchFamily="34" charset="0"/>
                <a:ea typeface="Aptos" panose="020B0004020202020204" pitchFamily="34" charset="0"/>
                <a:cs typeface="Times New Roman" panose="02020603050405020304" pitchFamily="18" charset="0"/>
              </a:rPr>
              <a:t>decay</a:t>
            </a:r>
            <a:r>
              <a:rPr lang="cs-CZ"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000000"/>
                </a:solidFill>
                <a:effectLst/>
                <a:latin typeface="Aptos" panose="020B0004020202020204" pitchFamily="34" charset="0"/>
                <a:ea typeface="Aptos" panose="020B0004020202020204" pitchFamily="34" charset="0"/>
                <a:cs typeface="Times New Roman" panose="02020603050405020304" pitchFamily="18" charset="0"/>
              </a:rPr>
              <a:t>of</a:t>
            </a:r>
            <a:r>
              <a:rPr lang="cs-CZ"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000000"/>
                </a:solidFill>
                <a:effectLst/>
                <a:latin typeface="Aptos" panose="020B0004020202020204" pitchFamily="34" charset="0"/>
                <a:ea typeface="Aptos" panose="020B0004020202020204" pitchFamily="34" charset="0"/>
                <a:cs typeface="Times New Roman" panose="02020603050405020304" pitchFamily="18" charset="0"/>
              </a:rPr>
              <a:t>infrastructure</a:t>
            </a:r>
            <a:r>
              <a:rPr lang="cs-CZ"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 </a:t>
            </a:r>
            <a:r>
              <a:rPr lang="cs-CZ" sz="1800" kern="100" dirty="0" err="1">
                <a:solidFill>
                  <a:srgbClr val="000000"/>
                </a:solidFill>
                <a:effectLst/>
                <a:latin typeface="Aptos" panose="020B0004020202020204" pitchFamily="34" charset="0"/>
                <a:ea typeface="Aptos" panose="020B0004020202020204" pitchFamily="34" charset="0"/>
                <a:cs typeface="Times New Roman" panose="02020603050405020304" pitchFamily="18" charset="0"/>
              </a:rPr>
              <a:t>Seeds</a:t>
            </a:r>
            <a:r>
              <a:rPr lang="cs-CZ"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000000"/>
                </a:solidFill>
                <a:effectLst/>
                <a:latin typeface="Aptos" panose="020B0004020202020204" pitchFamily="34" charset="0"/>
                <a:ea typeface="Aptos" panose="020B0004020202020204" pitchFamily="34" charset="0"/>
                <a:cs typeface="Times New Roman" panose="02020603050405020304" pitchFamily="18" charset="0"/>
              </a:rPr>
              <a:t>of</a:t>
            </a:r>
            <a:r>
              <a:rPr lang="cs-CZ"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000000"/>
                </a:solidFill>
                <a:effectLst/>
                <a:latin typeface="Aptos" panose="020B0004020202020204" pitchFamily="34" charset="0"/>
                <a:ea typeface="Aptos" panose="020B0004020202020204" pitchFamily="34" charset="0"/>
                <a:cs typeface="Times New Roman" panose="02020603050405020304" pitchFamily="18" charset="0"/>
              </a:rPr>
              <a:t>Decay</a:t>
            </a:r>
            <a:r>
              <a:rPr lang="cs-CZ"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 </a:t>
            </a:r>
            <a:r>
              <a:rPr lang="cs-CZ" sz="1800" kern="100" dirty="0" err="1">
                <a:solidFill>
                  <a:srgbClr val="000000"/>
                </a:solidFill>
                <a:effectLst/>
                <a:latin typeface="Aptos" panose="020B0004020202020204" pitchFamily="34" charset="0"/>
                <a:ea typeface="Aptos" panose="020B0004020202020204" pitchFamily="34" charset="0"/>
                <a:cs typeface="Times New Roman" panose="02020603050405020304" pitchFamily="18" charset="0"/>
              </a:rPr>
              <a:t>Falling</a:t>
            </a:r>
            <a:r>
              <a:rPr lang="cs-CZ"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000000"/>
                </a:solidFill>
                <a:effectLst/>
                <a:latin typeface="Aptos" panose="020B0004020202020204" pitchFamily="34" charset="0"/>
                <a:ea typeface="Aptos" panose="020B0004020202020204" pitchFamily="34" charset="0"/>
                <a:cs typeface="Times New Roman" panose="02020603050405020304" pitchFamily="18" charset="0"/>
              </a:rPr>
              <a:t>Apart</a:t>
            </a:r>
            <a:r>
              <a:rPr lang="cs-CZ" sz="18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nadväzuje</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na četbu 3 + rozklad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infraštruktúry</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mesta</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rezistencia</a:t>
            </a:r>
            <a:r>
              <a:rPr lang="cs-CZ" sz="1800" kern="1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solidFill>
                  <a:srgbClr val="D86DCB"/>
                </a:solidFill>
                <a:effectLst/>
                <a:latin typeface="Aptos" panose="020B0004020202020204" pitchFamily="34" charset="0"/>
                <a:ea typeface="Aptos" panose="020B0004020202020204" pitchFamily="34" charset="0"/>
                <a:cs typeface="Times New Roman" panose="02020603050405020304" pitchFamily="18" charset="0"/>
              </a:rPr>
              <a:t>obyvateľstva</a:t>
            </a:r>
            <a:endParaRPr lang="cs-CZ" sz="1800" kern="100" dirty="0">
              <a:effectLst/>
              <a:latin typeface="Aptos" panose="020B0004020202020204" pitchFamily="34" charset="0"/>
              <a:ea typeface="Aptos" panose="020B0004020202020204" pitchFamily="34" charset="0"/>
              <a:cs typeface="Times New Roman" panose="02020603050405020304" pitchFamily="18" charset="0"/>
            </a:endParaRPr>
          </a:p>
          <a:p>
            <a:r>
              <a:rPr lang="sk-SK" sz="1800" dirty="0" err="1">
                <a:solidFill>
                  <a:srgbClr val="000000"/>
                </a:solidFill>
                <a:effectLst/>
                <a:latin typeface="Aptos" panose="020B0004020202020204" pitchFamily="34" charset="0"/>
                <a:ea typeface="Aptos" panose="020B0004020202020204" pitchFamily="34" charset="0"/>
                <a:cs typeface="Times New Roman" panose="02020603050405020304" pitchFamily="18" charset="0"/>
              </a:rPr>
              <a:t>The</a:t>
            </a:r>
            <a:r>
              <a:rPr lang="sk-SK" sz="18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t>
            </a:r>
            <a:r>
              <a:rPr lang="sk-SK" sz="1800" dirty="0" err="1">
                <a:solidFill>
                  <a:srgbClr val="000000"/>
                </a:solidFill>
                <a:effectLst/>
                <a:latin typeface="Aptos" panose="020B0004020202020204" pitchFamily="34" charset="0"/>
                <a:ea typeface="Aptos" panose="020B0004020202020204" pitchFamily="34" charset="0"/>
                <a:cs typeface="Times New Roman" panose="02020603050405020304" pitchFamily="18" charset="0"/>
              </a:rPr>
              <a:t>Mushroom</a:t>
            </a:r>
            <a:r>
              <a:rPr lang="sk-SK" sz="18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at </a:t>
            </a:r>
            <a:r>
              <a:rPr lang="sk-SK" sz="1800" dirty="0" err="1">
                <a:solidFill>
                  <a:srgbClr val="000000"/>
                </a:solidFill>
                <a:effectLst/>
                <a:latin typeface="Aptos" panose="020B0004020202020204" pitchFamily="34" charset="0"/>
                <a:ea typeface="Aptos" panose="020B0004020202020204" pitchFamily="34" charset="0"/>
                <a:cs typeface="Times New Roman" panose="02020603050405020304" pitchFamily="18" charset="0"/>
              </a:rPr>
              <a:t>the</a:t>
            </a:r>
            <a:r>
              <a:rPr lang="sk-SK" sz="18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End of </a:t>
            </a:r>
            <a:r>
              <a:rPr lang="sk-SK" sz="1800" dirty="0" err="1">
                <a:solidFill>
                  <a:srgbClr val="000000"/>
                </a:solidFill>
                <a:effectLst/>
                <a:latin typeface="Aptos" panose="020B0004020202020204" pitchFamily="34" charset="0"/>
                <a:ea typeface="Aptos" panose="020B0004020202020204" pitchFamily="34" charset="0"/>
                <a:cs typeface="Times New Roman" panose="02020603050405020304" pitchFamily="18" charset="0"/>
              </a:rPr>
              <a:t>the</a:t>
            </a:r>
            <a:r>
              <a:rPr lang="sk-SK" sz="18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t>
            </a:r>
            <a:r>
              <a:rPr lang="sk-SK" sz="1800" dirty="0" err="1">
                <a:solidFill>
                  <a:srgbClr val="000000"/>
                </a:solidFill>
                <a:effectLst/>
                <a:latin typeface="Aptos" panose="020B0004020202020204" pitchFamily="34" charset="0"/>
                <a:ea typeface="Aptos" panose="020B0004020202020204" pitchFamily="34" charset="0"/>
                <a:cs typeface="Times New Roman" panose="02020603050405020304" pitchFamily="18" charset="0"/>
              </a:rPr>
              <a:t>World</a:t>
            </a:r>
            <a:r>
              <a:rPr lang="sk-SK" sz="18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 </a:t>
            </a:r>
            <a:r>
              <a:rPr lang="sk-SK" sz="1800" dirty="0" err="1">
                <a:solidFill>
                  <a:srgbClr val="000000"/>
                </a:solidFill>
                <a:effectLst/>
                <a:latin typeface="Aptos" panose="020B0004020202020204" pitchFamily="34" charset="0"/>
                <a:ea typeface="Aptos" panose="020B0004020202020204" pitchFamily="34" charset="0"/>
                <a:cs typeface="Times New Roman" panose="02020603050405020304" pitchFamily="18" charset="0"/>
              </a:rPr>
              <a:t>Living</a:t>
            </a:r>
            <a:r>
              <a:rPr lang="sk-SK" sz="18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in </a:t>
            </a:r>
            <a:r>
              <a:rPr lang="sk-SK" sz="1800" dirty="0" err="1">
                <a:solidFill>
                  <a:srgbClr val="000000"/>
                </a:solidFill>
                <a:effectLst/>
                <a:latin typeface="Aptos" panose="020B0004020202020204" pitchFamily="34" charset="0"/>
                <a:ea typeface="Aptos" panose="020B0004020202020204" pitchFamily="34" charset="0"/>
                <a:cs typeface="Times New Roman" panose="02020603050405020304" pitchFamily="18" charset="0"/>
              </a:rPr>
              <a:t>capitalist</a:t>
            </a:r>
            <a:r>
              <a:rPr lang="sk-SK" sz="18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t>
            </a:r>
            <a:r>
              <a:rPr lang="sk-SK" sz="1800" dirty="0" err="1">
                <a:solidFill>
                  <a:srgbClr val="000000"/>
                </a:solidFill>
                <a:effectLst/>
                <a:latin typeface="Aptos" panose="020B0004020202020204" pitchFamily="34" charset="0"/>
                <a:ea typeface="Aptos" panose="020B0004020202020204" pitchFamily="34" charset="0"/>
                <a:cs typeface="Times New Roman" panose="02020603050405020304" pitchFamily="18" charset="0"/>
              </a:rPr>
              <a:t>ruins</a:t>
            </a:r>
            <a:r>
              <a:rPr lang="sk-SK" sz="18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t>
            </a:r>
            <a:r>
              <a:rPr lang="sk-SK" sz="1800" dirty="0">
                <a:effectLst/>
                <a:latin typeface="Aptos" panose="020B0004020202020204" pitchFamily="34" charset="0"/>
                <a:ea typeface="Aptos" panose="020B0004020202020204" pitchFamily="34" charset="0"/>
                <a:cs typeface="Times New Roman" panose="02020603050405020304" pitchFamily="18" charset="0"/>
              </a:rPr>
              <a:t> Anna </a:t>
            </a:r>
            <a:r>
              <a:rPr lang="sk-SK" sz="1800" dirty="0" err="1">
                <a:effectLst/>
                <a:latin typeface="Aptos" panose="020B0004020202020204" pitchFamily="34" charset="0"/>
                <a:ea typeface="Aptos" panose="020B0004020202020204" pitchFamily="34" charset="0"/>
                <a:cs typeface="Times New Roman" panose="02020603050405020304" pitchFamily="18" charset="0"/>
              </a:rPr>
              <a:t>Lowenhaupt</a:t>
            </a:r>
            <a:r>
              <a:rPr lang="sk-SK" sz="1800" dirty="0">
                <a:effectLst/>
                <a:latin typeface="Aptos" panose="020B0004020202020204" pitchFamily="34" charset="0"/>
                <a:ea typeface="Aptos" panose="020B0004020202020204" pitchFamily="34" charset="0"/>
                <a:cs typeface="Times New Roman" panose="02020603050405020304" pitchFamily="18" charset="0"/>
              </a:rPr>
              <a:t> </a:t>
            </a:r>
            <a:r>
              <a:rPr lang="sk-SK" sz="1800" dirty="0" err="1">
                <a:effectLst/>
                <a:latin typeface="Aptos" panose="020B0004020202020204" pitchFamily="34" charset="0"/>
                <a:ea typeface="Aptos" panose="020B0004020202020204" pitchFamily="34" charset="0"/>
                <a:cs typeface="Times New Roman" panose="02020603050405020304" pitchFamily="18" charset="0"/>
              </a:rPr>
              <a:t>Tsing</a:t>
            </a:r>
            <a:r>
              <a:rPr lang="sk-SK" sz="1800" dirty="0">
                <a:effectLst/>
                <a:latin typeface="Aptos" panose="020B0004020202020204" pitchFamily="34" charset="0"/>
                <a:ea typeface="Aptos" panose="020B0004020202020204" pitchFamily="34" charset="0"/>
                <a:cs typeface="Times New Roman" panose="02020603050405020304" pitchFamily="18" charset="0"/>
              </a:rPr>
              <a:t> - </a:t>
            </a:r>
            <a:r>
              <a:rPr lang="cs-CZ" sz="1800" dirty="0">
                <a:effectLst/>
                <a:latin typeface="Aptos" panose="020B0004020202020204" pitchFamily="34" charset="0"/>
                <a:ea typeface="Aptos" panose="020B0004020202020204" pitchFamily="34" charset="0"/>
                <a:cs typeface="Times New Roman" panose="02020603050405020304" pitchFamily="18" charset="0"/>
              </a:rPr>
              <a:t/>
            </a:r>
            <a:br>
              <a:rPr lang="cs-CZ" sz="1800" dirty="0">
                <a:effectLst/>
                <a:latin typeface="Aptos" panose="020B0004020202020204" pitchFamily="34" charset="0"/>
                <a:ea typeface="Aptos" panose="020B0004020202020204" pitchFamily="34" charset="0"/>
                <a:cs typeface="Times New Roman" panose="02020603050405020304" pitchFamily="18" charset="0"/>
              </a:rPr>
            </a:br>
            <a:r>
              <a:rPr lang="cs-CZ" sz="1800" u="sng"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4"/>
              </a:rPr>
              <a:t>https://doi.org/10.2307/j.ctvc77bcc</a:t>
            </a:r>
            <a:r>
              <a:rPr lang="cs-CZ" sz="1800" u="sng" dirty="0">
                <a:solidFill>
                  <a:srgbClr val="0F8299"/>
                </a:solidFill>
                <a:effectLst/>
                <a:latin typeface="Aptos" panose="020B0004020202020204" pitchFamily="34" charset="0"/>
                <a:ea typeface="Aptos" panose="020B0004020202020204" pitchFamily="34" charset="0"/>
                <a:cs typeface="Times New Roman" panose="02020603050405020304" pitchFamily="18" charset="0"/>
              </a:rPr>
              <a:t>  </a:t>
            </a:r>
            <a:r>
              <a:rPr lang="cs-CZ" sz="18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je dostupná aj </a:t>
            </a:r>
            <a:r>
              <a:rPr lang="cs-CZ" sz="1800" dirty="0" err="1">
                <a:solidFill>
                  <a:srgbClr val="000000"/>
                </a:solidFill>
                <a:effectLst/>
                <a:latin typeface="Aptos" panose="020B0004020202020204" pitchFamily="34" charset="0"/>
                <a:ea typeface="Aptos" panose="020B0004020202020204" pitchFamily="34" charset="0"/>
                <a:cs typeface="Times New Roman" panose="02020603050405020304" pitchFamily="18" charset="0"/>
              </a:rPr>
              <a:t>vo</a:t>
            </a:r>
            <a:r>
              <a:rPr lang="cs-CZ" sz="18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FHS </a:t>
            </a:r>
            <a:r>
              <a:rPr lang="cs-CZ" sz="1800" dirty="0" err="1">
                <a:solidFill>
                  <a:srgbClr val="000000"/>
                </a:solidFill>
                <a:effectLst/>
                <a:latin typeface="Aptos" panose="020B0004020202020204" pitchFamily="34" charset="0"/>
                <a:ea typeface="Aptos" panose="020B0004020202020204" pitchFamily="34" charset="0"/>
                <a:cs typeface="Times New Roman" panose="02020603050405020304" pitchFamily="18" charset="0"/>
              </a:rPr>
              <a:t>knihovne</a:t>
            </a:r>
            <a:r>
              <a:rPr lang="cs-CZ" sz="18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 </a:t>
            </a:r>
            <a:r>
              <a:rPr lang="cs-CZ" sz="1800" dirty="0">
                <a:solidFill>
                  <a:srgbClr val="D86DCB"/>
                </a:solidFill>
                <a:effectLst/>
                <a:latin typeface="Aptos" panose="020B0004020202020204" pitchFamily="34" charset="0"/>
                <a:ea typeface="Aptos" panose="020B0004020202020204" pitchFamily="34" charset="0"/>
                <a:cs typeface="Times New Roman" panose="02020603050405020304" pitchFamily="18" charset="0"/>
              </a:rPr>
              <a:t>Autorka </a:t>
            </a:r>
            <a:endParaRPr lang="cs-CZ" dirty="0"/>
          </a:p>
        </p:txBody>
      </p:sp>
      <p:sp>
        <p:nvSpPr>
          <p:cNvPr id="6" name="TextovéPole 5">
            <a:extLst>
              <a:ext uri="{FF2B5EF4-FFF2-40B4-BE49-F238E27FC236}">
                <a16:creationId xmlns:a16="http://schemas.microsoft.com/office/drawing/2014/main" id="{DA21E103-036C-8EDD-E384-9AFF17F3AFE6}"/>
              </a:ext>
            </a:extLst>
          </p:cNvPr>
          <p:cNvSpPr txBox="1"/>
          <p:nvPr/>
        </p:nvSpPr>
        <p:spPr>
          <a:xfrm>
            <a:off x="670560" y="438912"/>
            <a:ext cx="10034016" cy="369332"/>
          </a:xfrm>
          <a:prstGeom prst="rect">
            <a:avLst/>
          </a:prstGeom>
          <a:noFill/>
        </p:spPr>
        <p:txBody>
          <a:bodyPr wrap="square" rtlCol="0">
            <a:spAutoFit/>
          </a:bodyPr>
          <a:lstStyle/>
          <a:p>
            <a:r>
              <a:rPr lang="cs-CZ" dirty="0">
                <a:sym typeface="Wingdings" panose="05000000000000000000" pitchFamily="2" charset="2"/>
              </a:rPr>
              <a:t> BEZ NÁZVU … diskutujte </a:t>
            </a:r>
            <a:r>
              <a:rPr lang="cs-CZ" dirty="0" smtClean="0">
                <a:sym typeface="Wingdings" panose="05000000000000000000" pitchFamily="2" charset="2"/>
              </a:rPr>
              <a:t>nedostatky   </a:t>
            </a:r>
            <a:endParaRPr lang="cs-CZ" dirty="0"/>
          </a:p>
        </p:txBody>
      </p:sp>
    </p:spTree>
    <p:extLst>
      <p:ext uri="{BB962C8B-B14F-4D97-AF65-F5344CB8AC3E}">
        <p14:creationId xmlns:p14="http://schemas.microsoft.com/office/powerpoint/2010/main" val="11213397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C996C9-79E7-1DA4-04C0-1C1DF673BCDE}"/>
              </a:ext>
            </a:extLst>
          </p:cNvPr>
          <p:cNvSpPr>
            <a:spLocks noGrp="1"/>
          </p:cNvSpPr>
          <p:nvPr>
            <p:ph type="title"/>
          </p:nvPr>
        </p:nvSpPr>
        <p:spPr>
          <a:xfrm>
            <a:off x="838200" y="365125"/>
            <a:ext cx="10515600" cy="500507"/>
          </a:xfrm>
        </p:spPr>
        <p:txBody>
          <a:bodyPr/>
          <a:lstStyle/>
          <a:p>
            <a:r>
              <a:rPr lang="cs-CZ" sz="1800" dirty="0">
                <a:solidFill>
                  <a:srgbClr val="1D2125"/>
                </a:solidFill>
                <a:effectLst/>
                <a:latin typeface="Times New Roman" panose="02020603050405020304" pitchFamily="18" charset="0"/>
                <a:ea typeface="Calibri" panose="020F0502020204030204" pitchFamily="34" charset="0"/>
              </a:rPr>
              <a:t>Antropologie městských sportovišť					NEPŘEHLEDNÉ </a:t>
            </a:r>
            <a:r>
              <a:rPr lang="cs-CZ" sz="1800" dirty="0">
                <a:solidFill>
                  <a:srgbClr val="1D2125"/>
                </a:solidFill>
                <a:effectLst/>
                <a:latin typeface="Times New Roman" panose="02020603050405020304" pitchFamily="18" charset="0"/>
                <a:ea typeface="Calibri" panose="020F0502020204030204" pitchFamily="34" charset="0"/>
                <a:sym typeface="Wingdings" panose="05000000000000000000" pitchFamily="2" charset="2"/>
              </a:rPr>
              <a:t></a:t>
            </a:r>
            <a:endParaRPr lang="cs-CZ" dirty="0"/>
          </a:p>
        </p:txBody>
      </p:sp>
      <p:sp>
        <p:nvSpPr>
          <p:cNvPr id="3" name="Zástupný obsah 2">
            <a:extLst>
              <a:ext uri="{FF2B5EF4-FFF2-40B4-BE49-F238E27FC236}">
                <a16:creationId xmlns:a16="http://schemas.microsoft.com/office/drawing/2014/main" id="{3A623BED-1E7F-65CC-2582-A2744045BB7A}"/>
              </a:ext>
            </a:extLst>
          </p:cNvPr>
          <p:cNvSpPr>
            <a:spLocks noGrp="1"/>
          </p:cNvSpPr>
          <p:nvPr>
            <p:ph idx="1"/>
          </p:nvPr>
        </p:nvSpPr>
        <p:spPr>
          <a:xfrm>
            <a:off x="838200" y="865632"/>
            <a:ext cx="10515600" cy="5627243"/>
          </a:xfrm>
        </p:spPr>
        <p:txBody>
          <a:bodyPr>
            <a:normAutofit fontScale="70000" lnSpcReduction="20000"/>
          </a:bodyPr>
          <a:lstStyle/>
          <a:p>
            <a:pPr marL="0">
              <a:lnSpc>
                <a:spcPct val="120000"/>
              </a:lnSpc>
              <a:spcBef>
                <a:spcPts val="0"/>
              </a:spcBef>
            </a:pPr>
            <a:r>
              <a:rPr lang="cs-CZ" sz="1800" u="sng" dirty="0">
                <a:solidFill>
                  <a:srgbClr val="1D2125"/>
                </a:solidFill>
                <a:effectLst/>
                <a:latin typeface="Times New Roman" panose="02020603050405020304" pitchFamily="18" charset="0"/>
                <a:ea typeface="Calibri" panose="020F0502020204030204" pitchFamily="34" charset="0"/>
                <a:cs typeface="Arial" panose="020B0604020202020204" pitchFamily="34" charset="0"/>
              </a:rPr>
              <a:t>Komentovaný soupis:</a:t>
            </a:r>
            <a:endParaRPr lang="cs-CZ" sz="1800" dirty="0">
              <a:effectLst/>
              <a:latin typeface="Calibri" panose="020F0502020204030204" pitchFamily="34" charset="0"/>
              <a:ea typeface="Calibri" panose="020F0502020204030204" pitchFamily="34" charset="0"/>
              <a:cs typeface="Arial" panose="020B0604020202020204" pitchFamily="34" charset="0"/>
            </a:endParaRPr>
          </a:p>
          <a:p>
            <a:pPr marL="0">
              <a:lnSpc>
                <a:spcPct val="120000"/>
              </a:lnSpc>
              <a:spcBef>
                <a:spcPts val="0"/>
              </a:spcBef>
            </a:pPr>
            <a:r>
              <a:rPr lang="cs-CZ" sz="1800" u="none" strike="noStrike" dirty="0">
                <a:solidFill>
                  <a:srgbClr val="1D2125"/>
                </a:solidFill>
                <a:effectLst/>
                <a:latin typeface="Times New Roman" panose="02020603050405020304" pitchFamily="18" charset="0"/>
                <a:ea typeface="Calibri" panose="020F0502020204030204" pitchFamily="34" charset="0"/>
                <a:cs typeface="Arial" panose="020B0604020202020204" pitchFamily="34" charset="0"/>
              </a:rPr>
              <a:t> </a:t>
            </a:r>
            <a:endParaRPr lang="cs-CZ" sz="1800" dirty="0">
              <a:effectLst/>
              <a:latin typeface="Calibri" panose="020F0502020204030204" pitchFamily="34" charset="0"/>
              <a:ea typeface="Calibri" panose="020F0502020204030204" pitchFamily="34" charset="0"/>
              <a:cs typeface="Arial" panose="020B0604020202020204" pitchFamily="34" charset="0"/>
            </a:endParaRPr>
          </a:p>
          <a:p>
            <a:pPr marL="0">
              <a:lnSpc>
                <a:spcPct val="120000"/>
              </a:lnSpc>
              <a:spcBef>
                <a:spcPts val="0"/>
              </a:spcBef>
            </a:pPr>
            <a:r>
              <a:rPr lang="cs-CZ" sz="1800" dirty="0">
                <a:effectLst/>
                <a:latin typeface="Times New Roman" panose="02020603050405020304" pitchFamily="18" charset="0"/>
                <a:ea typeface="Calibri" panose="020F0502020204030204" pitchFamily="34" charset="0"/>
                <a:cs typeface="Arial" panose="020B0604020202020204" pitchFamily="34" charset="0"/>
              </a:rPr>
              <a:t>Diplomová práce:</a:t>
            </a:r>
            <a:endParaRPr lang="cs-CZ" sz="1800" dirty="0">
              <a:effectLst/>
              <a:latin typeface="Calibri" panose="020F0502020204030204" pitchFamily="34" charset="0"/>
              <a:ea typeface="Calibri" panose="020F0502020204030204" pitchFamily="34" charset="0"/>
              <a:cs typeface="Arial" panose="020B0604020202020204" pitchFamily="34" charset="0"/>
            </a:endParaRPr>
          </a:p>
          <a:p>
            <a:pPr marL="0">
              <a:lnSpc>
                <a:spcPct val="120000"/>
              </a:lnSpc>
              <a:spcBef>
                <a:spcPts val="0"/>
              </a:spcBef>
            </a:pPr>
            <a:r>
              <a:rPr lang="es-ES" sz="1800" dirty="0" err="1">
                <a:effectLst/>
                <a:latin typeface="Times New Roman" panose="02020603050405020304" pitchFamily="18" charset="0"/>
                <a:ea typeface="Calibri" panose="020F0502020204030204" pitchFamily="34" charset="0"/>
                <a:cs typeface="Arial" panose="020B0604020202020204" pitchFamily="34" charset="0"/>
              </a:rPr>
              <a:t>Univerzita</a:t>
            </a:r>
            <a:r>
              <a:rPr lang="es-ES" sz="1800" dirty="0">
                <a:effectLst/>
                <a:latin typeface="Times New Roman" panose="02020603050405020304" pitchFamily="18" charset="0"/>
                <a:ea typeface="Calibri" panose="020F0502020204030204" pitchFamily="34" charset="0"/>
                <a:cs typeface="Arial" panose="020B0604020202020204" pitchFamily="34" charset="0"/>
              </a:rPr>
              <a:t> </a:t>
            </a:r>
            <a:r>
              <a:rPr lang="es-ES" sz="1800" dirty="0" err="1">
                <a:effectLst/>
                <a:latin typeface="Times New Roman" panose="02020603050405020304" pitchFamily="18" charset="0"/>
                <a:ea typeface="Calibri" panose="020F0502020204030204" pitchFamily="34" charset="0"/>
                <a:cs typeface="Arial" panose="020B0604020202020204" pitchFamily="34" charset="0"/>
              </a:rPr>
              <a:t>Karlova</a:t>
            </a:r>
            <a:r>
              <a:rPr lang="es-ES" sz="1800" dirty="0">
                <a:effectLst/>
                <a:latin typeface="Times New Roman" panose="02020603050405020304" pitchFamily="18" charset="0"/>
                <a:ea typeface="Calibri" panose="020F0502020204030204" pitchFamily="34" charset="0"/>
                <a:cs typeface="Arial" panose="020B0604020202020204" pitchFamily="34" charset="0"/>
              </a:rPr>
              <a:t> </a:t>
            </a:r>
            <a:r>
              <a:rPr lang="es-ES" sz="1800" dirty="0" err="1">
                <a:effectLst/>
                <a:latin typeface="Times New Roman" panose="02020603050405020304" pitchFamily="18" charset="0"/>
                <a:ea typeface="Calibri" panose="020F0502020204030204" pitchFamily="34" charset="0"/>
                <a:cs typeface="Arial" panose="020B0604020202020204" pitchFamily="34" charset="0"/>
              </a:rPr>
              <a:t>Fakulta</a:t>
            </a:r>
            <a:r>
              <a:rPr lang="es-ES" sz="1800" dirty="0">
                <a:effectLst/>
                <a:latin typeface="Times New Roman" panose="02020603050405020304" pitchFamily="18" charset="0"/>
                <a:ea typeface="Calibri" panose="020F0502020204030204" pitchFamily="34" charset="0"/>
                <a:cs typeface="Arial" panose="020B0604020202020204" pitchFamily="34" charset="0"/>
              </a:rPr>
              <a:t> </a:t>
            </a:r>
            <a:r>
              <a:rPr lang="es-ES" sz="1800" dirty="0" err="1">
                <a:effectLst/>
                <a:latin typeface="Times New Roman" panose="02020603050405020304" pitchFamily="18" charset="0"/>
                <a:ea typeface="Calibri" panose="020F0502020204030204" pitchFamily="34" charset="0"/>
                <a:cs typeface="Arial" panose="020B0604020202020204" pitchFamily="34" charset="0"/>
              </a:rPr>
              <a:t>tělesné</a:t>
            </a:r>
            <a:r>
              <a:rPr lang="es-ES" sz="1800" dirty="0">
                <a:effectLst/>
                <a:latin typeface="Times New Roman" panose="02020603050405020304" pitchFamily="18" charset="0"/>
                <a:ea typeface="Calibri" panose="020F0502020204030204" pitchFamily="34" charset="0"/>
                <a:cs typeface="Arial" panose="020B0604020202020204" pitchFamily="34" charset="0"/>
              </a:rPr>
              <a:t> </a:t>
            </a:r>
            <a:r>
              <a:rPr lang="es-ES" sz="1800" dirty="0" err="1">
                <a:effectLst/>
                <a:latin typeface="Times New Roman" panose="02020603050405020304" pitchFamily="18" charset="0"/>
                <a:ea typeface="Calibri" panose="020F0502020204030204" pitchFamily="34" charset="0"/>
                <a:cs typeface="Arial" panose="020B0604020202020204" pitchFamily="34" charset="0"/>
              </a:rPr>
              <a:t>výchovy</a:t>
            </a:r>
            <a:r>
              <a:rPr lang="es-ES" sz="1800" dirty="0">
                <a:effectLst/>
                <a:latin typeface="Times New Roman" panose="02020603050405020304" pitchFamily="18" charset="0"/>
                <a:ea typeface="Calibri" panose="020F0502020204030204" pitchFamily="34" charset="0"/>
                <a:cs typeface="Arial" panose="020B0604020202020204" pitchFamily="34" charset="0"/>
              </a:rPr>
              <a:t> a </a:t>
            </a:r>
            <a:r>
              <a:rPr lang="es-ES" sz="1800" dirty="0" err="1">
                <a:effectLst/>
                <a:latin typeface="Times New Roman" panose="02020603050405020304" pitchFamily="18" charset="0"/>
                <a:ea typeface="Calibri" panose="020F0502020204030204" pitchFamily="34" charset="0"/>
                <a:cs typeface="Arial" panose="020B0604020202020204" pitchFamily="34" charset="0"/>
              </a:rPr>
              <a:t>sportu</a:t>
            </a:r>
            <a:endParaRPr lang="cs-CZ" sz="1800" dirty="0">
              <a:effectLst/>
              <a:latin typeface="Calibri" panose="020F0502020204030204" pitchFamily="34" charset="0"/>
              <a:ea typeface="Calibri" panose="020F0502020204030204" pitchFamily="34" charset="0"/>
              <a:cs typeface="Arial" panose="020B0604020202020204" pitchFamily="34" charset="0"/>
            </a:endParaRPr>
          </a:p>
          <a:p>
            <a:pPr marL="0">
              <a:lnSpc>
                <a:spcPct val="120000"/>
              </a:lnSpc>
              <a:spcBef>
                <a:spcPts val="0"/>
              </a:spcBef>
            </a:pPr>
            <a:r>
              <a:rPr lang="cs-CZ" sz="1800" dirty="0">
                <a:effectLst/>
                <a:latin typeface="Times New Roman" panose="02020603050405020304" pitchFamily="18" charset="0"/>
                <a:ea typeface="Calibri" panose="020F0502020204030204" pitchFamily="34" charset="0"/>
                <a:cs typeface="Arial" panose="020B0604020202020204" pitchFamily="34" charset="0"/>
              </a:rPr>
              <a:t> Využití zelených ploch pro pohybovou aktivitu v městě Kladno, Bc. Karolína Votavová</a:t>
            </a:r>
            <a:endParaRPr lang="cs-CZ" sz="1800" dirty="0">
              <a:effectLst/>
              <a:latin typeface="Calibri" panose="020F0502020204030204" pitchFamily="34" charset="0"/>
              <a:ea typeface="Calibri" panose="020F0502020204030204" pitchFamily="34" charset="0"/>
              <a:cs typeface="Arial" panose="020B0604020202020204" pitchFamily="34" charset="0"/>
            </a:endParaRPr>
          </a:p>
          <a:p>
            <a:pPr marL="0" algn="just">
              <a:lnSpc>
                <a:spcPct val="120000"/>
              </a:lnSpc>
              <a:spcBef>
                <a:spcPts val="0"/>
              </a:spcBef>
            </a:pPr>
            <a:r>
              <a:rPr lang="cs-CZ" sz="1800" u="sng" dirty="0">
                <a:solidFill>
                  <a:srgbClr val="0563C1"/>
                </a:solidFill>
                <a:effectLst/>
                <a:latin typeface="Times New Roman" panose="02020603050405020304" pitchFamily="18" charset="0"/>
                <a:ea typeface="Calibri" panose="020F0502020204030204" pitchFamily="34" charset="0"/>
                <a:cs typeface="Arial" panose="020B0604020202020204" pitchFamily="34" charset="0"/>
                <a:hlinkClick r:id="rId2"/>
              </a:rPr>
              <a:t>https://dspace.cuni.cz/bitstream/handle/20.500.11956/192521/120484261.pdf?sequence=1</a:t>
            </a:r>
            <a:endParaRPr lang="cs-CZ" sz="1800" dirty="0">
              <a:effectLst/>
              <a:latin typeface="Calibri" panose="020F0502020204030204" pitchFamily="34" charset="0"/>
              <a:ea typeface="Calibri" panose="020F0502020204030204" pitchFamily="34" charset="0"/>
              <a:cs typeface="Arial" panose="020B0604020202020204" pitchFamily="34" charset="0"/>
            </a:endParaRPr>
          </a:p>
          <a:p>
            <a:pPr marL="0">
              <a:lnSpc>
                <a:spcPct val="120000"/>
              </a:lnSpc>
              <a:spcBef>
                <a:spcPts val="0"/>
              </a:spcBef>
            </a:pPr>
            <a:r>
              <a:rPr lang="cs-CZ" sz="1800" dirty="0">
                <a:effectLst/>
                <a:latin typeface="Times New Roman" panose="02020603050405020304" pitchFamily="18" charset="0"/>
                <a:ea typeface="Calibri" panose="020F0502020204030204" pitchFamily="34" charset="0"/>
                <a:cs typeface="Arial" panose="020B0604020202020204" pitchFamily="34" charset="0"/>
              </a:rPr>
              <a:t>Diplomová práce se zaměřuje na zmapování a využití zelených ploch pro pohybovou aktivitu v městě Kladno.  Primární data, byla získána prostřednictvím kvalitativního výzkumu metodou dotazníku na Magistrátu města Kladna, sloužila k hlubšímu porozumění dané problematiky.</a:t>
            </a:r>
            <a:endParaRPr lang="cs-CZ" sz="1800" dirty="0">
              <a:effectLst/>
              <a:latin typeface="Calibri" panose="020F0502020204030204" pitchFamily="34" charset="0"/>
              <a:ea typeface="Calibri" panose="020F0502020204030204" pitchFamily="34" charset="0"/>
              <a:cs typeface="Arial" panose="020B0604020202020204" pitchFamily="34" charset="0"/>
            </a:endParaRPr>
          </a:p>
          <a:p>
            <a:pPr marL="0">
              <a:lnSpc>
                <a:spcPct val="120000"/>
              </a:lnSpc>
              <a:spcBef>
                <a:spcPts val="0"/>
              </a:spcBef>
            </a:pPr>
            <a:r>
              <a:rPr lang="cs-CZ" sz="1800" dirty="0">
                <a:effectLst/>
                <a:latin typeface="Times New Roman" panose="02020603050405020304" pitchFamily="18" charset="0"/>
                <a:ea typeface="Calibri" panose="020F0502020204030204" pitchFamily="34" charset="0"/>
                <a:cs typeface="Arial" panose="020B0604020202020204" pitchFamily="34" charset="0"/>
              </a:rPr>
              <a:t> </a:t>
            </a:r>
            <a:endParaRPr lang="cs-CZ" sz="1800" dirty="0">
              <a:effectLst/>
              <a:latin typeface="Calibri" panose="020F0502020204030204" pitchFamily="34" charset="0"/>
              <a:ea typeface="Calibri" panose="020F0502020204030204" pitchFamily="34" charset="0"/>
              <a:cs typeface="Arial" panose="020B0604020202020204" pitchFamily="34" charset="0"/>
            </a:endParaRPr>
          </a:p>
          <a:p>
            <a:pPr marL="0">
              <a:lnSpc>
                <a:spcPct val="120000"/>
              </a:lnSpc>
              <a:spcBef>
                <a:spcPts val="0"/>
              </a:spcBef>
            </a:pPr>
            <a:r>
              <a:rPr lang="cs-CZ" sz="1800" dirty="0">
                <a:effectLst/>
                <a:latin typeface="Times New Roman" panose="02020603050405020304" pitchFamily="18" charset="0"/>
                <a:ea typeface="Calibri" panose="020F0502020204030204" pitchFamily="34" charset="0"/>
                <a:cs typeface="Arial" panose="020B0604020202020204" pitchFamily="34" charset="0"/>
              </a:rPr>
              <a:t>Bakalářská práce:</a:t>
            </a:r>
            <a:endParaRPr lang="cs-CZ" sz="1800" dirty="0">
              <a:effectLst/>
              <a:latin typeface="Calibri" panose="020F0502020204030204" pitchFamily="34" charset="0"/>
              <a:ea typeface="Calibri" panose="020F0502020204030204" pitchFamily="34" charset="0"/>
              <a:cs typeface="Arial" panose="020B0604020202020204" pitchFamily="34" charset="0"/>
            </a:endParaRPr>
          </a:p>
          <a:p>
            <a:pPr marL="0">
              <a:lnSpc>
                <a:spcPct val="120000"/>
              </a:lnSpc>
              <a:spcBef>
                <a:spcPts val="0"/>
              </a:spcBef>
            </a:pPr>
            <a:r>
              <a:rPr lang="cs-CZ" sz="1800" dirty="0">
                <a:effectLst/>
                <a:latin typeface="Times New Roman" panose="02020603050405020304" pitchFamily="18" charset="0"/>
                <a:ea typeface="Calibri" panose="020F0502020204030204" pitchFamily="34" charset="0"/>
                <a:cs typeface="Arial" panose="020B0604020202020204" pitchFamily="34" charset="0"/>
              </a:rPr>
              <a:t>Univerzita Karlova v Praze, Přírodovědecká fakulta </a:t>
            </a:r>
            <a:endParaRPr lang="cs-CZ" sz="1800" dirty="0">
              <a:effectLst/>
              <a:latin typeface="Calibri" panose="020F0502020204030204" pitchFamily="34" charset="0"/>
              <a:ea typeface="Calibri" panose="020F0502020204030204" pitchFamily="34" charset="0"/>
              <a:cs typeface="Arial" panose="020B0604020202020204" pitchFamily="34" charset="0"/>
            </a:endParaRPr>
          </a:p>
          <a:p>
            <a:pPr marL="0">
              <a:lnSpc>
                <a:spcPct val="120000"/>
              </a:lnSpc>
              <a:spcBef>
                <a:spcPts val="0"/>
              </a:spcBef>
            </a:pPr>
            <a:r>
              <a:rPr lang="cs-CZ" sz="1800" dirty="0">
                <a:effectLst/>
                <a:latin typeface="Times New Roman" panose="02020603050405020304" pitchFamily="18" charset="0"/>
                <a:ea typeface="Calibri" panose="020F0502020204030204" pitchFamily="34" charset="0"/>
                <a:cs typeface="Arial" panose="020B0604020202020204" pitchFamily="34" charset="0"/>
              </a:rPr>
              <a:t>Metodika hodnocení dostupnosti veřejné zeleně v urbánním prostředí, Ondřej Kubíček</a:t>
            </a:r>
            <a:endParaRPr lang="cs-CZ" sz="1800" dirty="0">
              <a:effectLst/>
              <a:latin typeface="Calibri" panose="020F0502020204030204" pitchFamily="34" charset="0"/>
              <a:ea typeface="Calibri" panose="020F0502020204030204" pitchFamily="34" charset="0"/>
              <a:cs typeface="Arial" panose="020B0604020202020204" pitchFamily="34" charset="0"/>
            </a:endParaRPr>
          </a:p>
          <a:p>
            <a:pPr marL="0">
              <a:lnSpc>
                <a:spcPct val="120000"/>
              </a:lnSpc>
              <a:spcBef>
                <a:spcPts val="0"/>
              </a:spcBef>
            </a:pPr>
            <a:r>
              <a:rPr lang="cs-CZ" sz="1800" u="sng" dirty="0">
                <a:solidFill>
                  <a:srgbClr val="0563C1"/>
                </a:solidFill>
                <a:effectLst/>
                <a:latin typeface="Times New Roman" panose="02020603050405020304" pitchFamily="18" charset="0"/>
                <a:ea typeface="Calibri" panose="020F0502020204030204" pitchFamily="34" charset="0"/>
                <a:cs typeface="Arial" panose="020B0604020202020204" pitchFamily="34" charset="0"/>
                <a:hlinkClick r:id="rId3"/>
              </a:rPr>
              <a:t>https://dspace.cuni.cz/bitstream/handle/20.500.11956/56374/BPTX_2012_1_11310_0_321252_0_133359.pdf?sequence=1&amp;isAllowed=y</a:t>
            </a:r>
            <a:endParaRPr lang="cs-CZ" sz="1800" dirty="0">
              <a:effectLst/>
              <a:latin typeface="Calibri" panose="020F0502020204030204" pitchFamily="34" charset="0"/>
              <a:ea typeface="Calibri" panose="020F0502020204030204" pitchFamily="34" charset="0"/>
              <a:cs typeface="Arial" panose="020B0604020202020204" pitchFamily="34" charset="0"/>
            </a:endParaRPr>
          </a:p>
          <a:p>
            <a:pPr marL="0">
              <a:lnSpc>
                <a:spcPct val="120000"/>
              </a:lnSpc>
              <a:spcBef>
                <a:spcPts val="0"/>
              </a:spcBef>
            </a:pPr>
            <a:r>
              <a:rPr lang="cs-CZ" sz="1800" dirty="0">
                <a:effectLst/>
                <a:latin typeface="Times New Roman" panose="02020603050405020304" pitchFamily="18" charset="0"/>
                <a:ea typeface="Calibri" panose="020F0502020204030204" pitchFamily="34" charset="0"/>
                <a:cs typeface="Arial" panose="020B0604020202020204" pitchFamily="34" charset="0"/>
              </a:rPr>
              <a:t>V této bakalářské práci se autor zabývá tématem hodnocení dostupnosti veřejné zeleně v městském prostředí. Práce shrnuje některé problémy měření dostupnosti na základě analýzy vybraných metod použitých v dřívějších výzkumech. Hlavním cílem práce je navrhnout metodiku, která se s těmito problémy vypořádává a pomocí níž je možné co nejpřesněji měřit dostupnost veřejné zeleně ve městech. V empirické části se jedná o srovnání dostupnosti veřejné zeleně ve dvou katastrálních územích (Motol a Vršovice) a o ověření hypotézy, že větší množství zeleně koresponduje s lepší dostupností veřejné zeleně pro obyvatele.</a:t>
            </a:r>
            <a:endParaRPr lang="cs-CZ" sz="1800" dirty="0">
              <a:effectLst/>
              <a:latin typeface="Calibri" panose="020F0502020204030204" pitchFamily="34" charset="0"/>
              <a:ea typeface="Calibri" panose="020F0502020204030204" pitchFamily="34" charset="0"/>
              <a:cs typeface="Arial" panose="020B0604020202020204" pitchFamily="34" charset="0"/>
            </a:endParaRPr>
          </a:p>
          <a:p>
            <a:pPr marL="0" indent="457200">
              <a:lnSpc>
                <a:spcPct val="120000"/>
              </a:lnSpc>
              <a:spcBef>
                <a:spcPts val="0"/>
              </a:spcBef>
            </a:pPr>
            <a:r>
              <a:rPr lang="cs-CZ" sz="1800" dirty="0">
                <a:effectLst/>
                <a:latin typeface="Times New Roman" panose="02020603050405020304" pitchFamily="18" charset="0"/>
                <a:ea typeface="Calibri" panose="020F0502020204030204" pitchFamily="34" charset="0"/>
                <a:cs typeface="Arial" panose="020B0604020202020204" pitchFamily="34" charset="0"/>
              </a:rPr>
              <a:t> </a:t>
            </a:r>
            <a:endParaRPr lang="cs-CZ" sz="1800" dirty="0">
              <a:effectLst/>
              <a:latin typeface="Calibri" panose="020F0502020204030204" pitchFamily="34" charset="0"/>
              <a:ea typeface="Calibri" panose="020F0502020204030204" pitchFamily="34" charset="0"/>
              <a:cs typeface="Arial" panose="020B0604020202020204" pitchFamily="34" charset="0"/>
            </a:endParaRPr>
          </a:p>
          <a:p>
            <a:pPr marL="0">
              <a:lnSpc>
                <a:spcPct val="120000"/>
              </a:lnSpc>
              <a:spcBef>
                <a:spcPts val="0"/>
              </a:spcBef>
            </a:pPr>
            <a:r>
              <a:rPr lang="en-US" sz="1800" dirty="0" err="1">
                <a:solidFill>
                  <a:srgbClr val="333333"/>
                </a:solidFill>
                <a:effectLst/>
                <a:latin typeface="Times New Roman" panose="02020603050405020304" pitchFamily="18" charset="0"/>
                <a:ea typeface="Calibri" panose="020F0502020204030204" pitchFamily="34" charset="0"/>
                <a:cs typeface="Arial" panose="020B0604020202020204" pitchFamily="34" charset="0"/>
              </a:rPr>
              <a:t>Článek</a:t>
            </a:r>
            <a:r>
              <a:rPr lang="en-US" sz="1800" dirty="0">
                <a:solidFill>
                  <a:srgbClr val="333333"/>
                </a:solidFill>
                <a:effectLst/>
                <a:latin typeface="Times New Roman" panose="02020603050405020304" pitchFamily="18" charset="0"/>
                <a:ea typeface="Calibri" panose="020F0502020204030204" pitchFamily="34" charset="0"/>
                <a:cs typeface="Arial" panose="020B0604020202020204" pitchFamily="34" charset="0"/>
              </a:rPr>
              <a:t>:</a:t>
            </a:r>
            <a:endParaRPr lang="cs-CZ" sz="1800" dirty="0">
              <a:effectLst/>
              <a:latin typeface="Calibri" panose="020F0502020204030204" pitchFamily="34" charset="0"/>
              <a:ea typeface="Calibri" panose="020F0502020204030204" pitchFamily="34" charset="0"/>
              <a:cs typeface="Arial" panose="020B0604020202020204" pitchFamily="34" charset="0"/>
            </a:endParaRPr>
          </a:p>
          <a:p>
            <a:pPr marL="0">
              <a:lnSpc>
                <a:spcPct val="120000"/>
              </a:lnSpc>
              <a:spcBef>
                <a:spcPts val="0"/>
              </a:spcBef>
            </a:pPr>
            <a:r>
              <a:rPr lang="en-US" sz="1800" dirty="0">
                <a:solidFill>
                  <a:srgbClr val="333333"/>
                </a:solidFill>
                <a:effectLst/>
                <a:latin typeface="Times New Roman" panose="02020603050405020304" pitchFamily="18" charset="0"/>
                <a:ea typeface="Calibri" panose="020F0502020204030204" pitchFamily="34" charset="0"/>
                <a:cs typeface="Arial" panose="020B0604020202020204" pitchFamily="34" charset="0"/>
              </a:rPr>
              <a:t>Understanding Urban Space in a Leisure Context, Amanda J. Johnson, Troy D. Glover</a:t>
            </a:r>
            <a:endParaRPr lang="cs-CZ" sz="1800" dirty="0">
              <a:effectLst/>
              <a:latin typeface="Calibri" panose="020F0502020204030204" pitchFamily="34" charset="0"/>
              <a:ea typeface="Calibri" panose="020F0502020204030204" pitchFamily="34" charset="0"/>
              <a:cs typeface="Arial" panose="020B0604020202020204" pitchFamily="34" charset="0"/>
            </a:endParaRPr>
          </a:p>
          <a:p>
            <a:pPr marL="0">
              <a:lnSpc>
                <a:spcPct val="120000"/>
              </a:lnSpc>
              <a:spcBef>
                <a:spcPts val="0"/>
              </a:spcBef>
            </a:pPr>
            <a:r>
              <a:rPr lang="en-US" sz="1800" u="sng" dirty="0">
                <a:solidFill>
                  <a:srgbClr val="0563C1"/>
                </a:solidFill>
                <a:effectLst/>
                <a:latin typeface="Times New Roman" panose="02020603050405020304" pitchFamily="18" charset="0"/>
                <a:ea typeface="Calibri" panose="020F0502020204030204" pitchFamily="34" charset="0"/>
                <a:cs typeface="Arial" panose="020B0604020202020204" pitchFamily="34" charset="0"/>
                <a:hlinkClick r:id="rId4"/>
              </a:rPr>
              <a:t>file:///C:/Users/petrj/Downloads/UnderstandingUrbanPublicSpaceinaLeisureContext-JohnsonGlover2013.pdf</a:t>
            </a:r>
            <a:endParaRPr lang="cs-CZ" sz="1800" dirty="0">
              <a:effectLst/>
              <a:latin typeface="Calibri" panose="020F0502020204030204" pitchFamily="34" charset="0"/>
              <a:ea typeface="Calibri" panose="020F0502020204030204" pitchFamily="34" charset="0"/>
              <a:cs typeface="Arial" panose="020B0604020202020204" pitchFamily="34" charset="0"/>
            </a:endParaRPr>
          </a:p>
          <a:p>
            <a:pPr marL="0">
              <a:lnSpc>
                <a:spcPct val="120000"/>
              </a:lnSpc>
              <a:spcBef>
                <a:spcPts val="0"/>
              </a:spcBef>
            </a:pPr>
            <a:r>
              <a:rPr lang="en-US" sz="1800" dirty="0">
                <a:solidFill>
                  <a:srgbClr val="333333"/>
                </a:solidFill>
                <a:effectLst/>
                <a:latin typeface="Times New Roman" panose="02020603050405020304" pitchFamily="18" charset="0"/>
                <a:ea typeface="Calibri" panose="020F0502020204030204" pitchFamily="34" charset="0"/>
                <a:cs typeface="Arial" panose="020B0604020202020204" pitchFamily="34" charset="0"/>
              </a:rPr>
              <a:t>For many people, the city is a landscape of everyday life. In cities, public spaces serve as venues for social interaction, sociability, conviviality, and the enactment of community. Despite their relevance to community life, however, urban spaces remain underexamined in the leisure literature. If researchers seek to understand leisure in the context of everyday experiences, they must also consider the spatial perspective in which leisure activities are pursued. In this research reflection, the authors argue that urban public spaces and some private spaces are fundamentally </a:t>
            </a:r>
            <a:r>
              <a:rPr lang="en-US" sz="1800" i="1" dirty="0">
                <a:solidFill>
                  <a:srgbClr val="333333"/>
                </a:solidFill>
                <a:effectLst/>
                <a:latin typeface="Times New Roman" panose="02020603050405020304" pitchFamily="18" charset="0"/>
                <a:ea typeface="Calibri" panose="020F0502020204030204" pitchFamily="34" charset="0"/>
                <a:cs typeface="Arial" panose="020B0604020202020204" pitchFamily="34" charset="0"/>
              </a:rPr>
              <a:t>leisure</a:t>
            </a:r>
            <a:r>
              <a:rPr lang="en-US" sz="1800" dirty="0">
                <a:solidFill>
                  <a:srgbClr val="333333"/>
                </a:solidFill>
                <a:effectLst/>
                <a:latin typeface="Times New Roman" panose="02020603050405020304" pitchFamily="18" charset="0"/>
                <a:ea typeface="Calibri" panose="020F0502020204030204" pitchFamily="34" charset="0"/>
                <a:cs typeface="Arial" panose="020B0604020202020204" pitchFamily="34" charset="0"/>
              </a:rPr>
              <a:t> settings that warrant greater research attention.</a:t>
            </a:r>
            <a:endParaRPr lang="cs-CZ" sz="1800" dirty="0">
              <a:effectLst/>
              <a:latin typeface="Calibri" panose="020F0502020204030204" pitchFamily="34" charset="0"/>
              <a:ea typeface="Calibri" panose="020F0502020204030204" pitchFamily="34" charset="0"/>
              <a:cs typeface="Arial" panose="020B0604020202020204" pitchFamily="34" charset="0"/>
            </a:endParaRPr>
          </a:p>
          <a:p>
            <a:pPr marL="0">
              <a:lnSpc>
                <a:spcPct val="120000"/>
              </a:lnSpc>
              <a:spcBef>
                <a:spcPts val="0"/>
              </a:spcBef>
            </a:pPr>
            <a:endParaRPr lang="cs-CZ" dirty="0"/>
          </a:p>
        </p:txBody>
      </p:sp>
    </p:spTree>
    <p:extLst>
      <p:ext uri="{BB962C8B-B14F-4D97-AF65-F5344CB8AC3E}">
        <p14:creationId xmlns:p14="http://schemas.microsoft.com/office/powerpoint/2010/main" val="23392675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D80BB9-4567-B3A0-D7F2-3B730D8CB028}"/>
              </a:ext>
            </a:extLst>
          </p:cNvPr>
          <p:cNvSpPr>
            <a:spLocks noGrp="1"/>
          </p:cNvSpPr>
          <p:nvPr>
            <p:ph type="title"/>
          </p:nvPr>
        </p:nvSpPr>
        <p:spPr>
          <a:xfrm>
            <a:off x="838200" y="365125"/>
            <a:ext cx="10515600" cy="707771"/>
          </a:xfrm>
        </p:spPr>
        <p:txBody>
          <a:bodyPr/>
          <a:lstStyle/>
          <a:p>
            <a:r>
              <a:rPr lang="cs-CZ" sz="1800" dirty="0">
                <a:effectLst/>
                <a:latin typeface="Times New Roman" panose="02020603050405020304" pitchFamily="18" charset="0"/>
                <a:ea typeface="Aptos" panose="020B0004020202020204" pitchFamily="34" charset="0"/>
              </a:rPr>
              <a:t>Etnografie veřejné části terminálu 2 na letišti Václava Havla 		STRUKTURUJTE </a:t>
            </a:r>
            <a:r>
              <a:rPr lang="cs-CZ" sz="1800" dirty="0">
                <a:effectLst/>
                <a:latin typeface="Times New Roman" panose="02020603050405020304" pitchFamily="18" charset="0"/>
                <a:ea typeface="Aptos" panose="020B0004020202020204" pitchFamily="34" charset="0"/>
                <a:sym typeface="Wingdings" panose="05000000000000000000" pitchFamily="2" charset="2"/>
              </a:rPr>
              <a:t></a:t>
            </a:r>
            <a:endParaRPr lang="cs-CZ" dirty="0"/>
          </a:p>
        </p:txBody>
      </p:sp>
      <p:sp>
        <p:nvSpPr>
          <p:cNvPr id="3" name="Zástupný obsah 2">
            <a:extLst>
              <a:ext uri="{FF2B5EF4-FFF2-40B4-BE49-F238E27FC236}">
                <a16:creationId xmlns:a16="http://schemas.microsoft.com/office/drawing/2014/main" id="{8AD3FB95-E534-E69B-3BF6-40254E3376C6}"/>
              </a:ext>
            </a:extLst>
          </p:cNvPr>
          <p:cNvSpPr>
            <a:spLocks noGrp="1"/>
          </p:cNvSpPr>
          <p:nvPr>
            <p:ph idx="1"/>
          </p:nvPr>
        </p:nvSpPr>
        <p:spPr>
          <a:xfrm>
            <a:off x="838200" y="1328928"/>
            <a:ext cx="10515600" cy="4848035"/>
          </a:xfrm>
        </p:spPr>
        <p:txBody>
          <a:bodyPr>
            <a:normAutofit fontScale="85000" lnSpcReduction="10000"/>
          </a:bodyPr>
          <a:lstStyle/>
          <a:p>
            <a:pPr marL="342900" lvl="0" indent="-342900" algn="just">
              <a:lnSpc>
                <a:spcPct val="135000"/>
              </a:lnSpc>
              <a:buSzPts val="1000"/>
              <a:buFont typeface="Symbol" panose="05050102010706020507" pitchFamily="18" charset="2"/>
              <a:buChar char=""/>
              <a:tabLst>
                <a:tab pos="457200" algn="l"/>
              </a:tabLst>
            </a:pPr>
            <a:r>
              <a:rPr lang="cs-CZ" sz="1200" kern="100" dirty="0" err="1">
                <a:effectLst/>
                <a:latin typeface="Times New Roman" panose="02020603050405020304" pitchFamily="18" charset="0"/>
                <a:ea typeface="Aptos" panose="020B0004020202020204" pitchFamily="34" charset="0"/>
                <a:cs typeface="Times New Roman" panose="02020603050405020304" pitchFamily="18" charset="0"/>
              </a:rPr>
              <a:t>Bryman</a:t>
            </a:r>
            <a:r>
              <a:rPr lang="cs-CZ" sz="1200" kern="100" dirty="0">
                <a:effectLst/>
                <a:latin typeface="Times New Roman" panose="02020603050405020304" pitchFamily="18" charset="0"/>
                <a:ea typeface="Aptos" panose="020B0004020202020204" pitchFamily="34" charset="0"/>
                <a:cs typeface="Times New Roman" panose="02020603050405020304" pitchFamily="18" charset="0"/>
              </a:rPr>
              <a:t>, A. (1999) </a:t>
            </a:r>
            <a:r>
              <a:rPr lang="cs-CZ" sz="1200" i="1" kern="100" dirty="0" err="1">
                <a:effectLst/>
                <a:latin typeface="Times New Roman" panose="02020603050405020304" pitchFamily="18" charset="0"/>
                <a:ea typeface="Aptos" panose="020B0004020202020204" pitchFamily="34" charset="0"/>
                <a:cs typeface="Times New Roman" panose="02020603050405020304" pitchFamily="18" charset="0"/>
              </a:rPr>
              <a:t>The</a:t>
            </a:r>
            <a:r>
              <a:rPr lang="cs-CZ" sz="12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1200" i="1" kern="100" dirty="0" err="1">
                <a:effectLst/>
                <a:latin typeface="Times New Roman" panose="02020603050405020304" pitchFamily="18" charset="0"/>
                <a:ea typeface="Aptos" panose="020B0004020202020204" pitchFamily="34" charset="0"/>
                <a:cs typeface="Times New Roman" panose="02020603050405020304" pitchFamily="18" charset="0"/>
              </a:rPr>
              <a:t>Dysneyzation</a:t>
            </a:r>
            <a:r>
              <a:rPr lang="cs-CZ" sz="12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1200" i="1" kern="100" dirty="0" err="1">
                <a:effectLst/>
                <a:latin typeface="Times New Roman" panose="02020603050405020304" pitchFamily="18" charset="0"/>
                <a:ea typeface="Aptos" panose="020B0004020202020204" pitchFamily="34" charset="0"/>
                <a:cs typeface="Times New Roman" panose="02020603050405020304" pitchFamily="18" charset="0"/>
              </a:rPr>
              <a:t>of</a:t>
            </a:r>
            <a:r>
              <a:rPr lang="cs-CZ" sz="1200" i="1" kern="100" dirty="0">
                <a:effectLst/>
                <a:latin typeface="Times New Roman" panose="02020603050405020304" pitchFamily="18" charset="0"/>
                <a:ea typeface="Aptos" panose="020B0004020202020204" pitchFamily="34" charset="0"/>
                <a:cs typeface="Times New Roman" panose="02020603050405020304" pitchFamily="18" charset="0"/>
              </a:rPr>
              <a:t> Society</a:t>
            </a:r>
            <a:r>
              <a:rPr lang="cs-CZ" sz="1200" kern="100" dirty="0">
                <a:effectLst/>
                <a:latin typeface="Times New Roman" panose="02020603050405020304" pitchFamily="18" charset="0"/>
                <a:ea typeface="Aptos" panose="020B0004020202020204" pitchFamily="34" charset="0"/>
                <a:cs typeface="Times New Roman" panose="02020603050405020304" pitchFamily="18" charset="0"/>
              </a:rPr>
              <a:t>. Oxford: </a:t>
            </a:r>
            <a:r>
              <a:rPr lang="cs-CZ" sz="1200" kern="100" dirty="0" err="1">
                <a:effectLst/>
                <a:latin typeface="Times New Roman" panose="02020603050405020304" pitchFamily="18" charset="0"/>
                <a:ea typeface="Aptos" panose="020B0004020202020204" pitchFamily="34" charset="0"/>
                <a:cs typeface="Times New Roman" panose="02020603050405020304" pitchFamily="18" charset="0"/>
              </a:rPr>
              <a:t>Blackwell</a:t>
            </a:r>
            <a:r>
              <a:rPr lang="cs-CZ" sz="12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1200" kern="100" dirty="0" err="1">
                <a:effectLst/>
                <a:latin typeface="Times New Roman" panose="02020603050405020304" pitchFamily="18" charset="0"/>
                <a:ea typeface="Aptos" panose="020B0004020202020204" pitchFamily="34" charset="0"/>
                <a:cs typeface="Times New Roman" panose="02020603050405020304" pitchFamily="18" charset="0"/>
              </a:rPr>
              <a:t>Publishers</a:t>
            </a:r>
            <a:endParaRPr lang="cs-CZ" sz="1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742950" lvl="1" indent="-285750" algn="just">
              <a:lnSpc>
                <a:spcPct val="135000"/>
              </a:lnSpc>
              <a:buSzPts val="1000"/>
              <a:buFont typeface="Courier New" panose="02070309020205020404" pitchFamily="49" charset="0"/>
              <a:buChar char="o"/>
              <a:tabLst>
                <a:tab pos="914400" algn="l"/>
              </a:tabLst>
            </a:pPr>
            <a:r>
              <a:rPr lang="cs-CZ" sz="1200" kern="100" dirty="0">
                <a:effectLst/>
                <a:latin typeface="Times New Roman" panose="02020603050405020304" pitchFamily="18" charset="0"/>
                <a:ea typeface="Aptos" panose="020B0004020202020204" pitchFamily="34" charset="0"/>
                <a:cs typeface="Times New Roman" panose="02020603050405020304" pitchFamily="18" charset="0"/>
              </a:rPr>
              <a:t>Koncept </a:t>
            </a:r>
            <a:r>
              <a:rPr lang="cs-CZ" sz="1200" kern="100" dirty="0" err="1">
                <a:effectLst/>
                <a:latin typeface="Times New Roman" panose="02020603050405020304" pitchFamily="18" charset="0"/>
                <a:ea typeface="Aptos" panose="020B0004020202020204" pitchFamily="34" charset="0"/>
                <a:cs typeface="Times New Roman" panose="02020603050405020304" pitchFamily="18" charset="0"/>
              </a:rPr>
              <a:t>dysneyfikace</a:t>
            </a:r>
            <a:r>
              <a:rPr lang="cs-CZ" sz="1200" kern="100" dirty="0">
                <a:effectLst/>
                <a:latin typeface="Times New Roman" panose="02020603050405020304" pitchFamily="18" charset="0"/>
                <a:ea typeface="Aptos" panose="020B0004020202020204" pitchFamily="34" charset="0"/>
                <a:cs typeface="Times New Roman" panose="02020603050405020304" pitchFamily="18" charset="0"/>
              </a:rPr>
              <a:t> bych mohla využít a mohl by se v terénu nacházet. </a:t>
            </a:r>
          </a:p>
          <a:p>
            <a:pPr marL="342900" lvl="0" indent="-342900" algn="just">
              <a:lnSpc>
                <a:spcPct val="135000"/>
              </a:lnSpc>
              <a:buSzPts val="1000"/>
              <a:buFont typeface="Symbol" panose="05050102010706020507" pitchFamily="18" charset="2"/>
              <a:buChar char=""/>
              <a:tabLst>
                <a:tab pos="457200" algn="l"/>
              </a:tabLst>
            </a:pPr>
            <a:r>
              <a:rPr lang="cs-CZ" sz="1200" kern="100" dirty="0">
                <a:effectLst/>
                <a:latin typeface="Times New Roman" panose="02020603050405020304" pitchFamily="18" charset="0"/>
                <a:ea typeface="Aptos" panose="020B0004020202020204" pitchFamily="34" charset="0"/>
                <a:cs typeface="Times New Roman" panose="02020603050405020304" pitchFamily="18" charset="0"/>
              </a:rPr>
              <a:t>Fuchs, C. (2019). </a:t>
            </a:r>
            <a:r>
              <a:rPr lang="cs-CZ" sz="1200" i="1" kern="100" dirty="0">
                <a:effectLst/>
                <a:latin typeface="Times New Roman" panose="02020603050405020304" pitchFamily="18" charset="0"/>
                <a:ea typeface="Aptos" panose="020B0004020202020204" pitchFamily="34" charset="0"/>
                <a:cs typeface="Times New Roman" panose="02020603050405020304" pitchFamily="18" charset="0"/>
              </a:rPr>
              <a:t>Henri </a:t>
            </a:r>
            <a:r>
              <a:rPr lang="cs-CZ" sz="1200" i="1" kern="100" dirty="0" err="1">
                <a:effectLst/>
                <a:latin typeface="Times New Roman" panose="02020603050405020304" pitchFamily="18" charset="0"/>
                <a:ea typeface="Aptos" panose="020B0004020202020204" pitchFamily="34" charset="0"/>
                <a:cs typeface="Times New Roman" panose="02020603050405020304" pitchFamily="18" charset="0"/>
              </a:rPr>
              <a:t>lefebvre’s</a:t>
            </a:r>
            <a:r>
              <a:rPr lang="cs-CZ" sz="12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1200" i="1" kern="100" dirty="0" err="1">
                <a:effectLst/>
                <a:latin typeface="Times New Roman" panose="02020603050405020304" pitchFamily="18" charset="0"/>
                <a:ea typeface="Aptos" panose="020B0004020202020204" pitchFamily="34" charset="0"/>
                <a:cs typeface="Times New Roman" panose="02020603050405020304" pitchFamily="18" charset="0"/>
              </a:rPr>
              <a:t>theory</a:t>
            </a:r>
            <a:r>
              <a:rPr lang="cs-CZ" sz="12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1200" i="1" kern="100" dirty="0" err="1">
                <a:effectLst/>
                <a:latin typeface="Times New Roman" panose="02020603050405020304" pitchFamily="18" charset="0"/>
                <a:ea typeface="Aptos" panose="020B0004020202020204" pitchFamily="34" charset="0"/>
                <a:cs typeface="Times New Roman" panose="02020603050405020304" pitchFamily="18" charset="0"/>
              </a:rPr>
              <a:t>of</a:t>
            </a:r>
            <a:r>
              <a:rPr lang="cs-CZ" sz="12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1200" i="1" kern="100" dirty="0" err="1">
                <a:effectLst/>
                <a:latin typeface="Times New Roman" panose="02020603050405020304" pitchFamily="18" charset="0"/>
                <a:ea typeface="Aptos" panose="020B0004020202020204" pitchFamily="34" charset="0"/>
                <a:cs typeface="Times New Roman" panose="02020603050405020304" pitchFamily="18" charset="0"/>
              </a:rPr>
              <a:t>the</a:t>
            </a:r>
            <a:r>
              <a:rPr lang="cs-CZ" sz="12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1200" i="1" kern="100" dirty="0" err="1">
                <a:effectLst/>
                <a:latin typeface="Times New Roman" panose="02020603050405020304" pitchFamily="18" charset="0"/>
                <a:ea typeface="Aptos" panose="020B0004020202020204" pitchFamily="34" charset="0"/>
                <a:cs typeface="Times New Roman" panose="02020603050405020304" pitchFamily="18" charset="0"/>
              </a:rPr>
              <a:t>production</a:t>
            </a:r>
            <a:r>
              <a:rPr lang="cs-CZ" sz="12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1200" i="1" kern="100" dirty="0" err="1">
                <a:effectLst/>
                <a:latin typeface="Times New Roman" panose="02020603050405020304" pitchFamily="18" charset="0"/>
                <a:ea typeface="Aptos" panose="020B0004020202020204" pitchFamily="34" charset="0"/>
                <a:cs typeface="Times New Roman" panose="02020603050405020304" pitchFamily="18" charset="0"/>
              </a:rPr>
              <a:t>of</a:t>
            </a:r>
            <a:r>
              <a:rPr lang="cs-CZ" sz="12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1200" i="1" kern="100" dirty="0" err="1">
                <a:effectLst/>
                <a:latin typeface="Times New Roman" panose="02020603050405020304" pitchFamily="18" charset="0"/>
                <a:ea typeface="Aptos" panose="020B0004020202020204" pitchFamily="34" charset="0"/>
                <a:cs typeface="Times New Roman" panose="02020603050405020304" pitchFamily="18" charset="0"/>
              </a:rPr>
              <a:t>space</a:t>
            </a:r>
            <a:r>
              <a:rPr lang="cs-CZ" sz="1200" i="1" kern="100" dirty="0">
                <a:effectLst/>
                <a:latin typeface="Times New Roman" panose="02020603050405020304" pitchFamily="18" charset="0"/>
                <a:ea typeface="Aptos" panose="020B0004020202020204" pitchFamily="34" charset="0"/>
                <a:cs typeface="Times New Roman" panose="02020603050405020304" pitchFamily="18" charset="0"/>
              </a:rPr>
              <a:t> and </a:t>
            </a:r>
            <a:r>
              <a:rPr lang="cs-CZ" sz="1200" i="1" kern="100" dirty="0" err="1">
                <a:effectLst/>
                <a:latin typeface="Times New Roman" panose="02020603050405020304" pitchFamily="18" charset="0"/>
                <a:ea typeface="Aptos" panose="020B0004020202020204" pitchFamily="34" charset="0"/>
                <a:cs typeface="Times New Roman" panose="02020603050405020304" pitchFamily="18" charset="0"/>
              </a:rPr>
              <a:t>the</a:t>
            </a:r>
            <a:r>
              <a:rPr lang="cs-CZ" sz="12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1200" i="1" kern="100" dirty="0" err="1">
                <a:effectLst/>
                <a:latin typeface="Times New Roman" panose="02020603050405020304" pitchFamily="18" charset="0"/>
                <a:ea typeface="Aptos" panose="020B0004020202020204" pitchFamily="34" charset="0"/>
                <a:cs typeface="Times New Roman" panose="02020603050405020304" pitchFamily="18" charset="0"/>
              </a:rPr>
              <a:t>critical</a:t>
            </a:r>
            <a:r>
              <a:rPr lang="cs-CZ" sz="12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1200" i="1" kern="100" dirty="0" err="1">
                <a:effectLst/>
                <a:latin typeface="Times New Roman" panose="02020603050405020304" pitchFamily="18" charset="0"/>
                <a:ea typeface="Aptos" panose="020B0004020202020204" pitchFamily="34" charset="0"/>
                <a:cs typeface="Times New Roman" panose="02020603050405020304" pitchFamily="18" charset="0"/>
              </a:rPr>
              <a:t>theory</a:t>
            </a:r>
            <a:r>
              <a:rPr lang="cs-CZ" sz="12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1200" i="1" kern="100" dirty="0" err="1">
                <a:effectLst/>
                <a:latin typeface="Times New Roman" panose="02020603050405020304" pitchFamily="18" charset="0"/>
                <a:ea typeface="Aptos" panose="020B0004020202020204" pitchFamily="34" charset="0"/>
                <a:cs typeface="Times New Roman" panose="02020603050405020304" pitchFamily="18" charset="0"/>
              </a:rPr>
              <a:t>of</a:t>
            </a:r>
            <a:r>
              <a:rPr lang="cs-CZ" sz="12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1200" i="1" kern="100" dirty="0" err="1">
                <a:effectLst/>
                <a:latin typeface="Times New Roman" panose="02020603050405020304" pitchFamily="18" charset="0"/>
                <a:ea typeface="Aptos" panose="020B0004020202020204" pitchFamily="34" charset="0"/>
                <a:cs typeface="Times New Roman" panose="02020603050405020304" pitchFamily="18" charset="0"/>
              </a:rPr>
              <a:t>communication</a:t>
            </a:r>
            <a:r>
              <a:rPr lang="cs-CZ" sz="12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1200" i="1" kern="100" dirty="0" err="1">
                <a:effectLst/>
                <a:latin typeface="Times New Roman" panose="02020603050405020304" pitchFamily="18" charset="0"/>
                <a:ea typeface="Aptos" panose="020B0004020202020204" pitchFamily="34" charset="0"/>
                <a:cs typeface="Times New Roman" panose="02020603050405020304" pitchFamily="18" charset="0"/>
              </a:rPr>
              <a:t>Communication</a:t>
            </a:r>
            <a:r>
              <a:rPr lang="cs-CZ" sz="12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1200" i="1" kern="100" dirty="0" err="1">
                <a:effectLst/>
                <a:latin typeface="Times New Roman" panose="02020603050405020304" pitchFamily="18" charset="0"/>
                <a:ea typeface="Aptos" panose="020B0004020202020204" pitchFamily="34" charset="0"/>
                <a:cs typeface="Times New Roman" panose="02020603050405020304" pitchFamily="18" charset="0"/>
              </a:rPr>
              <a:t>theory</a:t>
            </a:r>
            <a:r>
              <a:rPr lang="cs-CZ" sz="12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1200" i="1" kern="100" dirty="0">
                <a:effectLst/>
                <a:latin typeface="Times New Roman" panose="02020603050405020304" pitchFamily="18" charset="0"/>
                <a:ea typeface="Aptos" panose="020B0004020202020204" pitchFamily="34" charset="0"/>
                <a:cs typeface="Times New Roman" panose="02020603050405020304" pitchFamily="18" charset="0"/>
              </a:rPr>
              <a:t>29</a:t>
            </a:r>
            <a:r>
              <a:rPr lang="cs-CZ" sz="1200" kern="100" dirty="0">
                <a:effectLst/>
                <a:latin typeface="Times New Roman" panose="02020603050405020304" pitchFamily="18" charset="0"/>
                <a:ea typeface="Aptos" panose="020B0004020202020204" pitchFamily="34" charset="0"/>
                <a:cs typeface="Times New Roman" panose="02020603050405020304" pitchFamily="18" charset="0"/>
              </a:rPr>
              <a:t>(2), 129-150. </a:t>
            </a:r>
            <a:r>
              <a:rPr lang="cs-CZ" sz="1200" u="sng" kern="100" dirty="0">
                <a:solidFill>
                  <a:srgbClr val="467886"/>
                </a:solidFill>
                <a:effectLst/>
                <a:latin typeface="Times New Roman" panose="02020603050405020304" pitchFamily="18" charset="0"/>
                <a:ea typeface="Aptos" panose="020B0004020202020204" pitchFamily="34" charset="0"/>
                <a:cs typeface="Times New Roman" panose="02020603050405020304" pitchFamily="18" charset="0"/>
                <a:hlinkClick r:id="rId2"/>
              </a:rPr>
              <a:t>https://doi.org/10.1093/ct/qty025</a:t>
            </a:r>
            <a:r>
              <a:rPr lang="cs-CZ" sz="1200" kern="100" dirty="0">
                <a:effectLst/>
                <a:latin typeface="Times New Roman" panose="02020603050405020304" pitchFamily="18" charset="0"/>
                <a:ea typeface="Aptos" panose="020B0004020202020204" pitchFamily="34" charset="0"/>
                <a:cs typeface="Times New Roman" panose="02020603050405020304" pitchFamily="18" charset="0"/>
              </a:rPr>
              <a:t> </a:t>
            </a:r>
          </a:p>
          <a:p>
            <a:pPr marL="742950" lvl="1" indent="-285750" algn="just">
              <a:lnSpc>
                <a:spcPct val="135000"/>
              </a:lnSpc>
              <a:buSzPts val="1000"/>
              <a:buFont typeface="Courier New" panose="02070309020205020404" pitchFamily="49" charset="0"/>
              <a:buChar char="o"/>
              <a:tabLst>
                <a:tab pos="914400" algn="l"/>
              </a:tabLst>
            </a:pPr>
            <a:r>
              <a:rPr lang="cs-CZ" sz="1200" kern="100" dirty="0">
                <a:effectLst/>
                <a:latin typeface="Times New Roman" panose="02020603050405020304" pitchFamily="18" charset="0"/>
                <a:ea typeface="Aptos" panose="020B0004020202020204" pitchFamily="34" charset="0"/>
                <a:cs typeface="Times New Roman" panose="02020603050405020304" pitchFamily="18" charset="0"/>
              </a:rPr>
              <a:t>Tento odborný článek mi bude sloužit pro větší pochopení myšlenek </a:t>
            </a:r>
            <a:r>
              <a:rPr lang="cs-CZ" sz="1200" kern="100" dirty="0" err="1">
                <a:effectLst/>
                <a:latin typeface="Times New Roman" panose="02020603050405020304" pitchFamily="18" charset="0"/>
                <a:ea typeface="Aptos" panose="020B0004020202020204" pitchFamily="34" charset="0"/>
                <a:cs typeface="Times New Roman" panose="02020603050405020304" pitchFamily="18" charset="0"/>
              </a:rPr>
              <a:t>Lefebvra</a:t>
            </a:r>
            <a:r>
              <a:rPr lang="cs-CZ" sz="1200" kern="100" dirty="0">
                <a:effectLst/>
                <a:latin typeface="Times New Roman" panose="02020603050405020304" pitchFamily="18" charset="0"/>
                <a:ea typeface="Aptos" panose="020B0004020202020204" pitchFamily="34" charset="0"/>
                <a:cs typeface="Times New Roman" panose="02020603050405020304" pitchFamily="18" charset="0"/>
              </a:rPr>
              <a:t>. </a:t>
            </a:r>
          </a:p>
          <a:p>
            <a:pPr marL="342900" lvl="0" indent="-342900" algn="just">
              <a:lnSpc>
                <a:spcPct val="135000"/>
              </a:lnSpc>
              <a:buSzPts val="1000"/>
              <a:buFont typeface="Symbol" panose="05050102010706020507" pitchFamily="18" charset="2"/>
              <a:buChar char=""/>
              <a:tabLst>
                <a:tab pos="457200" algn="l"/>
              </a:tabLst>
            </a:pPr>
            <a:r>
              <a:rPr lang="cs-CZ" sz="1200" kern="100" dirty="0" err="1">
                <a:effectLst/>
                <a:latin typeface="Times New Roman" panose="02020603050405020304" pitchFamily="18" charset="0"/>
                <a:ea typeface="Aptos" panose="020B0004020202020204" pitchFamily="34" charset="0"/>
                <a:cs typeface="Times New Roman" panose="02020603050405020304" pitchFamily="18" charset="0"/>
              </a:rPr>
              <a:t>Lefebvre</a:t>
            </a:r>
            <a:r>
              <a:rPr lang="cs-CZ" sz="1200" kern="100" dirty="0">
                <a:effectLst/>
                <a:latin typeface="Times New Roman" panose="02020603050405020304" pitchFamily="18" charset="0"/>
                <a:ea typeface="Aptos" panose="020B0004020202020204" pitchFamily="34" charset="0"/>
                <a:cs typeface="Times New Roman" panose="02020603050405020304" pitchFamily="18" charset="0"/>
              </a:rPr>
              <a:t>, H. (1991). </a:t>
            </a:r>
            <a:r>
              <a:rPr lang="cs-CZ" sz="1200" i="1" kern="100" dirty="0" err="1">
                <a:effectLst/>
                <a:latin typeface="Times New Roman" panose="02020603050405020304" pitchFamily="18" charset="0"/>
                <a:ea typeface="Aptos" panose="020B0004020202020204" pitchFamily="34" charset="0"/>
                <a:cs typeface="Times New Roman" panose="02020603050405020304" pitchFamily="18" charset="0"/>
              </a:rPr>
              <a:t>The</a:t>
            </a:r>
            <a:r>
              <a:rPr lang="cs-CZ" sz="12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1200" i="1" kern="100" dirty="0" err="1">
                <a:effectLst/>
                <a:latin typeface="Times New Roman" panose="02020603050405020304" pitchFamily="18" charset="0"/>
                <a:ea typeface="Aptos" panose="020B0004020202020204" pitchFamily="34" charset="0"/>
                <a:cs typeface="Times New Roman" panose="02020603050405020304" pitchFamily="18" charset="0"/>
              </a:rPr>
              <a:t>production</a:t>
            </a:r>
            <a:r>
              <a:rPr lang="cs-CZ" sz="12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1200" i="1" kern="100" dirty="0" err="1">
                <a:effectLst/>
                <a:latin typeface="Times New Roman" panose="02020603050405020304" pitchFamily="18" charset="0"/>
                <a:ea typeface="Aptos" panose="020B0004020202020204" pitchFamily="34" charset="0"/>
                <a:cs typeface="Times New Roman" panose="02020603050405020304" pitchFamily="18" charset="0"/>
              </a:rPr>
              <a:t>of</a:t>
            </a:r>
            <a:r>
              <a:rPr lang="cs-CZ" sz="12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1200" i="1" kern="100" dirty="0" err="1">
                <a:effectLst/>
                <a:latin typeface="Times New Roman" panose="02020603050405020304" pitchFamily="18" charset="0"/>
                <a:ea typeface="Aptos" panose="020B0004020202020204" pitchFamily="34" charset="0"/>
                <a:cs typeface="Times New Roman" panose="02020603050405020304" pitchFamily="18" charset="0"/>
              </a:rPr>
              <a:t>space</a:t>
            </a:r>
            <a:r>
              <a:rPr lang="cs-CZ" sz="1200" i="1" kern="100" dirty="0">
                <a:effectLst/>
                <a:latin typeface="Times New Roman" panose="02020603050405020304" pitchFamily="18" charset="0"/>
                <a:ea typeface="Aptos" panose="020B0004020202020204" pitchFamily="34" charset="0"/>
                <a:cs typeface="Times New Roman" panose="02020603050405020304" pitchFamily="18" charset="0"/>
              </a:rPr>
              <a:t>.</a:t>
            </a:r>
            <a:r>
              <a:rPr lang="cs-CZ" sz="1200" kern="100" dirty="0">
                <a:effectLst/>
                <a:latin typeface="Times New Roman" panose="02020603050405020304" pitchFamily="18" charset="0"/>
                <a:ea typeface="Aptos" panose="020B0004020202020204" pitchFamily="34" charset="0"/>
                <a:cs typeface="Times New Roman" panose="02020603050405020304" pitchFamily="18" charset="0"/>
              </a:rPr>
              <a:t> Oxford, OX, UK ; Cambridge, </a:t>
            </a:r>
            <a:r>
              <a:rPr lang="cs-CZ" sz="1200" kern="100" dirty="0" err="1">
                <a:effectLst/>
                <a:latin typeface="Times New Roman" panose="02020603050405020304" pitchFamily="18" charset="0"/>
                <a:ea typeface="Aptos" panose="020B0004020202020204" pitchFamily="34" charset="0"/>
                <a:cs typeface="Times New Roman" panose="02020603050405020304" pitchFamily="18" charset="0"/>
              </a:rPr>
              <a:t>Mass</a:t>
            </a:r>
            <a:r>
              <a:rPr lang="cs-CZ" sz="1200" kern="100" dirty="0">
                <a:effectLst/>
                <a:latin typeface="Times New Roman" panose="02020603050405020304" pitchFamily="18" charset="0"/>
                <a:ea typeface="Aptos" panose="020B0004020202020204" pitchFamily="34" charset="0"/>
                <a:cs typeface="Times New Roman" panose="02020603050405020304" pitchFamily="18" charset="0"/>
              </a:rPr>
              <a:t>., USA: </a:t>
            </a:r>
            <a:r>
              <a:rPr lang="cs-CZ" sz="1200" kern="100" dirty="0" err="1">
                <a:effectLst/>
                <a:latin typeface="Times New Roman" panose="02020603050405020304" pitchFamily="18" charset="0"/>
                <a:ea typeface="Aptos" panose="020B0004020202020204" pitchFamily="34" charset="0"/>
                <a:cs typeface="Times New Roman" panose="02020603050405020304" pitchFamily="18" charset="0"/>
              </a:rPr>
              <a:t>Blackwell</a:t>
            </a:r>
            <a:r>
              <a:rPr lang="cs-CZ" sz="1200" kern="100" dirty="0">
                <a:effectLst/>
                <a:latin typeface="Times New Roman" panose="02020603050405020304" pitchFamily="18" charset="0"/>
                <a:ea typeface="Aptos" panose="020B0004020202020204" pitchFamily="34" charset="0"/>
                <a:cs typeface="Times New Roman" panose="02020603050405020304" pitchFamily="18" charset="0"/>
              </a:rPr>
              <a:t>.</a:t>
            </a:r>
          </a:p>
          <a:p>
            <a:pPr marL="742950" lvl="1" indent="-285750" algn="just">
              <a:lnSpc>
                <a:spcPct val="135000"/>
              </a:lnSpc>
              <a:buSzPts val="1000"/>
              <a:buFont typeface="Courier New" panose="02070309020205020404" pitchFamily="49" charset="0"/>
              <a:buChar char="o"/>
              <a:tabLst>
                <a:tab pos="914400" algn="l"/>
              </a:tabLst>
            </a:pPr>
            <a:r>
              <a:rPr lang="cs-CZ" sz="1200" kern="100" dirty="0">
                <a:effectLst/>
                <a:latin typeface="Times New Roman" panose="02020603050405020304" pitchFamily="18" charset="0"/>
                <a:ea typeface="Aptos" panose="020B0004020202020204" pitchFamily="34" charset="0"/>
                <a:cs typeface="Times New Roman" panose="02020603050405020304" pitchFamily="18" charset="0"/>
              </a:rPr>
              <a:t>Skrze </a:t>
            </a:r>
            <a:r>
              <a:rPr lang="cs-CZ" sz="1200" kern="100" dirty="0" err="1">
                <a:effectLst/>
                <a:latin typeface="Times New Roman" panose="02020603050405020304" pitchFamily="18" charset="0"/>
                <a:ea typeface="Aptos" panose="020B0004020202020204" pitchFamily="34" charset="0"/>
                <a:cs typeface="Times New Roman" panose="02020603050405020304" pitchFamily="18" charset="0"/>
              </a:rPr>
              <a:t>Lefebvra</a:t>
            </a:r>
            <a:r>
              <a:rPr lang="cs-CZ" sz="1200" kern="100" dirty="0">
                <a:effectLst/>
                <a:latin typeface="Times New Roman" panose="02020603050405020304" pitchFamily="18" charset="0"/>
                <a:ea typeface="Aptos" panose="020B0004020202020204" pitchFamily="34" charset="0"/>
                <a:cs typeface="Times New Roman" panose="02020603050405020304" pitchFamily="18" charset="0"/>
              </a:rPr>
              <a:t> bych chtěla zkoumat to, jak se ten prostor utváří v rámci reprezentace prostoru, praktik a kontra-praktik. Byl by to tedy můj hlavní autor, skrze kterého bych se na ten prostor dívala. Získala bych zde nejspíše i definici toho, co by mohl být pro mě prostor a jaký je. </a:t>
            </a:r>
          </a:p>
          <a:p>
            <a:pPr marL="342900" lvl="0" indent="-342900" algn="just">
              <a:lnSpc>
                <a:spcPct val="135000"/>
              </a:lnSpc>
              <a:buSzPts val="1000"/>
              <a:buFont typeface="Symbol" panose="05050102010706020507" pitchFamily="18" charset="2"/>
              <a:buChar char=""/>
              <a:tabLst>
                <a:tab pos="457200" algn="l"/>
              </a:tabLst>
            </a:pPr>
            <a:r>
              <a:rPr lang="cs-CZ" sz="1200" kern="100" dirty="0">
                <a:effectLst/>
                <a:latin typeface="Times New Roman" panose="02020603050405020304" pitchFamily="18" charset="0"/>
                <a:ea typeface="Aptos" panose="020B0004020202020204" pitchFamily="34" charset="0"/>
                <a:cs typeface="Times New Roman" panose="02020603050405020304" pitchFamily="18" charset="0"/>
              </a:rPr>
              <a:t>Lehečka, M. (2019). </a:t>
            </a:r>
            <a:r>
              <a:rPr lang="cs-CZ" sz="1200" i="1" kern="100" dirty="0">
                <a:effectLst/>
                <a:latin typeface="Times New Roman" panose="02020603050405020304" pitchFamily="18" charset="0"/>
                <a:ea typeface="Aptos" panose="020B0004020202020204" pitchFamily="34" charset="0"/>
                <a:cs typeface="Times New Roman" panose="02020603050405020304" pitchFamily="18" charset="0"/>
              </a:rPr>
              <a:t>Pocity plotu“: teritoriální (re)produkce, </a:t>
            </a:r>
            <a:r>
              <a:rPr lang="cs-CZ" sz="1200" i="1" kern="100" dirty="0" err="1">
                <a:effectLst/>
                <a:latin typeface="Times New Roman" panose="02020603050405020304" pitchFamily="18" charset="0"/>
                <a:ea typeface="Aptos" panose="020B0004020202020204" pitchFamily="34" charset="0"/>
                <a:cs typeface="Times New Roman" panose="02020603050405020304" pitchFamily="18" charset="0"/>
              </a:rPr>
              <a:t>normativita</a:t>
            </a:r>
            <a:r>
              <a:rPr lang="cs-CZ" sz="1200" i="1" kern="100" dirty="0">
                <a:effectLst/>
                <a:latin typeface="Times New Roman" panose="02020603050405020304" pitchFamily="18" charset="0"/>
                <a:ea typeface="Aptos" panose="020B0004020202020204" pitchFamily="34" charset="0"/>
                <a:cs typeface="Times New Roman" panose="02020603050405020304" pitchFamily="18" charset="0"/>
              </a:rPr>
              <a:t> a ne/viditelnost ve veřejném prostoru panelového sídliště</a:t>
            </a:r>
            <a:r>
              <a:rPr lang="cs-CZ" sz="12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1200" kern="100" dirty="0" err="1">
                <a:effectLst/>
                <a:latin typeface="Times New Roman" panose="02020603050405020304" pitchFamily="18" charset="0"/>
                <a:ea typeface="Aptos" panose="020B0004020202020204" pitchFamily="34" charset="0"/>
                <a:cs typeface="Times New Roman" panose="02020603050405020304" pitchFamily="18" charset="0"/>
              </a:rPr>
              <a:t>Socialni</a:t>
            </a:r>
            <a:r>
              <a:rPr lang="cs-CZ" sz="1200" kern="100" dirty="0">
                <a:effectLst/>
                <a:latin typeface="Times New Roman" panose="02020603050405020304" pitchFamily="18" charset="0"/>
                <a:ea typeface="Aptos" panose="020B0004020202020204" pitchFamily="34" charset="0"/>
                <a:cs typeface="Times New Roman" panose="02020603050405020304" pitchFamily="18" charset="0"/>
              </a:rPr>
              <a:t> Studia, </a:t>
            </a:r>
            <a:r>
              <a:rPr lang="cs-CZ" sz="1200" i="1" kern="100" dirty="0">
                <a:effectLst/>
                <a:latin typeface="Times New Roman" panose="02020603050405020304" pitchFamily="18" charset="0"/>
                <a:ea typeface="Aptos" panose="020B0004020202020204" pitchFamily="34" charset="0"/>
                <a:cs typeface="Times New Roman" panose="02020603050405020304" pitchFamily="18" charset="0"/>
              </a:rPr>
              <a:t>16</a:t>
            </a:r>
            <a:r>
              <a:rPr lang="cs-CZ" sz="1200" kern="100" dirty="0">
                <a:effectLst/>
                <a:latin typeface="Times New Roman" panose="02020603050405020304" pitchFamily="18" charset="0"/>
                <a:ea typeface="Aptos" panose="020B0004020202020204" pitchFamily="34" charset="0"/>
                <a:cs typeface="Times New Roman" panose="02020603050405020304" pitchFamily="18" charset="0"/>
              </a:rPr>
              <a:t>(1), 57-77. </a:t>
            </a:r>
            <a:r>
              <a:rPr lang="cs-CZ" sz="1200" u="sng" kern="100" dirty="0">
                <a:solidFill>
                  <a:srgbClr val="467886"/>
                </a:solidFill>
                <a:effectLst/>
                <a:latin typeface="Times New Roman" panose="02020603050405020304" pitchFamily="18" charset="0"/>
                <a:ea typeface="Aptos" panose="020B0004020202020204" pitchFamily="34" charset="0"/>
                <a:cs typeface="Times New Roman" panose="02020603050405020304" pitchFamily="18" charset="0"/>
                <a:hlinkClick r:id="rId3"/>
              </a:rPr>
              <a:t>https://doi.org/10.5817/SOC2019-1-57</a:t>
            </a:r>
            <a:endParaRPr lang="cs-CZ" sz="1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342900" lvl="0" indent="-342900" algn="just">
              <a:lnSpc>
                <a:spcPct val="135000"/>
              </a:lnSpc>
              <a:buSzPts val="1000"/>
              <a:buFont typeface="Symbol" panose="05050102010706020507" pitchFamily="18" charset="2"/>
              <a:buChar char=""/>
              <a:tabLst>
                <a:tab pos="457200" algn="l"/>
              </a:tabLst>
            </a:pPr>
            <a:r>
              <a:rPr lang="cs-CZ" sz="1200" kern="100" dirty="0" err="1">
                <a:effectLst/>
                <a:latin typeface="Times New Roman" panose="02020603050405020304" pitchFamily="18" charset="0"/>
                <a:ea typeface="Aptos" panose="020B0004020202020204" pitchFamily="34" charset="0"/>
                <a:cs typeface="Times New Roman" panose="02020603050405020304" pitchFamily="18" charset="0"/>
              </a:rPr>
              <a:t>Low</a:t>
            </a:r>
            <a:r>
              <a:rPr lang="cs-CZ" sz="1200" kern="100" dirty="0">
                <a:effectLst/>
                <a:latin typeface="Times New Roman" panose="02020603050405020304" pitchFamily="18" charset="0"/>
                <a:ea typeface="Aptos" panose="020B0004020202020204" pitchFamily="34" charset="0"/>
                <a:cs typeface="Times New Roman" panose="02020603050405020304" pitchFamily="18" charset="0"/>
              </a:rPr>
              <a:t>, S. M. (2017). </a:t>
            </a:r>
            <a:r>
              <a:rPr lang="cs-CZ" sz="1200" i="1" kern="100" dirty="0" err="1">
                <a:effectLst/>
                <a:latin typeface="Times New Roman" panose="02020603050405020304" pitchFamily="18" charset="0"/>
                <a:ea typeface="Aptos" panose="020B0004020202020204" pitchFamily="34" charset="0"/>
                <a:cs typeface="Times New Roman" panose="02020603050405020304" pitchFamily="18" charset="0"/>
              </a:rPr>
              <a:t>Spatializing</a:t>
            </a:r>
            <a:r>
              <a:rPr lang="cs-CZ" sz="12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1200" i="1" kern="100" dirty="0" err="1">
                <a:effectLst/>
                <a:latin typeface="Times New Roman" panose="02020603050405020304" pitchFamily="18" charset="0"/>
                <a:ea typeface="Aptos" panose="020B0004020202020204" pitchFamily="34" charset="0"/>
                <a:cs typeface="Times New Roman" panose="02020603050405020304" pitchFamily="18" charset="0"/>
              </a:rPr>
              <a:t>culture</a:t>
            </a:r>
            <a:r>
              <a:rPr lang="cs-CZ" sz="12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1200" i="1" kern="100" dirty="0" err="1">
                <a:effectLst/>
                <a:latin typeface="Times New Roman" panose="02020603050405020304" pitchFamily="18" charset="0"/>
                <a:ea typeface="Aptos" panose="020B0004020202020204" pitchFamily="34" charset="0"/>
                <a:cs typeface="Times New Roman" panose="02020603050405020304" pitchFamily="18" charset="0"/>
              </a:rPr>
              <a:t>the</a:t>
            </a:r>
            <a:r>
              <a:rPr lang="cs-CZ" sz="12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1200" i="1" kern="100" dirty="0" err="1">
                <a:effectLst/>
                <a:latin typeface="Times New Roman" panose="02020603050405020304" pitchFamily="18" charset="0"/>
                <a:ea typeface="Aptos" panose="020B0004020202020204" pitchFamily="34" charset="0"/>
                <a:cs typeface="Times New Roman" panose="02020603050405020304" pitchFamily="18" charset="0"/>
              </a:rPr>
              <a:t>ethnography</a:t>
            </a:r>
            <a:r>
              <a:rPr lang="cs-CZ" sz="12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1200" i="1" kern="100" dirty="0" err="1">
                <a:effectLst/>
                <a:latin typeface="Times New Roman" panose="02020603050405020304" pitchFamily="18" charset="0"/>
                <a:ea typeface="Aptos" panose="020B0004020202020204" pitchFamily="34" charset="0"/>
                <a:cs typeface="Times New Roman" panose="02020603050405020304" pitchFamily="18" charset="0"/>
              </a:rPr>
              <a:t>of</a:t>
            </a:r>
            <a:r>
              <a:rPr lang="cs-CZ" sz="12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1200" i="1" kern="100" dirty="0" err="1">
                <a:effectLst/>
                <a:latin typeface="Times New Roman" panose="02020603050405020304" pitchFamily="18" charset="0"/>
                <a:ea typeface="Aptos" panose="020B0004020202020204" pitchFamily="34" charset="0"/>
                <a:cs typeface="Times New Roman" panose="02020603050405020304" pitchFamily="18" charset="0"/>
              </a:rPr>
              <a:t>space</a:t>
            </a:r>
            <a:r>
              <a:rPr lang="cs-CZ" sz="1200" i="1" kern="100" dirty="0">
                <a:effectLst/>
                <a:latin typeface="Times New Roman" panose="02020603050405020304" pitchFamily="18" charset="0"/>
                <a:ea typeface="Aptos" panose="020B0004020202020204" pitchFamily="34" charset="0"/>
                <a:cs typeface="Times New Roman" panose="02020603050405020304" pitchFamily="18" charset="0"/>
              </a:rPr>
              <a:t> and place</a:t>
            </a:r>
            <a:r>
              <a:rPr lang="cs-CZ" sz="12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1200" kern="100" dirty="0" err="1">
                <a:effectLst/>
                <a:latin typeface="Times New Roman" panose="02020603050405020304" pitchFamily="18" charset="0"/>
                <a:ea typeface="Aptos" panose="020B0004020202020204" pitchFamily="34" charset="0"/>
                <a:cs typeface="Times New Roman" panose="02020603050405020304" pitchFamily="18" charset="0"/>
              </a:rPr>
              <a:t>Routledge</a:t>
            </a:r>
            <a:r>
              <a:rPr lang="cs-CZ" sz="12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1200" u="sng" kern="100" dirty="0">
                <a:solidFill>
                  <a:srgbClr val="467886"/>
                </a:solidFill>
                <a:effectLst/>
                <a:latin typeface="Times New Roman" panose="02020603050405020304" pitchFamily="18" charset="0"/>
                <a:ea typeface="Aptos" panose="020B0004020202020204" pitchFamily="34" charset="0"/>
                <a:cs typeface="Times New Roman" panose="02020603050405020304" pitchFamily="18" charset="0"/>
                <a:hlinkClick r:id="rId4"/>
              </a:rPr>
              <a:t>https://doi.org/10.4324/9781315671277</a:t>
            </a:r>
            <a:endParaRPr lang="cs-CZ" sz="1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742950" lvl="1" indent="-285750" algn="just">
              <a:lnSpc>
                <a:spcPct val="135000"/>
              </a:lnSpc>
              <a:buSzPts val="1000"/>
              <a:buFont typeface="Courier New" panose="02070309020205020404" pitchFamily="49" charset="0"/>
              <a:buChar char="o"/>
              <a:tabLst>
                <a:tab pos="914400" algn="l"/>
              </a:tabLst>
            </a:pPr>
            <a:r>
              <a:rPr lang="cs-CZ" sz="1200" kern="100" dirty="0" err="1">
                <a:effectLst/>
                <a:latin typeface="Times New Roman" panose="02020603050405020304" pitchFamily="18" charset="0"/>
                <a:ea typeface="Aptos" panose="020B0004020202020204" pitchFamily="34" charset="0"/>
                <a:cs typeface="Times New Roman" panose="02020603050405020304" pitchFamily="18" charset="0"/>
              </a:rPr>
              <a:t>Setha</a:t>
            </a:r>
            <a:r>
              <a:rPr lang="cs-CZ" sz="12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1200" kern="100" dirty="0" err="1">
                <a:effectLst/>
                <a:latin typeface="Times New Roman" panose="02020603050405020304" pitchFamily="18" charset="0"/>
                <a:ea typeface="Aptos" panose="020B0004020202020204" pitchFamily="34" charset="0"/>
                <a:cs typeface="Times New Roman" panose="02020603050405020304" pitchFamily="18" charset="0"/>
              </a:rPr>
              <a:t>Low</a:t>
            </a:r>
            <a:r>
              <a:rPr lang="cs-CZ" sz="1200" kern="100" dirty="0">
                <a:effectLst/>
                <a:latin typeface="Times New Roman" panose="02020603050405020304" pitchFamily="18" charset="0"/>
                <a:ea typeface="Aptos" panose="020B0004020202020204" pitchFamily="34" charset="0"/>
                <a:cs typeface="Times New Roman" panose="02020603050405020304" pitchFamily="18" charset="0"/>
              </a:rPr>
              <a:t> by mi sloužila pro rozšíření myšlenek o produkci prostoru, rozšiřovala by </a:t>
            </a:r>
            <a:r>
              <a:rPr lang="cs-CZ" sz="1200" kern="100" dirty="0" err="1">
                <a:effectLst/>
                <a:latin typeface="Times New Roman" panose="02020603050405020304" pitchFamily="18" charset="0"/>
                <a:ea typeface="Aptos" panose="020B0004020202020204" pitchFamily="34" charset="0"/>
                <a:cs typeface="Times New Roman" panose="02020603050405020304" pitchFamily="18" charset="0"/>
              </a:rPr>
              <a:t>Lefebvra</a:t>
            </a:r>
            <a:r>
              <a:rPr lang="cs-CZ" sz="1200" kern="100" dirty="0">
                <a:effectLst/>
                <a:latin typeface="Times New Roman" panose="02020603050405020304" pitchFamily="18" charset="0"/>
                <a:ea typeface="Aptos" panose="020B0004020202020204" pitchFamily="34" charset="0"/>
                <a:cs typeface="Times New Roman" panose="02020603050405020304" pitchFamily="18" charset="0"/>
              </a:rPr>
              <a:t>. Zahrnuje totižto ještě další aspekty, jak se prostor vytváří. </a:t>
            </a:r>
          </a:p>
          <a:p>
            <a:pPr marL="342900" lvl="0" indent="-342900" algn="just">
              <a:lnSpc>
                <a:spcPct val="135000"/>
              </a:lnSpc>
              <a:buSzPts val="1000"/>
              <a:buFont typeface="Symbol" panose="05050102010706020507" pitchFamily="18" charset="2"/>
              <a:buChar char=""/>
              <a:tabLst>
                <a:tab pos="457200" algn="l"/>
              </a:tabLst>
            </a:pPr>
            <a:r>
              <a:rPr lang="cs-CZ" sz="1200" kern="100" dirty="0">
                <a:effectLst/>
                <a:latin typeface="Times New Roman" panose="02020603050405020304" pitchFamily="18" charset="0"/>
                <a:ea typeface="Aptos" panose="020B0004020202020204" pitchFamily="34" charset="0"/>
                <a:cs typeface="Times New Roman" panose="02020603050405020304" pitchFamily="18" charset="0"/>
              </a:rPr>
              <a:t>Novotná, H., Špaček, O., &amp; Šťovíčková, M. (2019). </a:t>
            </a:r>
            <a:r>
              <a:rPr lang="cs-CZ" sz="1200" i="1" kern="100" dirty="0">
                <a:effectLst/>
                <a:latin typeface="Times New Roman" panose="02020603050405020304" pitchFamily="18" charset="0"/>
                <a:ea typeface="Aptos" panose="020B0004020202020204" pitchFamily="34" charset="0"/>
                <a:cs typeface="Times New Roman" panose="02020603050405020304" pitchFamily="18" charset="0"/>
              </a:rPr>
              <a:t>Metody výzkumu ve společenských vědách</a:t>
            </a:r>
            <a:r>
              <a:rPr lang="cs-CZ" sz="1200" kern="100" dirty="0">
                <a:effectLst/>
                <a:latin typeface="Times New Roman" panose="02020603050405020304" pitchFamily="18" charset="0"/>
                <a:ea typeface="Aptos" panose="020B0004020202020204" pitchFamily="34" charset="0"/>
                <a:cs typeface="Times New Roman" panose="02020603050405020304" pitchFamily="18" charset="0"/>
              </a:rPr>
              <a:t>. Fakulta humanitních studií Univerzity Karlovy.</a:t>
            </a:r>
          </a:p>
          <a:p>
            <a:pPr marL="742950" lvl="1" indent="-285750" algn="just">
              <a:lnSpc>
                <a:spcPct val="135000"/>
              </a:lnSpc>
              <a:buSzPts val="1000"/>
              <a:buFont typeface="Courier New" panose="02070309020205020404" pitchFamily="49" charset="0"/>
              <a:buChar char="o"/>
              <a:tabLst>
                <a:tab pos="914400" algn="l"/>
              </a:tabLst>
            </a:pPr>
            <a:r>
              <a:rPr lang="cs-CZ" sz="1200" kern="100" dirty="0">
                <a:effectLst/>
                <a:latin typeface="Times New Roman" panose="02020603050405020304" pitchFamily="18" charset="0"/>
                <a:ea typeface="Aptos" panose="020B0004020202020204" pitchFamily="34" charset="0"/>
                <a:cs typeface="Times New Roman" panose="02020603050405020304" pitchFamily="18" charset="0"/>
              </a:rPr>
              <a:t>Sloužila by pro metodologii a etiku</a:t>
            </a:r>
          </a:p>
          <a:p>
            <a:pPr marL="342900" lvl="0" indent="-342900" algn="just">
              <a:lnSpc>
                <a:spcPct val="135000"/>
              </a:lnSpc>
              <a:buSzPts val="1000"/>
              <a:buFont typeface="Symbol" panose="05050102010706020507" pitchFamily="18" charset="2"/>
              <a:buChar char=""/>
              <a:tabLst>
                <a:tab pos="457200" algn="l"/>
              </a:tabLst>
            </a:pPr>
            <a:r>
              <a:rPr lang="cs-CZ" sz="1200" kern="100" dirty="0">
                <a:effectLst/>
                <a:latin typeface="Times New Roman" panose="02020603050405020304" pitchFamily="18" charset="0"/>
                <a:ea typeface="Aptos" panose="020B0004020202020204" pitchFamily="34" charset="0"/>
                <a:cs typeface="Times New Roman" panose="02020603050405020304" pitchFamily="18" charset="0"/>
              </a:rPr>
              <a:t>Pospěch, P. (2013). Městský veřejný prostor: interpretativní přístup. </a:t>
            </a:r>
            <a:r>
              <a:rPr lang="cs-CZ" sz="1200" i="1" kern="100" dirty="0">
                <a:effectLst/>
                <a:latin typeface="Times New Roman" panose="02020603050405020304" pitchFamily="18" charset="0"/>
                <a:ea typeface="Aptos" panose="020B0004020202020204" pitchFamily="34" charset="0"/>
                <a:cs typeface="Times New Roman" panose="02020603050405020304" pitchFamily="18" charset="0"/>
              </a:rPr>
              <a:t>Sociologický časopis / Czech </a:t>
            </a:r>
            <a:r>
              <a:rPr lang="cs-CZ" sz="1200" i="1" kern="100" dirty="0" err="1">
                <a:effectLst/>
                <a:latin typeface="Times New Roman" panose="02020603050405020304" pitchFamily="18" charset="0"/>
                <a:ea typeface="Aptos" panose="020B0004020202020204" pitchFamily="34" charset="0"/>
                <a:cs typeface="Times New Roman" panose="02020603050405020304" pitchFamily="18" charset="0"/>
              </a:rPr>
              <a:t>Sociological</a:t>
            </a:r>
            <a:r>
              <a:rPr lang="cs-CZ" sz="12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1200" i="1" kern="100" dirty="0" err="1">
                <a:effectLst/>
                <a:latin typeface="Times New Roman" panose="02020603050405020304" pitchFamily="18" charset="0"/>
                <a:ea typeface="Aptos" panose="020B0004020202020204" pitchFamily="34" charset="0"/>
                <a:cs typeface="Times New Roman" panose="02020603050405020304" pitchFamily="18" charset="0"/>
              </a:rPr>
              <a:t>Review</a:t>
            </a:r>
            <a:r>
              <a:rPr lang="cs-CZ" sz="12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1200" i="1" kern="100" dirty="0">
                <a:effectLst/>
                <a:latin typeface="Times New Roman" panose="02020603050405020304" pitchFamily="18" charset="0"/>
                <a:ea typeface="Aptos" panose="020B0004020202020204" pitchFamily="34" charset="0"/>
                <a:cs typeface="Times New Roman" panose="02020603050405020304" pitchFamily="18" charset="0"/>
              </a:rPr>
              <a:t>49</a:t>
            </a:r>
            <a:r>
              <a:rPr lang="cs-CZ" sz="1200" kern="100" dirty="0">
                <a:effectLst/>
                <a:latin typeface="Times New Roman" panose="02020603050405020304" pitchFamily="18" charset="0"/>
                <a:ea typeface="Aptos" panose="020B0004020202020204" pitchFamily="34" charset="0"/>
                <a:cs typeface="Times New Roman" panose="02020603050405020304" pitchFamily="18" charset="0"/>
              </a:rPr>
              <a:t>(1), 75-100. </a:t>
            </a:r>
            <a:r>
              <a:rPr lang="cs-CZ" sz="1200" kern="100" dirty="0" err="1">
                <a:effectLst/>
                <a:latin typeface="Times New Roman" panose="02020603050405020304" pitchFamily="18" charset="0"/>
                <a:ea typeface="Aptos" panose="020B0004020202020204" pitchFamily="34" charset="0"/>
                <a:cs typeface="Times New Roman" panose="02020603050405020304" pitchFamily="18" charset="0"/>
              </a:rPr>
              <a:t>doi</a:t>
            </a:r>
            <a:r>
              <a:rPr lang="cs-CZ" sz="1200" kern="100" dirty="0">
                <a:effectLst/>
                <a:latin typeface="Times New Roman" panose="02020603050405020304" pitchFamily="18" charset="0"/>
                <a:ea typeface="Aptos" panose="020B0004020202020204" pitchFamily="34" charset="0"/>
                <a:cs typeface="Times New Roman" panose="02020603050405020304" pitchFamily="18" charset="0"/>
              </a:rPr>
              <a:t>: 10.13060/00380288.2013.49.1.04</a:t>
            </a:r>
          </a:p>
          <a:p>
            <a:pPr marL="742950" lvl="1" indent="-285750" algn="just">
              <a:lnSpc>
                <a:spcPct val="135000"/>
              </a:lnSpc>
              <a:buSzPts val="1000"/>
              <a:buFont typeface="Courier New" panose="02070309020205020404" pitchFamily="49" charset="0"/>
              <a:buChar char="o"/>
              <a:tabLst>
                <a:tab pos="914400" algn="l"/>
              </a:tabLst>
            </a:pPr>
            <a:r>
              <a:rPr lang="cs-CZ" sz="1200" kern="100" dirty="0">
                <a:effectLst/>
                <a:latin typeface="Times New Roman" panose="02020603050405020304" pitchFamily="18" charset="0"/>
                <a:ea typeface="Aptos" panose="020B0004020202020204" pitchFamily="34" charset="0"/>
                <a:cs typeface="Times New Roman" panose="02020603050405020304" pitchFamily="18" charset="0"/>
              </a:rPr>
              <a:t>Jelikož chci sledovat veřejný prostor, tak by se mi hodilo pochopit i co je přesně ten veřejný prostor. Tímto odborným článkem bych mohla získat definici a vymezení. </a:t>
            </a:r>
          </a:p>
          <a:p>
            <a:pPr marL="342900" lvl="0" indent="-342900" algn="just">
              <a:lnSpc>
                <a:spcPct val="135000"/>
              </a:lnSpc>
              <a:buSzPts val="1000"/>
              <a:buFont typeface="Symbol" panose="05050102010706020507" pitchFamily="18" charset="2"/>
              <a:buChar char=""/>
              <a:tabLst>
                <a:tab pos="457200" algn="l"/>
              </a:tabLst>
            </a:pPr>
            <a:r>
              <a:rPr lang="cs-CZ" sz="1200" kern="100" dirty="0" err="1">
                <a:effectLst/>
                <a:latin typeface="Times New Roman" panose="02020603050405020304" pitchFamily="18" charset="0"/>
                <a:ea typeface="Aptos" panose="020B0004020202020204" pitchFamily="34" charset="0"/>
                <a:cs typeface="Times New Roman" panose="02020603050405020304" pitchFamily="18" charset="0"/>
              </a:rPr>
              <a:t>Sa</a:t>
            </a:r>
            <a:r>
              <a:rPr lang="cs-CZ" sz="1200" kern="100" dirty="0">
                <a:effectLst/>
                <a:latin typeface="Times New Roman" panose="02020603050405020304" pitchFamily="18" charset="0"/>
                <a:ea typeface="Aptos" panose="020B0004020202020204" pitchFamily="34" charset="0"/>
                <a:cs typeface="Times New Roman" panose="02020603050405020304" pitchFamily="18" charset="0"/>
              </a:rPr>
              <a:t>, T. (2014). </a:t>
            </a:r>
            <a:r>
              <a:rPr lang="cs-CZ" sz="1200" i="1" kern="100" dirty="0">
                <a:effectLst/>
                <a:latin typeface="Times New Roman" panose="02020603050405020304" pitchFamily="18" charset="0"/>
                <a:ea typeface="Aptos" panose="020B0004020202020204" pitchFamily="34" charset="0"/>
                <a:cs typeface="Times New Roman" panose="02020603050405020304" pitchFamily="18" charset="0"/>
              </a:rPr>
              <a:t>Marc </a:t>
            </a:r>
            <a:r>
              <a:rPr lang="cs-CZ" sz="1200" i="1" kern="100" dirty="0" err="1">
                <a:effectLst/>
                <a:latin typeface="Times New Roman" panose="02020603050405020304" pitchFamily="18" charset="0"/>
                <a:ea typeface="Aptos" panose="020B0004020202020204" pitchFamily="34" charset="0"/>
                <a:cs typeface="Times New Roman" panose="02020603050405020304" pitchFamily="18" charset="0"/>
              </a:rPr>
              <a:t>Auge's</a:t>
            </a:r>
            <a:r>
              <a:rPr lang="cs-CZ" sz="12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1200" i="1" kern="100" dirty="0" err="1">
                <a:effectLst/>
                <a:latin typeface="Times New Roman" panose="02020603050405020304" pitchFamily="18" charset="0"/>
                <a:ea typeface="Aptos" panose="020B0004020202020204" pitchFamily="34" charset="0"/>
                <a:cs typeface="Times New Roman" panose="02020603050405020304" pitchFamily="18" charset="0"/>
              </a:rPr>
              <a:t>places</a:t>
            </a:r>
            <a:r>
              <a:rPr lang="cs-CZ" sz="1200" i="1" kern="100" dirty="0">
                <a:effectLst/>
                <a:latin typeface="Times New Roman" panose="02020603050405020304" pitchFamily="18" charset="0"/>
                <a:ea typeface="Aptos" panose="020B0004020202020204" pitchFamily="34" charset="0"/>
                <a:cs typeface="Times New Roman" panose="02020603050405020304" pitchFamily="18" charset="0"/>
              </a:rPr>
              <a:t> and non-</a:t>
            </a:r>
            <a:r>
              <a:rPr lang="cs-CZ" sz="1200" i="1" kern="100" dirty="0" err="1">
                <a:effectLst/>
                <a:latin typeface="Times New Roman" panose="02020603050405020304" pitchFamily="18" charset="0"/>
                <a:ea typeface="Aptos" panose="020B0004020202020204" pitchFamily="34" charset="0"/>
                <a:cs typeface="Times New Roman" panose="02020603050405020304" pitchFamily="18" charset="0"/>
              </a:rPr>
              <a:t>places</a:t>
            </a:r>
            <a:r>
              <a:rPr lang="cs-CZ" sz="1200" kern="100" dirty="0">
                <a:effectLst/>
                <a:latin typeface="Times New Roman" panose="02020603050405020304" pitchFamily="18" charset="0"/>
                <a:ea typeface="Aptos" panose="020B0004020202020204" pitchFamily="34" charset="0"/>
                <a:cs typeface="Times New Roman" panose="02020603050405020304" pitchFamily="18" charset="0"/>
              </a:rPr>
              <a:t>. Tempo </a:t>
            </a:r>
            <a:r>
              <a:rPr lang="cs-CZ" sz="1200" kern="100" dirty="0" err="1">
                <a:effectLst/>
                <a:latin typeface="Times New Roman" panose="02020603050405020304" pitchFamily="18" charset="0"/>
                <a:ea typeface="Aptos" panose="020B0004020202020204" pitchFamily="34" charset="0"/>
                <a:cs typeface="Times New Roman" panose="02020603050405020304" pitchFamily="18" charset="0"/>
              </a:rPr>
              <a:t>social</a:t>
            </a:r>
            <a:r>
              <a:rPr lang="cs-CZ" sz="12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1200" kern="100" dirty="0" err="1">
                <a:effectLst/>
                <a:latin typeface="Times New Roman" panose="02020603050405020304" pitchFamily="18" charset="0"/>
                <a:ea typeface="Aptos" panose="020B0004020202020204" pitchFamily="34" charset="0"/>
                <a:cs typeface="Times New Roman" panose="02020603050405020304" pitchFamily="18" charset="0"/>
              </a:rPr>
              <a:t>revista</a:t>
            </a:r>
            <a:r>
              <a:rPr lang="cs-CZ" sz="1200" kern="100" dirty="0">
                <a:effectLst/>
                <a:latin typeface="Times New Roman" panose="02020603050405020304" pitchFamily="18" charset="0"/>
                <a:ea typeface="Aptos" panose="020B0004020202020204" pitchFamily="34" charset="0"/>
                <a:cs typeface="Times New Roman" panose="02020603050405020304" pitchFamily="18" charset="0"/>
              </a:rPr>
              <a:t> de </a:t>
            </a:r>
            <a:r>
              <a:rPr lang="cs-CZ" sz="1200" kern="100" dirty="0" err="1">
                <a:effectLst/>
                <a:latin typeface="Times New Roman" panose="02020603050405020304" pitchFamily="18" charset="0"/>
                <a:ea typeface="Aptos" panose="020B0004020202020204" pitchFamily="34" charset="0"/>
                <a:cs typeface="Times New Roman" panose="02020603050405020304" pitchFamily="18" charset="0"/>
              </a:rPr>
              <a:t>sociologia</a:t>
            </a:r>
            <a:r>
              <a:rPr lang="cs-CZ" sz="1200" kern="100" dirty="0">
                <a:effectLst/>
                <a:latin typeface="Times New Roman" panose="02020603050405020304" pitchFamily="18" charset="0"/>
                <a:ea typeface="Aptos" panose="020B0004020202020204" pitchFamily="34" charset="0"/>
                <a:cs typeface="Times New Roman" panose="02020603050405020304" pitchFamily="18" charset="0"/>
              </a:rPr>
              <a:t> da USP, </a:t>
            </a:r>
            <a:r>
              <a:rPr lang="cs-CZ" sz="1200" i="1" kern="100" dirty="0">
                <a:effectLst/>
                <a:latin typeface="Times New Roman" panose="02020603050405020304" pitchFamily="18" charset="0"/>
                <a:ea typeface="Aptos" panose="020B0004020202020204" pitchFamily="34" charset="0"/>
                <a:cs typeface="Times New Roman" panose="02020603050405020304" pitchFamily="18" charset="0"/>
              </a:rPr>
              <a:t>26</a:t>
            </a:r>
            <a:r>
              <a:rPr lang="cs-CZ" sz="1200" kern="100" dirty="0">
                <a:effectLst/>
                <a:latin typeface="Times New Roman" panose="02020603050405020304" pitchFamily="18" charset="0"/>
                <a:ea typeface="Aptos" panose="020B0004020202020204" pitchFamily="34" charset="0"/>
                <a:cs typeface="Times New Roman" panose="02020603050405020304" pitchFamily="18" charset="0"/>
              </a:rPr>
              <a:t>(2), 209-229. </a:t>
            </a:r>
            <a:r>
              <a:rPr lang="cs-CZ" sz="1200" u="sng" kern="100" dirty="0">
                <a:solidFill>
                  <a:srgbClr val="467886"/>
                </a:solidFill>
                <a:effectLst/>
                <a:latin typeface="Times New Roman" panose="02020603050405020304" pitchFamily="18" charset="0"/>
                <a:ea typeface="Aptos" panose="020B0004020202020204" pitchFamily="34" charset="0"/>
                <a:cs typeface="Times New Roman" panose="02020603050405020304" pitchFamily="18" charset="0"/>
                <a:hlinkClick r:id="rId5"/>
              </a:rPr>
              <a:t>https://doi.org/10.1590/S0103-20702014000200012</a:t>
            </a:r>
            <a:endParaRPr lang="cs-CZ" sz="1200" kern="100" dirty="0">
              <a:effectLst/>
              <a:latin typeface="Times New Roman" panose="02020603050405020304" pitchFamily="18" charset="0"/>
              <a:ea typeface="Aptos" panose="020B0004020202020204" pitchFamily="34" charset="0"/>
              <a:cs typeface="Times New Roman" panose="02020603050405020304" pitchFamily="18" charset="0"/>
            </a:endParaRPr>
          </a:p>
          <a:p>
            <a:pPr marL="742950" lvl="1" indent="-285750" algn="just">
              <a:lnSpc>
                <a:spcPct val="135000"/>
              </a:lnSpc>
              <a:buSzPts val="1000"/>
              <a:buFont typeface="Courier New" panose="02070309020205020404" pitchFamily="49" charset="0"/>
              <a:buChar char="o"/>
              <a:tabLst>
                <a:tab pos="914400" algn="l"/>
              </a:tabLst>
            </a:pPr>
            <a:r>
              <a:rPr lang="cs-CZ" sz="1200" kern="100" dirty="0">
                <a:effectLst/>
                <a:latin typeface="Times New Roman" panose="02020603050405020304" pitchFamily="18" charset="0"/>
                <a:ea typeface="Aptos" panose="020B0004020202020204" pitchFamily="34" charset="0"/>
                <a:cs typeface="Times New Roman" panose="02020603050405020304" pitchFamily="18" charset="0"/>
              </a:rPr>
              <a:t>Vysvětluje to termín ne-místa, který podle mého uvážení může být pro mne důležitý, jelikož budu sledovat letiště. </a:t>
            </a:r>
          </a:p>
          <a:p>
            <a:endParaRPr lang="cs-CZ" dirty="0"/>
          </a:p>
        </p:txBody>
      </p:sp>
    </p:spTree>
    <p:extLst>
      <p:ext uri="{BB962C8B-B14F-4D97-AF65-F5344CB8AC3E}">
        <p14:creationId xmlns:p14="http://schemas.microsoft.com/office/powerpoint/2010/main" val="11836040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5F48C9-8C88-6004-06DD-41E004A48D0C}"/>
              </a:ext>
            </a:extLst>
          </p:cNvPr>
          <p:cNvSpPr>
            <a:spLocks noGrp="1"/>
          </p:cNvSpPr>
          <p:nvPr>
            <p:ph type="title"/>
          </p:nvPr>
        </p:nvSpPr>
        <p:spPr>
          <a:xfrm>
            <a:off x="838200" y="365125"/>
            <a:ext cx="10515600" cy="732155"/>
          </a:xfrm>
        </p:spPr>
        <p:txBody>
          <a:bodyPr>
            <a:normAutofit fontScale="90000"/>
          </a:bodyPr>
          <a:lstStyle/>
          <a:p>
            <a:r>
              <a:rPr lang="cs-CZ" sz="2700" dirty="0"/>
              <a:t>BEZ NÁZVU </a:t>
            </a:r>
            <a:r>
              <a:rPr lang="cs-CZ" sz="2700" dirty="0">
                <a:sym typeface="Wingdings" panose="05000000000000000000" pitchFamily="2" charset="2"/>
              </a:rPr>
              <a:t></a:t>
            </a:r>
            <a:r>
              <a:rPr lang="cs-CZ" dirty="0"/>
              <a:t>				</a:t>
            </a:r>
            <a:r>
              <a:rPr lang="cs-CZ" sz="2400" dirty="0"/>
              <a:t>	REŠERŠE JE PŘEDEVŠÍM PRO VÁS </a:t>
            </a:r>
            <a:r>
              <a:rPr lang="cs-CZ" sz="2400" dirty="0">
                <a:sym typeface="Wingdings" panose="05000000000000000000" pitchFamily="2" charset="2"/>
              </a:rPr>
              <a:t></a:t>
            </a:r>
            <a:endParaRPr lang="cs-CZ" dirty="0"/>
          </a:p>
        </p:txBody>
      </p:sp>
      <p:sp>
        <p:nvSpPr>
          <p:cNvPr id="3" name="Zástupný obsah 2">
            <a:extLst>
              <a:ext uri="{FF2B5EF4-FFF2-40B4-BE49-F238E27FC236}">
                <a16:creationId xmlns:a16="http://schemas.microsoft.com/office/drawing/2014/main" id="{AF3F77BC-FFFB-8A6B-23CA-4DA9B049BF03}"/>
              </a:ext>
            </a:extLst>
          </p:cNvPr>
          <p:cNvSpPr>
            <a:spLocks noGrp="1"/>
          </p:cNvSpPr>
          <p:nvPr>
            <p:ph idx="1"/>
          </p:nvPr>
        </p:nvSpPr>
        <p:spPr>
          <a:xfrm>
            <a:off x="838200" y="1219200"/>
            <a:ext cx="10515600" cy="4957763"/>
          </a:xfrm>
        </p:spPr>
        <p:txBody>
          <a:bodyPr>
            <a:normAutofit fontScale="70000" lnSpcReduction="20000"/>
          </a:bodyPr>
          <a:lstStyle/>
          <a:p>
            <a:pPr marL="220980" indent="0">
              <a:lnSpc>
                <a:spcPct val="120000"/>
              </a:lnSpc>
              <a:spcBef>
                <a:spcPts val="0"/>
              </a:spcBef>
              <a:buNone/>
            </a:pPr>
            <a:endParaRPr lang="cs-CZ" sz="1800" kern="100" dirty="0">
              <a:effectLst/>
              <a:latin typeface="Aptos" panose="020B0004020202020204" pitchFamily="34" charset="0"/>
              <a:ea typeface="Aptos" panose="020B0004020202020204" pitchFamily="34" charset="0"/>
              <a:cs typeface="Times New Roman" panose="02020603050405020304" pitchFamily="18" charset="0"/>
            </a:endParaRPr>
          </a:p>
          <a:p>
            <a:pPr marL="449580">
              <a:lnSpc>
                <a:spcPct val="120000"/>
              </a:lnSpc>
              <a:spcBef>
                <a:spcPts val="0"/>
              </a:spcBef>
            </a:pPr>
            <a:r>
              <a:rPr lang="cs-CZ" sz="1800" kern="100" dirty="0">
                <a:effectLst/>
                <a:latin typeface="Aptos" panose="020B0004020202020204" pitchFamily="34" charset="0"/>
                <a:ea typeface="Aptos" panose="020B0004020202020204" pitchFamily="34" charset="0"/>
                <a:cs typeface="Times New Roman" panose="02020603050405020304" pitchFamily="18" charset="0"/>
              </a:rPr>
              <a:t>SKUPNIK, Jaroslav. Antropologie příbuzenství: příbuzenství, manželství a rodina v kulturně antropologické perspektivě. Praha: Sociologické nakladatelství, 2010. ISBN 978-80-7419-019-3.</a:t>
            </a:r>
          </a:p>
          <a:p>
            <a:pPr marL="342900" lvl="0" indent="-342900">
              <a:lnSpc>
                <a:spcPct val="120000"/>
              </a:lnSpc>
              <a:spcBef>
                <a:spcPts val="0"/>
              </a:spcBef>
              <a:buFont typeface="Aptos" panose="020B0004020202020204" pitchFamily="34" charset="0"/>
              <a:buChar char="-"/>
            </a:pPr>
            <a:r>
              <a:rPr lang="cs-CZ" sz="1800" kern="100" dirty="0">
                <a:effectLst/>
                <a:latin typeface="Aptos" panose="020B0004020202020204" pitchFamily="34" charset="0"/>
                <a:ea typeface="Aptos" panose="020B0004020202020204" pitchFamily="34" charset="0"/>
                <a:cs typeface="Times New Roman" panose="02020603050405020304" pitchFamily="18" charset="0"/>
              </a:rPr>
              <a:t>Tuto knihu bych ráda zvážila a využila jako prohloubení mojí znalosti v oboru antropologie příbuzenství. </a:t>
            </a:r>
          </a:p>
          <a:p>
            <a:pPr marL="449580">
              <a:lnSpc>
                <a:spcPct val="120000"/>
              </a:lnSpc>
              <a:spcBef>
                <a:spcPts val="0"/>
              </a:spcBef>
            </a:pP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p>
          <a:p>
            <a:pPr marL="449580">
              <a:lnSpc>
                <a:spcPct val="120000"/>
              </a:lnSpc>
              <a:spcBef>
                <a:spcPts val="0"/>
              </a:spcBef>
            </a:pPr>
            <a:r>
              <a:rPr lang="cs-CZ" sz="1800" kern="100" dirty="0">
                <a:effectLst/>
                <a:latin typeface="Aptos" panose="020B0004020202020204" pitchFamily="34" charset="0"/>
                <a:ea typeface="Aptos" panose="020B0004020202020204" pitchFamily="34" charset="0"/>
                <a:cs typeface="Times New Roman" panose="02020603050405020304" pitchFamily="18" charset="0"/>
              </a:rPr>
              <a:t>HOLÝ, Ladislav.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Anthropological</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perspectives</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on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kinship</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London: Pluto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Press</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1996. ISBN 978-0-7453-0917-0.</a:t>
            </a:r>
          </a:p>
          <a:p>
            <a:pPr marL="342900" lvl="0" indent="-342900">
              <a:lnSpc>
                <a:spcPct val="120000"/>
              </a:lnSpc>
              <a:spcBef>
                <a:spcPts val="0"/>
              </a:spcBef>
              <a:buFont typeface="Aptos" panose="020B0004020202020204" pitchFamily="34" charset="0"/>
              <a:buChar char="-"/>
            </a:pPr>
            <a:r>
              <a:rPr lang="cs-CZ" sz="1800" kern="100" dirty="0">
                <a:effectLst/>
                <a:latin typeface="Aptos" panose="020B0004020202020204" pitchFamily="34" charset="0"/>
                <a:ea typeface="Aptos" panose="020B0004020202020204" pitchFamily="34" charset="0"/>
                <a:cs typeface="Times New Roman" panose="02020603050405020304" pitchFamily="18" charset="0"/>
              </a:rPr>
              <a:t>Další titul z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ketého</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chci čerpat, popřípadě použít jako teoreticko-epistemologické východisko.</a:t>
            </a:r>
          </a:p>
          <a:p>
            <a:pPr marL="449580">
              <a:lnSpc>
                <a:spcPct val="120000"/>
              </a:lnSpc>
              <a:spcBef>
                <a:spcPts val="0"/>
              </a:spcBef>
            </a:pP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p>
          <a:p>
            <a:pPr marL="449580">
              <a:lnSpc>
                <a:spcPct val="120000"/>
              </a:lnSpc>
              <a:spcBef>
                <a:spcPts val="0"/>
              </a:spcBef>
            </a:pPr>
            <a:r>
              <a:rPr lang="cs-CZ" sz="1800" kern="100" dirty="0">
                <a:effectLst/>
                <a:latin typeface="Aptos" panose="020B0004020202020204" pitchFamily="34" charset="0"/>
                <a:ea typeface="Aptos" panose="020B0004020202020204" pitchFamily="34" charset="0"/>
                <a:cs typeface="Times New Roman" panose="02020603050405020304" pitchFamily="18" charset="0"/>
              </a:rPr>
              <a:t>NOVOTNÁ, Hedvika; ŠPAČEK, Ondřej a ŠŤOVÍČKOVÁ, Magdaléna. Metody výzkumu ve společenských vědách. Praha: Fakulta humanitních studií Univerzity Karlovy, 2019. ISBN 978-80-7571-025-3.</a:t>
            </a:r>
          </a:p>
          <a:p>
            <a:pPr marL="342900" lvl="0" indent="-342900">
              <a:lnSpc>
                <a:spcPct val="120000"/>
              </a:lnSpc>
              <a:spcBef>
                <a:spcPts val="0"/>
              </a:spcBef>
              <a:buFont typeface="Aptos" panose="020B0004020202020204" pitchFamily="34" charset="0"/>
              <a:buChar char="-"/>
            </a:pPr>
            <a:r>
              <a:rPr lang="cs-CZ" sz="1800" kern="100" dirty="0">
                <a:effectLst/>
                <a:latin typeface="Aptos" panose="020B0004020202020204" pitchFamily="34" charset="0"/>
                <a:ea typeface="Aptos" panose="020B0004020202020204" pitchFamily="34" charset="0"/>
                <a:cs typeface="Times New Roman" panose="02020603050405020304" pitchFamily="18" charset="0"/>
              </a:rPr>
              <a:t>Tato kniha slouží jako podpůrná literatura a průvodce, pomocník při úvahách o mé bakalářské práci.</a:t>
            </a:r>
          </a:p>
          <a:p>
            <a:pPr marL="449580">
              <a:lnSpc>
                <a:spcPct val="120000"/>
              </a:lnSpc>
              <a:spcBef>
                <a:spcPts val="0"/>
              </a:spcBef>
            </a:pP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p>
          <a:p>
            <a:pPr marL="449580">
              <a:lnSpc>
                <a:spcPct val="120000"/>
              </a:lnSpc>
              <a:spcBef>
                <a:spcPts val="0"/>
              </a:spcBef>
            </a:pPr>
            <a:r>
              <a:rPr lang="cs-CZ" sz="1800" kern="100" dirty="0">
                <a:effectLst/>
                <a:latin typeface="Aptos" panose="020B0004020202020204" pitchFamily="34" charset="0"/>
                <a:ea typeface="Aptos" panose="020B0004020202020204" pitchFamily="34" charset="0"/>
                <a:cs typeface="Times New Roman" panose="02020603050405020304" pitchFamily="18" charset="0"/>
              </a:rPr>
              <a:t>SMOCK, Pamela J.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The</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Wax</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and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Wane</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of</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Marriage</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Prospects</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for</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Marriage</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in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the</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21st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Century</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Journal</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of</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Marriage</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and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Family</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vol. 66, no. 4, 2004, pp. 966–73. JSTOR, </a:t>
            </a:r>
            <a:r>
              <a:rPr lang="cs-CZ"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2"/>
              </a:rPr>
              <a:t>http://www.jstor.org/</a:t>
            </a:r>
            <a:r>
              <a:rPr lang="cs-CZ" sz="1800" u="sng" kern="100" dirty="0" err="1">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2"/>
              </a:rPr>
              <a:t>stable</a:t>
            </a:r>
            <a:r>
              <a:rPr lang="cs-CZ"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2"/>
              </a:rPr>
              <a:t>/3600170. </a:t>
            </a:r>
            <a:r>
              <a:rPr lang="cs-CZ" sz="1800" u="sng" kern="100" dirty="0" err="1">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2"/>
              </a:rPr>
              <a:t>Accessed</a:t>
            </a:r>
            <a:r>
              <a:rPr lang="cs-CZ"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2"/>
              </a:rPr>
              <a:t> 28 </a:t>
            </a:r>
            <a:r>
              <a:rPr lang="cs-CZ" sz="1800" u="sng" kern="100" dirty="0" err="1">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2"/>
              </a:rPr>
              <a:t>Oct</a:t>
            </a:r>
            <a:r>
              <a:rPr lang="cs-CZ"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2"/>
              </a:rPr>
              <a:t>. 2024</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a:t>
            </a:r>
          </a:p>
          <a:p>
            <a:pPr marL="342900" lvl="0" indent="-342900">
              <a:lnSpc>
                <a:spcPct val="120000"/>
              </a:lnSpc>
              <a:spcBef>
                <a:spcPts val="0"/>
              </a:spcBef>
              <a:buFont typeface="Aptos" panose="020B0004020202020204" pitchFamily="34" charset="0"/>
              <a:buChar char="-"/>
            </a:pP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Tématická</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literatura zaměřena konkrétně na manželství, jímž bych se ráda zabývala i já. Z této knihy bych ráda čerpala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infromace</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o manželství v 21. století z různých perspektiv.</a:t>
            </a:r>
          </a:p>
          <a:p>
            <a:pPr marL="449580">
              <a:lnSpc>
                <a:spcPct val="120000"/>
              </a:lnSpc>
              <a:spcBef>
                <a:spcPts val="0"/>
              </a:spcBef>
            </a:pP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p>
          <a:p>
            <a:pPr marL="449580">
              <a:lnSpc>
                <a:spcPct val="120000"/>
              </a:lnSpc>
              <a:spcBef>
                <a:spcPts val="0"/>
              </a:spcBef>
            </a:pPr>
            <a:r>
              <a:rPr lang="cs-CZ" sz="1800" kern="100" dirty="0">
                <a:effectLst/>
                <a:latin typeface="Aptos" panose="020B0004020202020204" pitchFamily="34" charset="0"/>
                <a:ea typeface="Aptos" panose="020B0004020202020204" pitchFamily="34" charset="0"/>
                <a:cs typeface="Times New Roman" panose="02020603050405020304" pitchFamily="18" charset="0"/>
              </a:rPr>
              <a:t>OVERING, J., FORTIS, P., MARGIOTTI, M. (2001).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Kinship</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in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Anthropology</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International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encyclopedia</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of</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the</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social</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&amp;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behavioral</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sciences</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a:t>
            </a:r>
          </a:p>
          <a:p>
            <a:pPr marL="342900" lvl="0" indent="-342900">
              <a:lnSpc>
                <a:spcPct val="120000"/>
              </a:lnSpc>
              <a:spcBef>
                <a:spcPts val="0"/>
              </a:spcBef>
              <a:buFont typeface="Aptos" panose="020B0004020202020204" pitchFamily="34" charset="0"/>
              <a:buChar char="-"/>
            </a:pPr>
            <a:r>
              <a:rPr lang="cs-CZ" sz="1800" kern="100" dirty="0">
                <a:effectLst/>
                <a:latin typeface="Aptos" panose="020B0004020202020204" pitchFamily="34" charset="0"/>
                <a:ea typeface="Aptos" panose="020B0004020202020204" pitchFamily="34" charset="0"/>
                <a:cs typeface="Times New Roman" panose="02020603050405020304" pitchFamily="18" charset="0"/>
              </a:rPr>
              <a:t>Přehled a význam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příbuzentsví</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v antropologii, od jeho počátku až po přítomnost.</a:t>
            </a:r>
          </a:p>
          <a:p>
            <a:pPr marL="220980" indent="0">
              <a:lnSpc>
                <a:spcPct val="120000"/>
              </a:lnSpc>
              <a:spcBef>
                <a:spcPts val="0"/>
              </a:spcBef>
              <a:buNone/>
            </a:pPr>
            <a:endParaRPr lang="cs-CZ"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493153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0D59EE-0492-ED72-FD9B-E33575EADB14}"/>
              </a:ext>
            </a:extLst>
          </p:cNvPr>
          <p:cNvSpPr>
            <a:spLocks noGrp="1"/>
          </p:cNvSpPr>
          <p:nvPr>
            <p:ph type="title"/>
          </p:nvPr>
        </p:nvSpPr>
        <p:spPr/>
        <p:txBody>
          <a:bodyPr/>
          <a:lstStyle/>
          <a:p>
            <a:r>
              <a:rPr lang="cs-CZ" sz="1800" kern="100" dirty="0">
                <a:effectLst/>
                <a:latin typeface="Aptos" panose="020B0004020202020204" pitchFamily="34" charset="0"/>
                <a:ea typeface="Aptos" panose="020B0004020202020204" pitchFamily="34" charset="0"/>
                <a:cs typeface="Times New Roman" panose="02020603050405020304" pitchFamily="18" charset="0"/>
              </a:rPr>
              <a:t>Vzpomínání a reflexe Sletu v kontextu života </a:t>
            </a:r>
            <a:r>
              <a:rPr lang="cs-CZ" sz="1800" kern="100" dirty="0" smtClean="0">
                <a:effectLst/>
                <a:latin typeface="Aptos" panose="020B0004020202020204" pitchFamily="34" charset="0"/>
                <a:ea typeface="Aptos" panose="020B0004020202020204" pitchFamily="34" charset="0"/>
                <a:cs typeface="Times New Roman" panose="02020603050405020304" pitchFamily="18" charset="0"/>
              </a:rPr>
              <a:t>diaspory		antropologie? </a:t>
            </a:r>
            <a:r>
              <a:rPr lang="cs-CZ" sz="1800" kern="100" dirty="0" smtClean="0">
                <a:effectLst/>
                <a:latin typeface="Aptos" panose="020B0004020202020204" pitchFamily="34" charset="0"/>
                <a:ea typeface="Aptos" panose="020B0004020202020204" pitchFamily="34" charset="0"/>
                <a:cs typeface="Times New Roman" panose="02020603050405020304" pitchFamily="18" charset="0"/>
                <a:sym typeface="Wingdings" panose="05000000000000000000" pitchFamily="2" charset="2"/>
              </a:rPr>
              <a:t></a:t>
            </a:r>
            <a:endParaRPr lang="cs-CZ" dirty="0"/>
          </a:p>
        </p:txBody>
      </p:sp>
      <p:sp>
        <p:nvSpPr>
          <p:cNvPr id="3" name="Zástupný obsah 2">
            <a:extLst>
              <a:ext uri="{FF2B5EF4-FFF2-40B4-BE49-F238E27FC236}">
                <a16:creationId xmlns:a16="http://schemas.microsoft.com/office/drawing/2014/main" id="{BBBE5268-AE56-43C1-8880-3284DBA22142}"/>
              </a:ext>
            </a:extLst>
          </p:cNvPr>
          <p:cNvSpPr>
            <a:spLocks noGrp="1"/>
          </p:cNvSpPr>
          <p:nvPr>
            <p:ph idx="1"/>
          </p:nvPr>
        </p:nvSpPr>
        <p:spPr/>
        <p:txBody>
          <a:bodyPr/>
          <a:lstStyle/>
          <a:p>
            <a:pPr>
              <a:lnSpc>
                <a:spcPct val="107000"/>
              </a:lnSpc>
              <a:spcAft>
                <a:spcPts val="800"/>
              </a:spcAft>
            </a:pPr>
            <a:r>
              <a:rPr lang="cs-CZ" sz="1800" kern="100" dirty="0">
                <a:effectLst/>
                <a:latin typeface="Aptos" panose="020B0004020202020204" pitchFamily="34" charset="0"/>
                <a:ea typeface="Aptos" panose="020B0004020202020204" pitchFamily="34" charset="0"/>
                <a:cs typeface="Times New Roman" panose="02020603050405020304" pitchFamily="18" charset="0"/>
              </a:rPr>
              <a:t>Gellner, J. and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Smerek</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J. 1968. </a:t>
            </a:r>
            <a:r>
              <a:rPr lang="cs-CZ" sz="1800" i="1" kern="100" dirty="0" err="1">
                <a:effectLst/>
                <a:latin typeface="Aptos" panose="020B0004020202020204" pitchFamily="34" charset="0"/>
                <a:ea typeface="Aptos" panose="020B0004020202020204" pitchFamily="34" charset="0"/>
                <a:cs typeface="Times New Roman" panose="02020603050405020304" pitchFamily="18" charset="0"/>
              </a:rPr>
              <a:t>The</a:t>
            </a:r>
            <a:r>
              <a:rPr lang="cs-CZ" sz="1800" i="1"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i="1" kern="100" dirty="0" err="1">
                <a:effectLst/>
                <a:latin typeface="Aptos" panose="020B0004020202020204" pitchFamily="34" charset="0"/>
                <a:ea typeface="Aptos" panose="020B0004020202020204" pitchFamily="34" charset="0"/>
                <a:cs typeface="Times New Roman" panose="02020603050405020304" pitchFamily="18" charset="0"/>
              </a:rPr>
              <a:t>Czechs</a:t>
            </a:r>
            <a:r>
              <a:rPr lang="cs-CZ" sz="1800" i="1" kern="100" dirty="0">
                <a:effectLst/>
                <a:latin typeface="Aptos" panose="020B0004020202020204" pitchFamily="34" charset="0"/>
                <a:ea typeface="Aptos" panose="020B0004020202020204" pitchFamily="34" charset="0"/>
                <a:cs typeface="Times New Roman" panose="02020603050405020304" pitchFamily="18" charset="0"/>
              </a:rPr>
              <a:t> and </a:t>
            </a:r>
            <a:r>
              <a:rPr lang="cs-CZ" sz="1800" i="1" kern="100" dirty="0" err="1">
                <a:effectLst/>
                <a:latin typeface="Aptos" panose="020B0004020202020204" pitchFamily="34" charset="0"/>
                <a:ea typeface="Aptos" panose="020B0004020202020204" pitchFamily="34" charset="0"/>
                <a:cs typeface="Times New Roman" panose="02020603050405020304" pitchFamily="18" charset="0"/>
              </a:rPr>
              <a:t>Slovaks</a:t>
            </a:r>
            <a:r>
              <a:rPr lang="cs-CZ" sz="1800" i="1" kern="100" dirty="0">
                <a:effectLst/>
                <a:latin typeface="Aptos" panose="020B0004020202020204" pitchFamily="34" charset="0"/>
                <a:ea typeface="Aptos" panose="020B0004020202020204" pitchFamily="34" charset="0"/>
                <a:cs typeface="Times New Roman" panose="02020603050405020304" pitchFamily="18" charset="0"/>
              </a:rPr>
              <a:t> in </a:t>
            </a:r>
            <a:r>
              <a:rPr lang="cs-CZ" sz="1800" i="1" kern="100" dirty="0" err="1">
                <a:effectLst/>
                <a:latin typeface="Aptos" panose="020B0004020202020204" pitchFamily="34" charset="0"/>
                <a:ea typeface="Aptos" panose="020B0004020202020204" pitchFamily="34" charset="0"/>
                <a:cs typeface="Times New Roman" panose="02020603050405020304" pitchFamily="18" charset="0"/>
              </a:rPr>
              <a:t>Canada</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Toronto: University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of</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Toronto </a:t>
            </a:r>
            <a:r>
              <a:rPr lang="cs-CZ" sz="1800" kern="100" dirty="0" err="1">
                <a:effectLst/>
                <a:latin typeface="Aptos" panose="020B0004020202020204" pitchFamily="34" charset="0"/>
                <a:ea typeface="Aptos" panose="020B0004020202020204" pitchFamily="34" charset="0"/>
                <a:cs typeface="Times New Roman" panose="02020603050405020304" pitchFamily="18" charset="0"/>
              </a:rPr>
              <a:t>Press</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2"/>
              </a:rPr>
              <a:t>https://doi.org/10.3138/9781487595722</a:t>
            </a:r>
            <a:endParaRPr lang="cs-CZ" sz="1800" kern="100" dirty="0">
              <a:effectLst/>
              <a:latin typeface="Aptos" panose="020B0004020202020204" pitchFamily="34" charset="0"/>
              <a:ea typeface="Aptos" panose="020B0004020202020204" pitchFamily="34" charset="0"/>
              <a:cs typeface="Times New Roman" panose="02020603050405020304" pitchFamily="18" charset="0"/>
            </a:endParaRPr>
          </a:p>
          <a:p>
            <a:pPr marL="800100" lvl="1" indent="-342900">
              <a:lnSpc>
                <a:spcPct val="107000"/>
              </a:lnSpc>
              <a:buFont typeface="Symbol" panose="05050102010706020507" pitchFamily="18" charset="2"/>
              <a:buChar char=""/>
            </a:pPr>
            <a:r>
              <a:rPr lang="cs-CZ" sz="1400" kern="100" dirty="0">
                <a:effectLst/>
                <a:latin typeface="Aptos" panose="020B0004020202020204" pitchFamily="34" charset="0"/>
                <a:ea typeface="Aptos" panose="020B0004020202020204" pitchFamily="34" charset="0"/>
                <a:cs typeface="Times New Roman" panose="02020603050405020304" pitchFamily="18" charset="0"/>
              </a:rPr>
              <a:t>Kniha popisuje jak historii migrace Čechů a Slováků, tak organizace, které v Kanadě zakládali = stěžejní zdroj</a:t>
            </a:r>
          </a:p>
          <a:p>
            <a:pPr marL="800100" lvl="1" indent="-342900">
              <a:lnSpc>
                <a:spcPct val="107000"/>
              </a:lnSpc>
              <a:spcAft>
                <a:spcPts val="800"/>
              </a:spcAft>
              <a:buFont typeface="Symbol" panose="05050102010706020507" pitchFamily="18" charset="2"/>
              <a:buChar char=""/>
            </a:pPr>
            <a:r>
              <a:rPr lang="cs-CZ" sz="1400" kern="100" dirty="0">
                <a:effectLst/>
                <a:latin typeface="Aptos" panose="020B0004020202020204" pitchFamily="34" charset="0"/>
                <a:ea typeface="Aptos" panose="020B0004020202020204" pitchFamily="34" charset="0"/>
                <a:cs typeface="Times New Roman" panose="02020603050405020304" pitchFamily="18" charset="0"/>
              </a:rPr>
              <a:t>Stažena v rámci licence UK</a:t>
            </a:r>
          </a:p>
          <a:p>
            <a:pPr>
              <a:lnSpc>
                <a:spcPct val="107000"/>
              </a:lnSpc>
              <a:spcAft>
                <a:spcPts val="800"/>
              </a:spcAft>
            </a:pPr>
            <a:r>
              <a:rPr lang="cs-CZ" sz="1800" kern="100" dirty="0">
                <a:effectLst/>
                <a:latin typeface="Aptos" panose="020B0004020202020204" pitchFamily="34" charset="0"/>
                <a:ea typeface="Aptos" panose="020B0004020202020204" pitchFamily="34" charset="0"/>
                <a:cs typeface="Times New Roman" panose="02020603050405020304" pitchFamily="18" charset="0"/>
              </a:rPr>
              <a:t>Novotná, H., Špaček, O. &amp; Šťovíčková, M., 2019. </a:t>
            </a:r>
            <a:r>
              <a:rPr lang="cs-CZ" sz="1800" i="1" kern="100" dirty="0">
                <a:effectLst/>
                <a:latin typeface="Aptos" panose="020B0004020202020204" pitchFamily="34" charset="0"/>
                <a:ea typeface="Aptos" panose="020B0004020202020204" pitchFamily="34" charset="0"/>
                <a:cs typeface="Times New Roman" panose="02020603050405020304" pitchFamily="18" charset="0"/>
              </a:rPr>
              <a:t>Metody výzkumu ve společenských vědách</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Praha: Fakulta humanitních studií Univerzity Karlovy. </a:t>
            </a:r>
          </a:p>
          <a:p>
            <a:pPr marL="800100" lvl="1" indent="-342900">
              <a:lnSpc>
                <a:spcPct val="107000"/>
              </a:lnSpc>
              <a:spcAft>
                <a:spcPts val="800"/>
              </a:spcAft>
              <a:buFont typeface="Symbol" panose="05050102010706020507" pitchFamily="18" charset="2"/>
              <a:buChar char=""/>
            </a:pPr>
            <a:r>
              <a:rPr lang="cs-CZ" sz="1400" kern="100" dirty="0">
                <a:effectLst/>
                <a:latin typeface="Aptos" panose="020B0004020202020204" pitchFamily="34" charset="0"/>
                <a:ea typeface="Aptos" panose="020B0004020202020204" pitchFamily="34" charset="0"/>
                <a:cs typeface="Times New Roman" panose="02020603050405020304" pitchFamily="18" charset="0"/>
              </a:rPr>
              <a:t>Doplnění teoretického rámce – kvalitativní metody získávání dat (pravděpodobně povedu v rámci praktické práce nějaký druh rozhovoru) </a:t>
            </a:r>
          </a:p>
          <a:p>
            <a:endParaRPr lang="cs-CZ" dirty="0"/>
          </a:p>
        </p:txBody>
      </p:sp>
    </p:spTree>
    <p:extLst>
      <p:ext uri="{BB962C8B-B14F-4D97-AF65-F5344CB8AC3E}">
        <p14:creationId xmlns:p14="http://schemas.microsoft.com/office/powerpoint/2010/main" val="3608472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3F1556-E986-F90E-08A1-757BB1B56461}"/>
              </a:ext>
            </a:extLst>
          </p:cNvPr>
          <p:cNvSpPr>
            <a:spLocks noGrp="1"/>
          </p:cNvSpPr>
          <p:nvPr>
            <p:ph type="title"/>
          </p:nvPr>
        </p:nvSpPr>
        <p:spPr/>
        <p:txBody>
          <a:bodyPr/>
          <a:lstStyle/>
          <a:p>
            <a:r>
              <a:rPr lang="cs-CZ" dirty="0" smtClean="0">
                <a:sym typeface="Wingdings" panose="05000000000000000000" pitchFamily="2" charset="2"/>
              </a:rPr>
              <a:t> téma, struktura, komentáře</a:t>
            </a:r>
            <a:endParaRPr lang="cs-CZ" dirty="0"/>
          </a:p>
        </p:txBody>
      </p:sp>
      <p:sp>
        <p:nvSpPr>
          <p:cNvPr id="3" name="Zástupný obsah 2">
            <a:extLst>
              <a:ext uri="{FF2B5EF4-FFF2-40B4-BE49-F238E27FC236}">
                <a16:creationId xmlns:a16="http://schemas.microsoft.com/office/drawing/2014/main" id="{EB242BF6-AE83-762A-3356-81C4CB24BCEF}"/>
              </a:ext>
            </a:extLst>
          </p:cNvPr>
          <p:cNvSpPr>
            <a:spLocks noGrp="1"/>
          </p:cNvSpPr>
          <p:nvPr>
            <p:ph idx="1"/>
          </p:nvPr>
        </p:nvSpPr>
        <p:spPr/>
        <p:txBody>
          <a:bodyPr>
            <a:normAutofit lnSpcReduction="10000"/>
          </a:bodyPr>
          <a:lstStyle/>
          <a:p>
            <a:pPr marL="342900" lvl="0" indent="-342900">
              <a:lnSpc>
                <a:spcPct val="115000"/>
              </a:lnSpc>
              <a:buFont typeface="Symbol" panose="05050102010706020507" pitchFamily="18" charset="2"/>
              <a:buChar char=""/>
            </a:pPr>
            <a:r>
              <a:rPr lang="cs-CZ" sz="1800" kern="100" dirty="0" err="1">
                <a:effectLst/>
                <a:latin typeface="Times New Roman" panose="02020603050405020304" pitchFamily="18" charset="0"/>
                <a:ea typeface="Aptos" panose="020B0004020202020204" pitchFamily="34" charset="0"/>
                <a:cs typeface="Times New Roman" panose="02020603050405020304" pitchFamily="18" charset="0"/>
              </a:rPr>
              <a:t>Gibas</a:t>
            </a:r>
            <a:r>
              <a:rPr lang="cs-CZ" sz="1800" kern="100" dirty="0">
                <a:effectLst/>
                <a:latin typeface="Times New Roman" panose="02020603050405020304" pitchFamily="18" charset="0"/>
                <a:ea typeface="Aptos" panose="020B0004020202020204" pitchFamily="34" charset="0"/>
                <a:cs typeface="Times New Roman" panose="02020603050405020304" pitchFamily="18" charset="0"/>
              </a:rPr>
              <a:t>, Petr. Domov jako konceptuální rámec, téma i výzkumný terén: vývoj i současná podoba studií domova, </a:t>
            </a:r>
            <a:r>
              <a:rPr lang="cs-CZ" sz="1800" i="1" kern="100" dirty="0">
                <a:effectLst/>
                <a:latin typeface="Times New Roman" panose="02020603050405020304" pitchFamily="18" charset="0"/>
                <a:ea typeface="Aptos" panose="020B0004020202020204" pitchFamily="34" charset="0"/>
                <a:cs typeface="Times New Roman" panose="02020603050405020304" pitchFamily="18" charset="0"/>
              </a:rPr>
              <a:t>in Sociologický časopis,</a:t>
            </a:r>
            <a:r>
              <a:rPr lang="cs-CZ" sz="1800" kern="100" dirty="0">
                <a:effectLst/>
                <a:latin typeface="Times New Roman" panose="02020603050405020304" pitchFamily="18" charset="0"/>
                <a:ea typeface="Aptos" panose="020B0004020202020204" pitchFamily="34" charset="0"/>
                <a:cs typeface="Times New Roman" panose="02020603050405020304" pitchFamily="18" charset="0"/>
              </a:rPr>
              <a:t> 2017, roč. 53, č.2, s.241-268. ISSN: 0038-0288 – </a:t>
            </a:r>
            <a:r>
              <a:rPr lang="cs-CZ" sz="1800" b="1" kern="100" dirty="0">
                <a:effectLst/>
                <a:latin typeface="Times New Roman" panose="02020603050405020304" pitchFamily="18" charset="0"/>
                <a:ea typeface="Aptos" panose="020B0004020202020204" pitchFamily="34" charset="0"/>
                <a:cs typeface="Times New Roman" panose="02020603050405020304" pitchFamily="18" charset="0"/>
              </a:rPr>
              <a:t>teoreticko-epistemologická</a:t>
            </a:r>
            <a:endParaRPr lang="cs-CZ"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cs-CZ" sz="1800" kern="100" dirty="0" err="1">
                <a:effectLst/>
                <a:latin typeface="Times New Roman" panose="02020603050405020304" pitchFamily="18" charset="0"/>
                <a:ea typeface="Aptos" panose="020B0004020202020204" pitchFamily="34" charset="0"/>
                <a:cs typeface="Times New Roman" panose="02020603050405020304" pitchFamily="18" charset="0"/>
              </a:rPr>
              <a:t>Pauknerová</a:t>
            </a:r>
            <a:r>
              <a:rPr lang="cs-CZ" sz="1800" kern="100" dirty="0">
                <a:effectLst/>
                <a:latin typeface="Times New Roman" panose="02020603050405020304" pitchFamily="18" charset="0"/>
                <a:ea typeface="Aptos" panose="020B0004020202020204" pitchFamily="34" charset="0"/>
                <a:cs typeface="Times New Roman" panose="02020603050405020304" pitchFamily="18" charset="0"/>
              </a:rPr>
              <a:t>, Karolína. Co říká dům: možnosti symetrického přístupu k </a:t>
            </a:r>
            <a:r>
              <a:rPr lang="cs-CZ" sz="1800" kern="100" dirty="0" err="1">
                <a:effectLst/>
                <a:latin typeface="Times New Roman" panose="02020603050405020304" pitchFamily="18" charset="0"/>
                <a:ea typeface="Aptos" panose="020B0004020202020204" pitchFamily="34" charset="0"/>
                <a:cs typeface="Times New Roman" panose="02020603050405020304" pitchFamily="18" charset="0"/>
              </a:rPr>
              <a:t>materialitě</a:t>
            </a:r>
            <a:r>
              <a:rPr lang="cs-CZ" sz="1800" kern="100" dirty="0">
                <a:effectLst/>
                <a:latin typeface="Times New Roman" panose="02020603050405020304" pitchFamily="18" charset="0"/>
                <a:ea typeface="Aptos" panose="020B0004020202020204" pitchFamily="34" charset="0"/>
                <a:cs typeface="Times New Roman" panose="02020603050405020304" pitchFamily="18" charset="0"/>
              </a:rPr>
              <a:t> domova, </a:t>
            </a:r>
            <a:r>
              <a:rPr lang="cs-CZ" sz="1800" i="1" kern="100" dirty="0">
                <a:effectLst/>
                <a:latin typeface="Times New Roman" panose="02020603050405020304" pitchFamily="18" charset="0"/>
                <a:ea typeface="Aptos" panose="020B0004020202020204" pitchFamily="34" charset="0"/>
                <a:cs typeface="Times New Roman" panose="02020603050405020304" pitchFamily="18" charset="0"/>
              </a:rPr>
              <a:t>in Český lid</a:t>
            </a:r>
            <a:r>
              <a:rPr lang="cs-CZ" sz="1800" kern="100" dirty="0">
                <a:effectLst/>
                <a:latin typeface="Times New Roman" panose="02020603050405020304" pitchFamily="18" charset="0"/>
                <a:ea typeface="Aptos" panose="020B0004020202020204" pitchFamily="34" charset="0"/>
                <a:cs typeface="Times New Roman" panose="02020603050405020304" pitchFamily="18" charset="0"/>
              </a:rPr>
              <a:t>, 2014, roč. 101, č. 4, s. 439–458. ISSN: 0009-0794 – </a:t>
            </a:r>
            <a:r>
              <a:rPr lang="cs-CZ" sz="1800" b="1" kern="100" dirty="0">
                <a:effectLst/>
                <a:latin typeface="Times New Roman" panose="02020603050405020304" pitchFamily="18" charset="0"/>
                <a:ea typeface="Aptos" panose="020B0004020202020204" pitchFamily="34" charset="0"/>
                <a:cs typeface="Times New Roman" panose="02020603050405020304" pitchFamily="18" charset="0"/>
              </a:rPr>
              <a:t>metodologická</a:t>
            </a:r>
            <a:endParaRPr lang="cs-CZ"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cs-CZ" sz="1800" kern="100" dirty="0" err="1">
                <a:effectLst/>
                <a:latin typeface="Times New Roman" panose="02020603050405020304" pitchFamily="18" charset="0"/>
                <a:ea typeface="Aptos" panose="020B0004020202020204" pitchFamily="34" charset="0"/>
                <a:cs typeface="Times New Roman" panose="02020603050405020304" pitchFamily="18" charset="0"/>
              </a:rPr>
              <a:t>Hejnal</a:t>
            </a:r>
            <a:r>
              <a:rPr lang="cs-CZ" sz="1800" kern="100" dirty="0">
                <a:effectLst/>
                <a:latin typeface="Times New Roman" panose="02020603050405020304" pitchFamily="18" charset="0"/>
                <a:ea typeface="Aptos" panose="020B0004020202020204" pitchFamily="34" charset="0"/>
                <a:cs typeface="Times New Roman" panose="02020603050405020304" pitchFamily="18" charset="0"/>
              </a:rPr>
              <a:t>, Ondřej. „Naše ruiny jsou našim domovem“: Bezdomovci, domov a sociální organizace, </a:t>
            </a:r>
            <a:r>
              <a:rPr lang="cs-CZ" sz="1800" i="1" kern="100" dirty="0">
                <a:effectLst/>
                <a:latin typeface="Times New Roman" panose="02020603050405020304" pitchFamily="18" charset="0"/>
                <a:ea typeface="Aptos" panose="020B0004020202020204" pitchFamily="34" charset="0"/>
                <a:cs typeface="Times New Roman" panose="02020603050405020304" pitchFamily="18" charset="0"/>
              </a:rPr>
              <a:t>in Sociální studia, </a:t>
            </a:r>
            <a:r>
              <a:rPr lang="cs-CZ" sz="1800" kern="100" dirty="0">
                <a:effectLst/>
                <a:latin typeface="Times New Roman" panose="02020603050405020304" pitchFamily="18" charset="0"/>
                <a:ea typeface="Aptos" panose="020B0004020202020204" pitchFamily="34" charset="0"/>
                <a:cs typeface="Times New Roman" panose="02020603050405020304" pitchFamily="18" charset="0"/>
              </a:rPr>
              <a:t>2014,</a:t>
            </a:r>
            <a:r>
              <a:rPr lang="cs-CZ" sz="18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1800" kern="100" dirty="0">
                <a:effectLst/>
                <a:latin typeface="Times New Roman" panose="02020603050405020304" pitchFamily="18" charset="0"/>
                <a:ea typeface="Aptos" panose="020B0004020202020204" pitchFamily="34" charset="0"/>
                <a:cs typeface="Times New Roman" panose="02020603050405020304" pitchFamily="18" charset="0"/>
              </a:rPr>
              <a:t>roč. 11, č. 4, s. 33-49. ISSN 1214-813X – </a:t>
            </a:r>
            <a:r>
              <a:rPr lang="cs-CZ" sz="1800" b="1" kern="100" dirty="0">
                <a:effectLst/>
                <a:latin typeface="Times New Roman" panose="02020603050405020304" pitchFamily="18" charset="0"/>
                <a:ea typeface="Aptos" panose="020B0004020202020204" pitchFamily="34" charset="0"/>
                <a:cs typeface="Times New Roman" panose="02020603050405020304" pitchFamily="18" charset="0"/>
              </a:rPr>
              <a:t>tematická</a:t>
            </a:r>
            <a:endParaRPr lang="cs-CZ"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buFont typeface="Symbol" panose="05050102010706020507" pitchFamily="18" charset="2"/>
              <a:buChar char=""/>
            </a:pPr>
            <a:r>
              <a:rPr lang="cs-CZ" sz="1800" kern="100" dirty="0" err="1">
                <a:effectLst/>
                <a:latin typeface="Times New Roman" panose="02020603050405020304" pitchFamily="18" charset="0"/>
                <a:ea typeface="Aptos" panose="020B0004020202020204" pitchFamily="34" charset="0"/>
                <a:cs typeface="Times New Roman" panose="02020603050405020304" pitchFamily="18" charset="0"/>
              </a:rPr>
              <a:t>Gibas</a:t>
            </a:r>
            <a:r>
              <a:rPr lang="cs-CZ" sz="1800" kern="100" dirty="0">
                <a:effectLst/>
                <a:latin typeface="Times New Roman" panose="02020603050405020304" pitchFamily="18" charset="0"/>
                <a:ea typeface="Aptos" panose="020B0004020202020204" pitchFamily="34" charset="0"/>
                <a:cs typeface="Times New Roman" panose="02020603050405020304" pitchFamily="18" charset="0"/>
              </a:rPr>
              <a:t>, Petr; </a:t>
            </a:r>
            <a:r>
              <a:rPr lang="cs-CZ" sz="1800" kern="100" dirty="0" err="1">
                <a:effectLst/>
                <a:latin typeface="Times New Roman" panose="02020603050405020304" pitchFamily="18" charset="0"/>
                <a:ea typeface="Aptos" panose="020B0004020202020204" pitchFamily="34" charset="0"/>
                <a:cs typeface="Times New Roman" panose="02020603050405020304" pitchFamily="18" charset="0"/>
              </a:rPr>
              <a:t>Pauknerová</a:t>
            </a:r>
            <a:r>
              <a:rPr lang="cs-CZ" sz="1800" kern="100" dirty="0">
                <a:effectLst/>
                <a:latin typeface="Times New Roman" panose="02020603050405020304" pitchFamily="18" charset="0"/>
                <a:ea typeface="Aptos" panose="020B0004020202020204" pitchFamily="34" charset="0"/>
                <a:cs typeface="Times New Roman" panose="02020603050405020304" pitchFamily="18" charset="0"/>
              </a:rPr>
              <a:t>, Karolína; Stella, Marco et al. </a:t>
            </a:r>
            <a:r>
              <a:rPr lang="cs-CZ" sz="1800" i="1" u="none" strike="noStrike" kern="100" dirty="0">
                <a:solidFill>
                  <a:srgbClr val="467886"/>
                </a:solidFill>
                <a:effectLst/>
                <a:latin typeface="Times New Roman" panose="02020603050405020304" pitchFamily="18" charset="0"/>
                <a:ea typeface="Aptos" panose="020B0004020202020204" pitchFamily="34" charset="0"/>
                <a:cs typeface="Times New Roman" panose="02020603050405020304" pitchFamily="18" charset="0"/>
                <a:hlinkClick r:id="rId2"/>
              </a:rPr>
              <a:t>Non-</a:t>
            </a:r>
            <a:r>
              <a:rPr lang="cs-CZ" sz="1800" i="1" u="none" strike="noStrike" kern="100" dirty="0" err="1">
                <a:solidFill>
                  <a:srgbClr val="467886"/>
                </a:solidFill>
                <a:effectLst/>
                <a:latin typeface="Times New Roman" panose="02020603050405020304" pitchFamily="18" charset="0"/>
                <a:ea typeface="Aptos" panose="020B0004020202020204" pitchFamily="34" charset="0"/>
                <a:cs typeface="Times New Roman" panose="02020603050405020304" pitchFamily="18" charset="0"/>
                <a:hlinkClick r:id="rId2"/>
              </a:rPr>
              <a:t>humans</a:t>
            </a:r>
            <a:r>
              <a:rPr lang="cs-CZ" sz="1800" i="1" u="none" strike="noStrike" kern="100" dirty="0">
                <a:solidFill>
                  <a:srgbClr val="467886"/>
                </a:solidFill>
                <a:effectLst/>
                <a:latin typeface="Times New Roman" panose="02020603050405020304" pitchFamily="18" charset="0"/>
                <a:ea typeface="Aptos" panose="020B0004020202020204" pitchFamily="34" charset="0"/>
                <a:cs typeface="Times New Roman" panose="02020603050405020304" pitchFamily="18" charset="0"/>
                <a:hlinkClick r:id="rId2"/>
              </a:rPr>
              <a:t> in </a:t>
            </a:r>
            <a:r>
              <a:rPr lang="cs-CZ" sz="1800" i="1" u="none" strike="noStrike" kern="100" dirty="0" err="1">
                <a:solidFill>
                  <a:srgbClr val="467886"/>
                </a:solidFill>
                <a:effectLst/>
                <a:latin typeface="Times New Roman" panose="02020603050405020304" pitchFamily="18" charset="0"/>
                <a:ea typeface="Aptos" panose="020B0004020202020204" pitchFamily="34" charset="0"/>
                <a:cs typeface="Times New Roman" panose="02020603050405020304" pitchFamily="18" charset="0"/>
                <a:hlinkClick r:id="rId2"/>
              </a:rPr>
              <a:t>Social</a:t>
            </a:r>
            <a:r>
              <a:rPr lang="cs-CZ" sz="1800" i="1" u="none" strike="noStrike" kern="100" dirty="0">
                <a:solidFill>
                  <a:srgbClr val="467886"/>
                </a:solidFill>
                <a:effectLst/>
                <a:latin typeface="Times New Roman" panose="02020603050405020304" pitchFamily="18" charset="0"/>
                <a:ea typeface="Aptos" panose="020B0004020202020204" pitchFamily="34" charset="0"/>
                <a:cs typeface="Times New Roman" panose="02020603050405020304" pitchFamily="18" charset="0"/>
                <a:hlinkClick r:id="rId2"/>
              </a:rPr>
              <a:t> Science: </a:t>
            </a:r>
            <a:r>
              <a:rPr lang="cs-CZ" sz="1800" i="1" u="none" strike="noStrike" kern="100" dirty="0" err="1">
                <a:solidFill>
                  <a:srgbClr val="467886"/>
                </a:solidFill>
                <a:effectLst/>
                <a:latin typeface="Times New Roman" panose="02020603050405020304" pitchFamily="18" charset="0"/>
                <a:ea typeface="Aptos" panose="020B0004020202020204" pitchFamily="34" charset="0"/>
                <a:cs typeface="Times New Roman" panose="02020603050405020304" pitchFamily="18" charset="0"/>
                <a:hlinkClick r:id="rId2"/>
              </a:rPr>
              <a:t>Animals</a:t>
            </a:r>
            <a:r>
              <a:rPr lang="cs-CZ" sz="1800" i="1" u="none" strike="noStrike" kern="100" dirty="0">
                <a:solidFill>
                  <a:srgbClr val="467886"/>
                </a:solidFill>
                <a:effectLst/>
                <a:latin typeface="Times New Roman" panose="02020603050405020304" pitchFamily="18" charset="0"/>
                <a:ea typeface="Aptos" panose="020B0004020202020204" pitchFamily="34" charset="0"/>
                <a:cs typeface="Times New Roman" panose="02020603050405020304" pitchFamily="18" charset="0"/>
                <a:hlinkClick r:id="rId2"/>
              </a:rPr>
              <a:t>, </a:t>
            </a:r>
            <a:r>
              <a:rPr lang="cs-CZ" sz="1800" i="1" u="none" strike="noStrike" kern="100" dirty="0" err="1">
                <a:solidFill>
                  <a:srgbClr val="467886"/>
                </a:solidFill>
                <a:effectLst/>
                <a:latin typeface="Times New Roman" panose="02020603050405020304" pitchFamily="18" charset="0"/>
                <a:ea typeface="Aptos" panose="020B0004020202020204" pitchFamily="34" charset="0"/>
                <a:cs typeface="Times New Roman" panose="02020603050405020304" pitchFamily="18" charset="0"/>
                <a:hlinkClick r:id="rId2"/>
              </a:rPr>
              <a:t>Spaces</a:t>
            </a:r>
            <a:r>
              <a:rPr lang="cs-CZ" sz="1800" i="1" u="none" strike="noStrike" kern="100" dirty="0">
                <a:solidFill>
                  <a:srgbClr val="467886"/>
                </a:solidFill>
                <a:effectLst/>
                <a:latin typeface="Times New Roman" panose="02020603050405020304" pitchFamily="18" charset="0"/>
                <a:ea typeface="Aptos" panose="020B0004020202020204" pitchFamily="34" charset="0"/>
                <a:cs typeface="Times New Roman" panose="02020603050405020304" pitchFamily="18" charset="0"/>
                <a:hlinkClick r:id="rId2"/>
              </a:rPr>
              <a:t>, </a:t>
            </a:r>
            <a:r>
              <a:rPr lang="cs-CZ" sz="1800" i="1" u="none" strike="noStrike" kern="100" dirty="0" err="1">
                <a:solidFill>
                  <a:srgbClr val="467886"/>
                </a:solidFill>
                <a:effectLst/>
                <a:latin typeface="Times New Roman" panose="02020603050405020304" pitchFamily="18" charset="0"/>
                <a:ea typeface="Aptos" panose="020B0004020202020204" pitchFamily="34" charset="0"/>
                <a:cs typeface="Times New Roman" panose="02020603050405020304" pitchFamily="18" charset="0"/>
                <a:hlinkClick r:id="rId2"/>
              </a:rPr>
              <a:t>Things</a:t>
            </a:r>
            <a:r>
              <a:rPr lang="cs-CZ" sz="18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1800" kern="100" dirty="0">
                <a:effectLst/>
                <a:latin typeface="Times New Roman" panose="02020603050405020304" pitchFamily="18" charset="0"/>
                <a:ea typeface="Aptos" panose="020B0004020202020204" pitchFamily="34" charset="0"/>
                <a:cs typeface="Times New Roman" panose="02020603050405020304" pitchFamily="18" charset="0"/>
              </a:rPr>
              <a:t>Červený Kostelec : Pavel Mervart, 2011, s. 9-29 ISBN : 978-80-7465-010-9  – </a:t>
            </a:r>
            <a:r>
              <a:rPr lang="cs-CZ" sz="1800" b="1" kern="100" dirty="0">
                <a:effectLst/>
                <a:latin typeface="Times New Roman" panose="02020603050405020304" pitchFamily="18" charset="0"/>
                <a:ea typeface="Aptos" panose="020B0004020202020204" pitchFamily="34" charset="0"/>
                <a:cs typeface="Times New Roman" panose="02020603050405020304" pitchFamily="18" charset="0"/>
              </a:rPr>
              <a:t>teoreticko-epistemologicko-metodologická</a:t>
            </a:r>
            <a:endParaRPr lang="cs-CZ"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15000"/>
              </a:lnSpc>
              <a:spcAft>
                <a:spcPts val="800"/>
              </a:spcAft>
              <a:buFont typeface="Symbol" panose="05050102010706020507" pitchFamily="18" charset="2"/>
              <a:buChar char=""/>
            </a:pPr>
            <a:r>
              <a:rPr lang="cs-CZ" sz="1800" kern="100" dirty="0">
                <a:effectLst/>
                <a:latin typeface="Times New Roman" panose="02020603050405020304" pitchFamily="18" charset="0"/>
                <a:ea typeface="Aptos" panose="020B0004020202020204" pitchFamily="34" charset="0"/>
                <a:cs typeface="Times New Roman" panose="02020603050405020304" pitchFamily="18" charset="0"/>
              </a:rPr>
              <a:t>Miller, Daniel. </a:t>
            </a:r>
            <a:r>
              <a:rPr lang="cs-CZ" sz="1800" i="1" kern="100" dirty="0" err="1">
                <a:effectLst/>
                <a:latin typeface="Times New Roman" panose="02020603050405020304" pitchFamily="18" charset="0"/>
                <a:ea typeface="Aptos" panose="020B0004020202020204" pitchFamily="34" charset="0"/>
                <a:cs typeface="Times New Roman" panose="02020603050405020304" pitchFamily="18" charset="0"/>
              </a:rPr>
              <a:t>Home</a:t>
            </a:r>
            <a:r>
              <a:rPr lang="cs-CZ" sz="18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1800" i="1" kern="100" dirty="0" err="1">
                <a:effectLst/>
                <a:latin typeface="Times New Roman" panose="02020603050405020304" pitchFamily="18" charset="0"/>
                <a:ea typeface="Aptos" panose="020B0004020202020204" pitchFamily="34" charset="0"/>
                <a:cs typeface="Times New Roman" panose="02020603050405020304" pitchFamily="18" charset="0"/>
              </a:rPr>
              <a:t>Possessions</a:t>
            </a:r>
            <a:r>
              <a:rPr lang="cs-CZ" sz="18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1800" i="1" kern="100" dirty="0" err="1">
                <a:effectLst/>
                <a:latin typeface="Times New Roman" panose="02020603050405020304" pitchFamily="18" charset="0"/>
                <a:ea typeface="Aptos" panose="020B0004020202020204" pitchFamily="34" charset="0"/>
                <a:cs typeface="Times New Roman" panose="02020603050405020304" pitchFamily="18" charset="0"/>
              </a:rPr>
              <a:t>Material</a:t>
            </a:r>
            <a:r>
              <a:rPr lang="cs-CZ" sz="18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1800" i="1" kern="100" dirty="0" err="1">
                <a:effectLst/>
                <a:latin typeface="Times New Roman" panose="02020603050405020304" pitchFamily="18" charset="0"/>
                <a:ea typeface="Aptos" panose="020B0004020202020204" pitchFamily="34" charset="0"/>
                <a:cs typeface="Times New Roman" panose="02020603050405020304" pitchFamily="18" charset="0"/>
              </a:rPr>
              <a:t>Culture</a:t>
            </a:r>
            <a:r>
              <a:rPr lang="cs-CZ" sz="18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1800" i="1" kern="100" dirty="0" err="1">
                <a:effectLst/>
                <a:latin typeface="Times New Roman" panose="02020603050405020304" pitchFamily="18" charset="0"/>
                <a:ea typeface="Aptos" panose="020B0004020202020204" pitchFamily="34" charset="0"/>
                <a:cs typeface="Times New Roman" panose="02020603050405020304" pitchFamily="18" charset="0"/>
              </a:rPr>
              <a:t>Behind</a:t>
            </a:r>
            <a:r>
              <a:rPr lang="cs-CZ" sz="18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1800" i="1" kern="100" dirty="0" err="1">
                <a:effectLst/>
                <a:latin typeface="Times New Roman" panose="02020603050405020304" pitchFamily="18" charset="0"/>
                <a:ea typeface="Aptos" panose="020B0004020202020204" pitchFamily="34" charset="0"/>
                <a:cs typeface="Times New Roman" panose="02020603050405020304" pitchFamily="18" charset="0"/>
              </a:rPr>
              <a:t>Closed</a:t>
            </a:r>
            <a:r>
              <a:rPr lang="cs-CZ" sz="1800" i="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1800" i="1" kern="100" dirty="0" err="1">
                <a:effectLst/>
                <a:latin typeface="Times New Roman" panose="02020603050405020304" pitchFamily="18" charset="0"/>
                <a:ea typeface="Aptos" panose="020B0004020202020204" pitchFamily="34" charset="0"/>
                <a:cs typeface="Times New Roman" panose="02020603050405020304" pitchFamily="18" charset="0"/>
              </a:rPr>
              <a:t>Doors</a:t>
            </a:r>
            <a:r>
              <a:rPr lang="cs-CZ" sz="1800" kern="100" dirty="0">
                <a:effectLst/>
                <a:latin typeface="Times New Roman" panose="02020603050405020304" pitchFamily="18" charset="0"/>
                <a:ea typeface="Aptos" panose="020B0004020202020204" pitchFamily="34" charset="0"/>
                <a:cs typeface="Times New Roman" panose="02020603050405020304" pitchFamily="18" charset="0"/>
              </a:rPr>
              <a:t>, 2001, Oxford: </a:t>
            </a:r>
            <a:r>
              <a:rPr lang="cs-CZ" sz="1800" kern="100" dirty="0" err="1">
                <a:effectLst/>
                <a:latin typeface="Times New Roman" panose="02020603050405020304" pitchFamily="18" charset="0"/>
                <a:ea typeface="Aptos" panose="020B0004020202020204" pitchFamily="34" charset="0"/>
                <a:cs typeface="Times New Roman" panose="02020603050405020304" pitchFamily="18" charset="0"/>
              </a:rPr>
              <a:t>Berg</a:t>
            </a:r>
            <a:r>
              <a:rPr lang="cs-CZ" sz="1800"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cs-CZ" sz="1800" kern="100" dirty="0" err="1">
                <a:effectLst/>
                <a:latin typeface="Times New Roman" panose="02020603050405020304" pitchFamily="18" charset="0"/>
                <a:ea typeface="Aptos" panose="020B0004020202020204" pitchFamily="34" charset="0"/>
                <a:cs typeface="Times New Roman" panose="02020603050405020304" pitchFamily="18" charset="0"/>
              </a:rPr>
              <a:t>Publishers</a:t>
            </a:r>
            <a:r>
              <a:rPr lang="cs-CZ" sz="1800" kern="100" dirty="0">
                <a:effectLst/>
                <a:latin typeface="Times New Roman" panose="02020603050405020304" pitchFamily="18" charset="0"/>
                <a:ea typeface="Aptos" panose="020B0004020202020204" pitchFamily="34" charset="0"/>
                <a:cs typeface="Times New Roman" panose="02020603050405020304" pitchFamily="18" charset="0"/>
              </a:rPr>
              <a:t>.</a:t>
            </a:r>
            <a:r>
              <a:rPr lang="cs-CZ" sz="1800" kern="100" dirty="0">
                <a:effectLst/>
                <a:latin typeface="Aptos" panose="020B0004020202020204" pitchFamily="34" charset="0"/>
                <a:ea typeface="Aptos" panose="020B0004020202020204" pitchFamily="34" charset="0"/>
                <a:cs typeface="Times New Roman" panose="02020603050405020304" pitchFamily="18" charset="0"/>
              </a:rPr>
              <a:t>- </a:t>
            </a:r>
            <a:r>
              <a:rPr lang="cs-CZ" sz="1800" b="1" kern="100" dirty="0">
                <a:effectLst/>
                <a:latin typeface="Times New Roman" panose="02020603050405020304" pitchFamily="18" charset="0"/>
                <a:ea typeface="Aptos" panose="020B0004020202020204" pitchFamily="34" charset="0"/>
                <a:cs typeface="Times New Roman" panose="02020603050405020304" pitchFamily="18" charset="0"/>
              </a:rPr>
              <a:t>teoretická, získat</a:t>
            </a:r>
            <a:endParaRPr lang="cs-CZ"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397159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41FF878-01C8-5D02-4D91-3AEFEEB92EF8}"/>
              </a:ext>
            </a:extLst>
          </p:cNvPr>
          <p:cNvSpPr>
            <a:spLocks noGrp="1"/>
          </p:cNvSpPr>
          <p:nvPr>
            <p:ph type="title"/>
          </p:nvPr>
        </p:nvSpPr>
        <p:spPr/>
        <p:txBody>
          <a:bodyPr/>
          <a:lstStyle/>
          <a:p>
            <a:r>
              <a:rPr lang="cs-CZ" dirty="0"/>
              <a:t>DS = kultivace </a:t>
            </a:r>
          </a:p>
        </p:txBody>
      </p:sp>
      <p:sp>
        <p:nvSpPr>
          <p:cNvPr id="3" name="Zástupný obsah 2">
            <a:extLst>
              <a:ext uri="{FF2B5EF4-FFF2-40B4-BE49-F238E27FC236}">
                <a16:creationId xmlns:a16="http://schemas.microsoft.com/office/drawing/2014/main" id="{2DEF0D29-CE32-0BD6-7661-3067FC63A45A}"/>
              </a:ext>
            </a:extLst>
          </p:cNvPr>
          <p:cNvSpPr>
            <a:spLocks noGrp="1"/>
          </p:cNvSpPr>
          <p:nvPr>
            <p:ph idx="1"/>
          </p:nvPr>
        </p:nvSpPr>
        <p:spPr/>
        <p:txBody>
          <a:bodyPr>
            <a:normAutofit lnSpcReduction="10000"/>
          </a:bodyPr>
          <a:lstStyle/>
          <a:p>
            <a:r>
              <a:rPr lang="cs-CZ" dirty="0"/>
              <a:t>Každá!!! práce (třeba i běžný e-mail) má být označena, pojmenována. Úkoly v DS:</a:t>
            </a:r>
          </a:p>
          <a:p>
            <a:pPr lvl="1"/>
            <a:r>
              <a:rPr lang="cs-CZ" dirty="0"/>
              <a:t>Jméno autora/</a:t>
            </a:r>
            <a:r>
              <a:rPr lang="cs-CZ" dirty="0" err="1"/>
              <a:t>ky</a:t>
            </a:r>
            <a:endParaRPr lang="cs-CZ" dirty="0"/>
          </a:p>
          <a:p>
            <a:pPr lvl="1"/>
            <a:r>
              <a:rPr lang="cs-CZ" dirty="0"/>
              <a:t>Název projektu</a:t>
            </a:r>
          </a:p>
          <a:p>
            <a:pPr lvl="1"/>
            <a:r>
              <a:rPr lang="cs-CZ" dirty="0"/>
              <a:t>Jméno školitele/</a:t>
            </a:r>
            <a:r>
              <a:rPr lang="cs-CZ" dirty="0" err="1"/>
              <a:t>ky</a:t>
            </a:r>
            <a:endParaRPr lang="cs-CZ" dirty="0"/>
          </a:p>
          <a:p>
            <a:endParaRPr lang="cs-CZ" dirty="0"/>
          </a:p>
          <a:p>
            <a:r>
              <a:rPr lang="cs-CZ" dirty="0"/>
              <a:t>Bez NÁZVU PROJEKTU / školitele/</a:t>
            </a:r>
            <a:r>
              <a:rPr lang="cs-CZ" dirty="0" err="1"/>
              <a:t>ky</a:t>
            </a:r>
            <a:r>
              <a:rPr lang="cs-CZ" dirty="0"/>
              <a:t> lze těžko posuzovat obsah!</a:t>
            </a:r>
          </a:p>
          <a:p>
            <a:r>
              <a:rPr lang="cs-CZ" dirty="0"/>
              <a:t>Pro účely DS uvádíme pouze názvy projektů</a:t>
            </a:r>
          </a:p>
          <a:p>
            <a:r>
              <a:rPr lang="cs-CZ" dirty="0"/>
              <a:t>… kde není, neuvádíme  </a:t>
            </a:r>
            <a:r>
              <a:rPr lang="cs-CZ" dirty="0">
                <a:sym typeface="Wingdings" panose="05000000000000000000" pitchFamily="2" charset="2"/>
              </a:rPr>
              <a:t></a:t>
            </a:r>
          </a:p>
          <a:p>
            <a:endParaRPr lang="cs-CZ" dirty="0"/>
          </a:p>
        </p:txBody>
      </p:sp>
    </p:spTree>
    <p:extLst>
      <p:ext uri="{BB962C8B-B14F-4D97-AF65-F5344CB8AC3E}">
        <p14:creationId xmlns:p14="http://schemas.microsoft.com/office/powerpoint/2010/main" val="2081253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obsah 3">
            <a:extLst>
              <a:ext uri="{FF2B5EF4-FFF2-40B4-BE49-F238E27FC236}">
                <a16:creationId xmlns:a16="http://schemas.microsoft.com/office/drawing/2014/main" id="{BCAACC66-EFEF-F0A6-63C1-BFD429036E1F}"/>
              </a:ext>
            </a:extLst>
          </p:cNvPr>
          <p:cNvGraphicFramePr>
            <a:graphicFrameLocks noGrp="1"/>
          </p:cNvGraphicFramePr>
          <p:nvPr>
            <p:ph idx="1"/>
          </p:nvPr>
        </p:nvGraphicFramePr>
        <p:xfrm>
          <a:off x="643467" y="653879"/>
          <a:ext cx="10905067" cy="5550245"/>
        </p:xfrm>
        <a:graphic>
          <a:graphicData uri="http://schemas.openxmlformats.org/drawingml/2006/table">
            <a:tbl>
              <a:tblPr firstRow="1" firstCol="1" bandRow="1">
                <a:tableStyleId>{5C22544A-7EE6-4342-B048-85BDC9FD1C3A}</a:tableStyleId>
              </a:tblPr>
              <a:tblGrid>
                <a:gridCol w="1801397">
                  <a:extLst>
                    <a:ext uri="{9D8B030D-6E8A-4147-A177-3AD203B41FA5}">
                      <a16:colId xmlns:a16="http://schemas.microsoft.com/office/drawing/2014/main" val="3110143039"/>
                    </a:ext>
                  </a:extLst>
                </a:gridCol>
                <a:gridCol w="4572728">
                  <a:extLst>
                    <a:ext uri="{9D8B030D-6E8A-4147-A177-3AD203B41FA5}">
                      <a16:colId xmlns:a16="http://schemas.microsoft.com/office/drawing/2014/main" val="502290183"/>
                    </a:ext>
                  </a:extLst>
                </a:gridCol>
                <a:gridCol w="4530942">
                  <a:extLst>
                    <a:ext uri="{9D8B030D-6E8A-4147-A177-3AD203B41FA5}">
                      <a16:colId xmlns:a16="http://schemas.microsoft.com/office/drawing/2014/main" val="530857061"/>
                    </a:ext>
                  </a:extLst>
                </a:gridCol>
              </a:tblGrid>
              <a:tr h="198645">
                <a:tc>
                  <a:txBody>
                    <a:bodyPr/>
                    <a:lstStyle/>
                    <a:p>
                      <a:pPr algn="ctr">
                        <a:lnSpc>
                          <a:spcPct val="107000"/>
                        </a:lnSpc>
                        <a:spcAft>
                          <a:spcPts val="800"/>
                        </a:spcAft>
                      </a:pPr>
                      <a:r>
                        <a:rPr lang="cs-CZ" sz="1000" kern="100">
                          <a:effectLst/>
                        </a:rPr>
                        <a:t>AUTOR, AUTOŘI</a:t>
                      </a:r>
                      <a:endParaRPr lang="cs-CZ"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31383" marR="31383" marT="0" marB="0"/>
                </a:tc>
                <a:tc>
                  <a:txBody>
                    <a:bodyPr/>
                    <a:lstStyle/>
                    <a:p>
                      <a:pPr algn="ctr">
                        <a:lnSpc>
                          <a:spcPct val="107000"/>
                        </a:lnSpc>
                        <a:spcAft>
                          <a:spcPts val="800"/>
                        </a:spcAft>
                      </a:pPr>
                      <a:r>
                        <a:rPr lang="cs-CZ" sz="1000" kern="100">
                          <a:effectLst/>
                        </a:rPr>
                        <a:t>CITACE (ISO 690)</a:t>
                      </a:r>
                      <a:endParaRPr lang="cs-CZ"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31383" marR="31383" marT="0" marB="0"/>
                </a:tc>
                <a:tc>
                  <a:txBody>
                    <a:bodyPr/>
                    <a:lstStyle/>
                    <a:p>
                      <a:pPr algn="ctr">
                        <a:lnSpc>
                          <a:spcPct val="107000"/>
                        </a:lnSpc>
                        <a:spcAft>
                          <a:spcPts val="800"/>
                        </a:spcAft>
                      </a:pPr>
                      <a:r>
                        <a:rPr lang="cs-CZ" sz="1000" kern="100">
                          <a:effectLst/>
                        </a:rPr>
                        <a:t>POZNÁMKY</a:t>
                      </a:r>
                      <a:endParaRPr lang="cs-CZ"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31383" marR="31383" marT="0" marB="0"/>
                </a:tc>
                <a:extLst>
                  <a:ext uri="{0D108BD9-81ED-4DB2-BD59-A6C34878D82A}">
                    <a16:rowId xmlns:a16="http://schemas.microsoft.com/office/drawing/2014/main" val="1844065323"/>
                  </a:ext>
                </a:extLst>
              </a:tr>
              <a:tr h="437295">
                <a:tc>
                  <a:txBody>
                    <a:bodyPr/>
                    <a:lstStyle/>
                    <a:p>
                      <a:pPr>
                        <a:lnSpc>
                          <a:spcPct val="107000"/>
                        </a:lnSpc>
                        <a:spcAft>
                          <a:spcPts val="800"/>
                        </a:spcAft>
                      </a:pPr>
                      <a:r>
                        <a:rPr lang="cs-CZ" sz="1000" kern="100">
                          <a:effectLst/>
                        </a:rPr>
                        <a:t>Mimi Sheller, John Urry</a:t>
                      </a:r>
                      <a:endParaRPr lang="cs-CZ"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31383" marR="31383" marT="0" marB="0"/>
                </a:tc>
                <a:tc>
                  <a:txBody>
                    <a:bodyPr/>
                    <a:lstStyle/>
                    <a:p>
                      <a:pPr>
                        <a:lnSpc>
                          <a:spcPct val="107000"/>
                        </a:lnSpc>
                        <a:spcAft>
                          <a:spcPts val="800"/>
                        </a:spcAft>
                      </a:pPr>
                      <a:r>
                        <a:rPr lang="cs-CZ" sz="800" kern="100">
                          <a:effectLst/>
                        </a:rPr>
                        <a:t>SHELLER, Mimi a URRY, John. The New Mobilities Paradigm. Online. Environment and planning. A. 2006, roč. 38, č. 2, s. 207-226. ISSN 0308-518X. Dostupné z: </a:t>
                      </a:r>
                      <a:r>
                        <a:rPr lang="cs-CZ" sz="800" u="sng" kern="100">
                          <a:effectLst/>
                          <a:hlinkClick r:id="rId2"/>
                        </a:rPr>
                        <a:t>https://doi.org/10.1068/a37268</a:t>
                      </a:r>
                      <a:r>
                        <a:rPr lang="cs-CZ" sz="800" kern="100">
                          <a:effectLst/>
                        </a:rPr>
                        <a:t>. [cit. 2024-10-20].</a:t>
                      </a:r>
                      <a:endParaRPr lang="cs-CZ"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31383" marR="31383" marT="0" marB="0"/>
                </a:tc>
                <a:tc>
                  <a:txBody>
                    <a:bodyPr/>
                    <a:lstStyle/>
                    <a:p>
                      <a:pPr marL="342900" lvl="0" indent="-342900">
                        <a:lnSpc>
                          <a:spcPct val="107000"/>
                        </a:lnSpc>
                        <a:spcAft>
                          <a:spcPts val="800"/>
                        </a:spcAft>
                        <a:buFont typeface="Times New Roman" panose="02020603050405020304" pitchFamily="18" charset="0"/>
                        <a:buChar char="-"/>
                      </a:pPr>
                      <a:r>
                        <a:rPr lang="cs-CZ" sz="1000" kern="100">
                          <a:effectLst/>
                        </a:rPr>
                        <a:t>paradigma nových mobilit, kultury mobilit, co se děje v prostoru? Podřízení prostoru, abych byl mobilní. </a:t>
                      </a:r>
                      <a:endParaRPr lang="cs-CZ"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31383" marR="31383" marT="0" marB="0"/>
                </a:tc>
                <a:extLst>
                  <a:ext uri="{0D108BD9-81ED-4DB2-BD59-A6C34878D82A}">
                    <a16:rowId xmlns:a16="http://schemas.microsoft.com/office/drawing/2014/main" val="333029869"/>
                  </a:ext>
                </a:extLst>
              </a:tr>
              <a:tr h="537144">
                <a:tc>
                  <a:txBody>
                    <a:bodyPr/>
                    <a:lstStyle/>
                    <a:p>
                      <a:pPr>
                        <a:lnSpc>
                          <a:spcPct val="107000"/>
                        </a:lnSpc>
                        <a:spcAft>
                          <a:spcPts val="800"/>
                        </a:spcAft>
                      </a:pPr>
                      <a:r>
                        <a:rPr lang="cs-CZ" sz="1000" kern="100">
                          <a:effectLst/>
                        </a:rPr>
                        <a:t>Laura Watts, John Urry</a:t>
                      </a:r>
                      <a:endParaRPr lang="cs-CZ"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31383" marR="31383" marT="0" marB="0"/>
                </a:tc>
                <a:tc>
                  <a:txBody>
                    <a:bodyPr/>
                    <a:lstStyle/>
                    <a:p>
                      <a:pPr>
                        <a:lnSpc>
                          <a:spcPct val="107000"/>
                        </a:lnSpc>
                        <a:spcAft>
                          <a:spcPts val="800"/>
                        </a:spcAft>
                      </a:pPr>
                      <a:r>
                        <a:rPr lang="cs-CZ" sz="800" kern="100">
                          <a:effectLst/>
                        </a:rPr>
                        <a:t>WATTS, Laura a URRY, John. Moving Methods, Travelling Times. Online. Environment and planning. D, Society &amp; space. 2008, roč. 26, č. 5, s. 860-874. ISSN 0263-7758. Dostupné z: </a:t>
                      </a:r>
                      <a:r>
                        <a:rPr lang="cs-CZ" sz="800" u="sng" kern="100">
                          <a:effectLst/>
                          <a:hlinkClick r:id="rId3"/>
                        </a:rPr>
                        <a:t>https://doi.org/10.1068/d6707</a:t>
                      </a:r>
                      <a:r>
                        <a:rPr lang="cs-CZ" sz="800" kern="100">
                          <a:effectLst/>
                        </a:rPr>
                        <a:t>. [cit. 2024-10-20].</a:t>
                      </a:r>
                      <a:endParaRPr lang="cs-CZ"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31383" marR="31383" marT="0" marB="0"/>
                </a:tc>
                <a:tc>
                  <a:txBody>
                    <a:bodyPr/>
                    <a:lstStyle/>
                    <a:p>
                      <a:pPr marL="342900" lvl="0" indent="-342900">
                        <a:lnSpc>
                          <a:spcPct val="107000"/>
                        </a:lnSpc>
                        <a:buFont typeface="Times New Roman" panose="02020603050405020304" pitchFamily="18" charset="0"/>
                        <a:buChar char="-"/>
                      </a:pPr>
                      <a:r>
                        <a:rPr lang="cs-CZ" sz="1000" kern="100">
                          <a:effectLst/>
                        </a:rPr>
                        <a:t>časoprostorovost mobilit </a:t>
                      </a:r>
                    </a:p>
                    <a:p>
                      <a:pPr marL="342900" lvl="0" indent="-342900">
                        <a:lnSpc>
                          <a:spcPct val="107000"/>
                        </a:lnSpc>
                        <a:buFont typeface="Times New Roman" panose="02020603050405020304" pitchFamily="18" charset="0"/>
                        <a:buChar char="-"/>
                      </a:pPr>
                      <a:r>
                        <a:rPr lang="cs-CZ" sz="1000" kern="100">
                          <a:effectLst/>
                        </a:rPr>
                        <a:t>Kultura cestování: situace dopravy vyžaduje od lidí strategie. </a:t>
                      </a:r>
                    </a:p>
                    <a:p>
                      <a:pPr marL="342900" lvl="0" indent="-342900">
                        <a:lnSpc>
                          <a:spcPct val="107000"/>
                        </a:lnSpc>
                        <a:spcAft>
                          <a:spcPts val="800"/>
                        </a:spcAft>
                        <a:buFont typeface="Times New Roman" panose="02020603050405020304" pitchFamily="18" charset="0"/>
                        <a:buChar char="-"/>
                      </a:pPr>
                      <a:r>
                        <a:rPr lang="cs-CZ" sz="1000" kern="100">
                          <a:effectLst/>
                        </a:rPr>
                        <a:t>(Jak vypadá kultura autobusu?)</a:t>
                      </a:r>
                      <a:endParaRPr lang="cs-CZ"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31383" marR="31383" marT="0" marB="0"/>
                </a:tc>
                <a:extLst>
                  <a:ext uri="{0D108BD9-81ED-4DB2-BD59-A6C34878D82A}">
                    <a16:rowId xmlns:a16="http://schemas.microsoft.com/office/drawing/2014/main" val="3601731514"/>
                  </a:ext>
                </a:extLst>
              </a:tr>
              <a:tr h="437295">
                <a:tc>
                  <a:txBody>
                    <a:bodyPr/>
                    <a:lstStyle/>
                    <a:p>
                      <a:pPr>
                        <a:lnSpc>
                          <a:spcPct val="107000"/>
                        </a:lnSpc>
                        <a:spcAft>
                          <a:spcPts val="800"/>
                        </a:spcAft>
                      </a:pPr>
                      <a:r>
                        <a:rPr lang="cs-CZ" sz="1000" kern="100">
                          <a:effectLst/>
                        </a:rPr>
                        <a:t>Laura Watts</a:t>
                      </a:r>
                      <a:endParaRPr lang="cs-CZ"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31383" marR="31383" marT="0" marB="0"/>
                </a:tc>
                <a:tc>
                  <a:txBody>
                    <a:bodyPr/>
                    <a:lstStyle/>
                    <a:p>
                      <a:pPr>
                        <a:lnSpc>
                          <a:spcPct val="107000"/>
                        </a:lnSpc>
                        <a:spcAft>
                          <a:spcPts val="800"/>
                        </a:spcAft>
                        <a:tabLst>
                          <a:tab pos="713740" algn="l"/>
                        </a:tabLst>
                      </a:pPr>
                      <a:r>
                        <a:rPr lang="cs-CZ" sz="800" kern="100">
                          <a:effectLst/>
                        </a:rPr>
                        <a:t>WATTS, Laura. The art and craft of train travel. Online. Social &amp; cultural geography. 2008, roč. 9, č. 6, s. 711-726. ISSN 1464-9365. Dostupné z: </a:t>
                      </a:r>
                      <a:r>
                        <a:rPr lang="cs-CZ" sz="800" u="sng" kern="100">
                          <a:effectLst/>
                          <a:hlinkClick r:id="rId4"/>
                        </a:rPr>
                        <a:t>https://doi.org/10.1080/14649360802292520</a:t>
                      </a:r>
                      <a:r>
                        <a:rPr lang="cs-CZ" sz="800" kern="100">
                          <a:effectLst/>
                        </a:rPr>
                        <a:t>. [cit. 2024-10-20].</a:t>
                      </a:r>
                      <a:endParaRPr lang="cs-CZ"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31383" marR="31383" marT="0" marB="0"/>
                </a:tc>
                <a:tc>
                  <a:txBody>
                    <a:bodyPr/>
                    <a:lstStyle/>
                    <a:p>
                      <a:pPr marL="342900" lvl="0" indent="-342900">
                        <a:lnSpc>
                          <a:spcPct val="107000"/>
                        </a:lnSpc>
                        <a:buFont typeface="Times New Roman" panose="02020603050405020304" pitchFamily="18" charset="0"/>
                        <a:buChar char="-"/>
                      </a:pPr>
                      <a:r>
                        <a:rPr lang="cs-CZ" sz="1000" kern="100">
                          <a:effectLst/>
                        </a:rPr>
                        <a:t>Unpacked X packed (rozbalený a sbalený cestující)</a:t>
                      </a:r>
                    </a:p>
                    <a:p>
                      <a:pPr marL="342900" lvl="0" indent="-342900">
                        <a:lnSpc>
                          <a:spcPct val="107000"/>
                        </a:lnSpc>
                        <a:spcAft>
                          <a:spcPts val="800"/>
                        </a:spcAft>
                        <a:buFont typeface="Times New Roman" panose="02020603050405020304" pitchFamily="18" charset="0"/>
                        <a:buChar char="-"/>
                      </a:pPr>
                      <a:r>
                        <a:rPr lang="cs-CZ" sz="1000" kern="100">
                          <a:effectLst/>
                        </a:rPr>
                        <a:t>Cestování vlakem, jak zachází lidi s prostorem, čas a jeho užívání</a:t>
                      </a:r>
                      <a:endParaRPr lang="cs-CZ"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31383" marR="31383" marT="0" marB="0"/>
                </a:tc>
                <a:extLst>
                  <a:ext uri="{0D108BD9-81ED-4DB2-BD59-A6C34878D82A}">
                    <a16:rowId xmlns:a16="http://schemas.microsoft.com/office/drawing/2014/main" val="4004357585"/>
                  </a:ext>
                </a:extLst>
              </a:tr>
              <a:tr h="706393">
                <a:tc>
                  <a:txBody>
                    <a:bodyPr/>
                    <a:lstStyle/>
                    <a:p>
                      <a:pPr>
                        <a:lnSpc>
                          <a:spcPct val="107000"/>
                        </a:lnSpc>
                        <a:spcAft>
                          <a:spcPts val="800"/>
                        </a:spcAft>
                      </a:pPr>
                      <a:r>
                        <a:rPr lang="cs-CZ" sz="1000" kern="100">
                          <a:effectLst/>
                        </a:rPr>
                        <a:t>Mike Owen Benediktsson a kolektiv</a:t>
                      </a:r>
                      <a:endParaRPr lang="cs-CZ"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31383" marR="31383" marT="0" marB="0"/>
                </a:tc>
                <a:tc>
                  <a:txBody>
                    <a:bodyPr/>
                    <a:lstStyle/>
                    <a:p>
                      <a:pPr>
                        <a:lnSpc>
                          <a:spcPct val="107000"/>
                        </a:lnSpc>
                        <a:spcAft>
                          <a:spcPts val="800"/>
                        </a:spcAft>
                      </a:pPr>
                      <a:r>
                        <a:rPr lang="cs-CZ" sz="800" kern="100">
                          <a:effectLst/>
                        </a:rPr>
                        <a:t>Benediktsson, M. O., a kolektiv. (2018) ‘The subway as fourth place: anomie, flânerie and the “crush of persons”’, Applied Mobilities, 5(2), s. 103–121.  Dostupné z: </a:t>
                      </a:r>
                      <a:r>
                        <a:rPr lang="cs-CZ" sz="800" u="sng" kern="100">
                          <a:effectLst/>
                          <a:hlinkClick r:id="rId5"/>
                        </a:rPr>
                        <a:t>https://www.tandfonline.com/doi/full/10.1080/23800127.2018.1426522</a:t>
                      </a:r>
                      <a:r>
                        <a:rPr lang="cs-CZ" sz="800" kern="100">
                          <a:effectLst/>
                        </a:rPr>
                        <a:t>. [cit. 2024-10-20].</a:t>
                      </a:r>
                      <a:endParaRPr lang="cs-CZ"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31383" marR="31383" marT="0" marB="0"/>
                </a:tc>
                <a:tc>
                  <a:txBody>
                    <a:bodyPr/>
                    <a:lstStyle/>
                    <a:p>
                      <a:pPr marL="342900" lvl="0" indent="-342900">
                        <a:lnSpc>
                          <a:spcPct val="107000"/>
                        </a:lnSpc>
                        <a:buFont typeface="Times New Roman" panose="02020603050405020304" pitchFamily="18" charset="0"/>
                        <a:buChar char="-"/>
                      </a:pPr>
                      <a:r>
                        <a:rPr lang="cs-CZ" sz="1000" kern="100">
                          <a:effectLst/>
                        </a:rPr>
                        <a:t>Sociální život metra, jak lidé a jejich těla se pohybují, reagují v prostoru metra. </a:t>
                      </a:r>
                    </a:p>
                    <a:p>
                      <a:pPr marL="342900" lvl="0" indent="-342900">
                        <a:lnSpc>
                          <a:spcPct val="107000"/>
                        </a:lnSpc>
                        <a:spcAft>
                          <a:spcPts val="800"/>
                        </a:spcAft>
                        <a:buFont typeface="Times New Roman" panose="02020603050405020304" pitchFamily="18" charset="0"/>
                        <a:buChar char="-"/>
                      </a:pPr>
                      <a:r>
                        <a:rPr lang="cs-CZ" sz="1000" kern="100">
                          <a:effectLst/>
                        </a:rPr>
                        <a:t>Metro jako „fourth place“ – ulitiární prostor – prostor pasivního sociálního kontaktu</a:t>
                      </a:r>
                      <a:endParaRPr lang="cs-CZ"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31383" marR="31383" marT="0" marB="0"/>
                </a:tc>
                <a:extLst>
                  <a:ext uri="{0D108BD9-81ED-4DB2-BD59-A6C34878D82A}">
                    <a16:rowId xmlns:a16="http://schemas.microsoft.com/office/drawing/2014/main" val="3521385095"/>
                  </a:ext>
                </a:extLst>
              </a:tr>
              <a:tr h="1383392">
                <a:tc>
                  <a:txBody>
                    <a:bodyPr/>
                    <a:lstStyle/>
                    <a:p>
                      <a:pPr>
                        <a:lnSpc>
                          <a:spcPct val="107000"/>
                        </a:lnSpc>
                        <a:spcAft>
                          <a:spcPts val="800"/>
                        </a:spcAft>
                      </a:pPr>
                      <a:r>
                        <a:rPr lang="cs-CZ" sz="1000" kern="100">
                          <a:effectLst/>
                        </a:rPr>
                        <a:t>Colin Symes</a:t>
                      </a:r>
                      <a:endParaRPr lang="cs-CZ"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31383" marR="31383" marT="0" marB="0"/>
                </a:tc>
                <a:tc>
                  <a:txBody>
                    <a:bodyPr/>
                    <a:lstStyle/>
                    <a:p>
                      <a:pPr>
                        <a:lnSpc>
                          <a:spcPct val="107000"/>
                        </a:lnSpc>
                        <a:spcAft>
                          <a:spcPts val="800"/>
                        </a:spcAft>
                      </a:pPr>
                      <a:r>
                        <a:rPr lang="cs-CZ" sz="800" kern="100">
                          <a:effectLst/>
                        </a:rPr>
                        <a:t>SYMES, Colin. Entr'acte: Mobile Choreography and Sydney Rail Commuters. Online. Mobilities. 2013, roč. 8, č. 4, s. 542-559. ISSN 1745-0101. Dostupné z: </a:t>
                      </a:r>
                      <a:r>
                        <a:rPr lang="cs-CZ" sz="800" u="sng" kern="100">
                          <a:effectLst/>
                          <a:hlinkClick r:id="rId6"/>
                        </a:rPr>
                        <a:t>https://doi.org/10.1080/17450101.2012.724840</a:t>
                      </a:r>
                      <a:r>
                        <a:rPr lang="cs-CZ" sz="800" kern="100">
                          <a:effectLst/>
                        </a:rPr>
                        <a:t>. [cit. 2024-10-20].</a:t>
                      </a:r>
                      <a:endParaRPr lang="cs-CZ"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31383" marR="31383" marT="0" marB="0"/>
                </a:tc>
                <a:tc>
                  <a:txBody>
                    <a:bodyPr/>
                    <a:lstStyle/>
                    <a:p>
                      <a:pPr marL="342900" lvl="0" indent="-342900">
                        <a:lnSpc>
                          <a:spcPct val="107000"/>
                        </a:lnSpc>
                        <a:buFont typeface="Times New Roman" panose="02020603050405020304" pitchFamily="18" charset="0"/>
                        <a:buChar char="-"/>
                      </a:pPr>
                      <a:r>
                        <a:rPr lang="cs-CZ" sz="1000" kern="100">
                          <a:effectLst/>
                        </a:rPr>
                        <a:t>Mobilní etnografie</a:t>
                      </a:r>
                    </a:p>
                    <a:p>
                      <a:pPr marL="342900" lvl="0" indent="-342900">
                        <a:lnSpc>
                          <a:spcPct val="107000"/>
                        </a:lnSpc>
                        <a:buFont typeface="Times New Roman" panose="02020603050405020304" pitchFamily="18" charset="0"/>
                        <a:buChar char="-"/>
                      </a:pPr>
                      <a:r>
                        <a:rPr lang="cs-CZ" sz="1000" kern="100">
                          <a:effectLst/>
                        </a:rPr>
                        <a:t>Vlak, jako místo i nemísto. </a:t>
                      </a:r>
                    </a:p>
                    <a:p>
                      <a:pPr marL="342900" lvl="0" indent="-342900">
                        <a:lnSpc>
                          <a:spcPct val="107000"/>
                        </a:lnSpc>
                        <a:buFont typeface="Times New Roman" panose="02020603050405020304" pitchFamily="18" charset="0"/>
                        <a:buChar char="-"/>
                      </a:pPr>
                      <a:r>
                        <a:rPr lang="cs-CZ" sz="1000" kern="100">
                          <a:effectLst/>
                        </a:rPr>
                        <a:t>autobus místo i nemísto – záleží v jakém jsme vztahu k prostoru, např. řidič autobusu – on dostává z prostoru identitu. (Děti – učí se v autobuse, není to pro ně nemístem.)</a:t>
                      </a:r>
                    </a:p>
                    <a:p>
                      <a:pPr marL="342900" lvl="0" indent="-342900">
                        <a:lnSpc>
                          <a:spcPct val="107000"/>
                        </a:lnSpc>
                        <a:buFont typeface="Times New Roman" panose="02020603050405020304" pitchFamily="18" charset="0"/>
                        <a:buChar char="-"/>
                      </a:pPr>
                      <a:r>
                        <a:rPr lang="cs-CZ" sz="1000" kern="100">
                          <a:effectLst/>
                        </a:rPr>
                        <a:t>Přeplněný prostor vlaku, platform v době jejich největšího aktivního užívání</a:t>
                      </a:r>
                    </a:p>
                    <a:p>
                      <a:pPr marL="342900" lvl="0" indent="-342900">
                        <a:lnSpc>
                          <a:spcPct val="107000"/>
                        </a:lnSpc>
                        <a:spcAft>
                          <a:spcPts val="800"/>
                        </a:spcAft>
                        <a:buFont typeface="Times New Roman" panose="02020603050405020304" pitchFamily="18" charset="0"/>
                        <a:buChar char="-"/>
                      </a:pPr>
                      <a:r>
                        <a:rPr lang="cs-CZ" sz="1000" kern="100">
                          <a:effectLst/>
                        </a:rPr>
                        <a:t>Cestující a jak se snaží spolu nekomunikovat.</a:t>
                      </a:r>
                      <a:endParaRPr lang="cs-CZ"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31383" marR="31383" marT="0" marB="0"/>
                </a:tc>
                <a:extLst>
                  <a:ext uri="{0D108BD9-81ED-4DB2-BD59-A6C34878D82A}">
                    <a16:rowId xmlns:a16="http://schemas.microsoft.com/office/drawing/2014/main" val="1787756776"/>
                  </a:ext>
                </a:extLst>
              </a:tr>
              <a:tr h="706393">
                <a:tc>
                  <a:txBody>
                    <a:bodyPr/>
                    <a:lstStyle/>
                    <a:p>
                      <a:pPr>
                        <a:lnSpc>
                          <a:spcPct val="107000"/>
                        </a:lnSpc>
                        <a:spcAft>
                          <a:spcPts val="800"/>
                        </a:spcAft>
                      </a:pPr>
                      <a:r>
                        <a:rPr lang="cs-CZ" sz="1000" kern="100">
                          <a:effectLst/>
                        </a:rPr>
                        <a:t>Richard E. Ocejo Ste´phane Tonnelat</a:t>
                      </a:r>
                      <a:endParaRPr lang="cs-CZ"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31383" marR="31383" marT="0" marB="0"/>
                </a:tc>
                <a:tc>
                  <a:txBody>
                    <a:bodyPr/>
                    <a:lstStyle/>
                    <a:p>
                      <a:pPr>
                        <a:lnSpc>
                          <a:spcPct val="107000"/>
                        </a:lnSpc>
                        <a:spcAft>
                          <a:spcPts val="800"/>
                        </a:spcAft>
                      </a:pPr>
                      <a:r>
                        <a:rPr lang="cs-CZ" sz="800" kern="100">
                          <a:effectLst/>
                        </a:rPr>
                        <a:t>OCEJO, Richard E. a TONNELAT, Stéphane. Subway diaries: How people experience and practice riding the train. Online. Ethnography. 2014, roč. 15, č. 4, s. 493-515. ISSN 1466-1381. Dostupné z: </a:t>
                      </a:r>
                      <a:r>
                        <a:rPr lang="cs-CZ" sz="800" u="sng" kern="100">
                          <a:effectLst/>
                          <a:hlinkClick r:id="rId7"/>
                        </a:rPr>
                        <a:t>https://doi.org/10.1177/1466138113491171</a:t>
                      </a:r>
                      <a:r>
                        <a:rPr lang="cs-CZ" sz="800" kern="100">
                          <a:effectLst/>
                        </a:rPr>
                        <a:t>. [cit. 2024-10-20].</a:t>
                      </a:r>
                      <a:endParaRPr lang="cs-CZ"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31383" marR="31383" marT="0" marB="0"/>
                </a:tc>
                <a:tc>
                  <a:txBody>
                    <a:bodyPr/>
                    <a:lstStyle/>
                    <a:p>
                      <a:pPr marL="342900" lvl="0" indent="-342900">
                        <a:lnSpc>
                          <a:spcPct val="107000"/>
                        </a:lnSpc>
                        <a:buFont typeface="Times New Roman" panose="02020603050405020304" pitchFamily="18" charset="0"/>
                        <a:buChar char="-"/>
                      </a:pPr>
                      <a:r>
                        <a:rPr lang="cs-CZ" sz="1000" kern="100">
                          <a:effectLst/>
                        </a:rPr>
                        <a:t>Jak různě lidé zakoušejí jízdu dopravou. </a:t>
                      </a:r>
                    </a:p>
                    <a:p>
                      <a:pPr marL="342900" lvl="0" indent="-342900">
                        <a:lnSpc>
                          <a:spcPct val="107000"/>
                        </a:lnSpc>
                        <a:buFont typeface="Times New Roman" panose="02020603050405020304" pitchFamily="18" charset="0"/>
                        <a:buChar char="-"/>
                      </a:pPr>
                      <a:r>
                        <a:rPr lang="cs-CZ" sz="1000" kern="100">
                          <a:effectLst/>
                        </a:rPr>
                        <a:t>Studie postavená na zápiscích dětí v pubertě – jakou roli si stanovují (engaging, detached, and others as a precarious role)</a:t>
                      </a:r>
                    </a:p>
                    <a:p>
                      <a:pPr marL="342900" lvl="0" indent="-342900">
                        <a:lnSpc>
                          <a:spcPct val="107000"/>
                        </a:lnSpc>
                        <a:spcAft>
                          <a:spcPts val="800"/>
                        </a:spcAft>
                        <a:buFont typeface="Times New Roman" panose="02020603050405020304" pitchFamily="18" charset="0"/>
                        <a:buChar char="-"/>
                      </a:pPr>
                      <a:r>
                        <a:rPr lang="cs-CZ" sz="1000" kern="100">
                          <a:effectLst/>
                        </a:rPr>
                        <a:t>Jak spolu lidé v prostoru zacházejí – interagují.</a:t>
                      </a:r>
                      <a:endParaRPr lang="cs-CZ"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31383" marR="31383" marT="0" marB="0"/>
                </a:tc>
                <a:extLst>
                  <a:ext uri="{0D108BD9-81ED-4DB2-BD59-A6C34878D82A}">
                    <a16:rowId xmlns:a16="http://schemas.microsoft.com/office/drawing/2014/main" val="1796407149"/>
                  </a:ext>
                </a:extLst>
              </a:tr>
              <a:tr h="706393">
                <a:tc>
                  <a:txBody>
                    <a:bodyPr/>
                    <a:lstStyle/>
                    <a:p>
                      <a:pPr>
                        <a:lnSpc>
                          <a:spcPct val="107000"/>
                        </a:lnSpc>
                        <a:spcAft>
                          <a:spcPts val="800"/>
                        </a:spcAft>
                      </a:pPr>
                      <a:r>
                        <a:rPr lang="cs-CZ" sz="1000" kern="100">
                          <a:effectLst/>
                        </a:rPr>
                        <a:t>Kate Fox</a:t>
                      </a:r>
                      <a:endParaRPr lang="cs-CZ"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31383" marR="31383" marT="0" marB="0"/>
                </a:tc>
                <a:tc>
                  <a:txBody>
                    <a:bodyPr/>
                    <a:lstStyle/>
                    <a:p>
                      <a:pPr>
                        <a:lnSpc>
                          <a:spcPct val="107000"/>
                        </a:lnSpc>
                        <a:spcAft>
                          <a:spcPts val="800"/>
                        </a:spcAft>
                      </a:pPr>
                      <a:r>
                        <a:rPr lang="cs-CZ" sz="800" kern="100">
                          <a:effectLst/>
                        </a:rPr>
                        <a:t>FOX, Kate. WATCHING THE ENGLISH: A response to Mills (AT 22[2]) and Hart (AT22[3]). Online. Anthropology today. 2006, roč. 22, č. 4, s. 22-22. ISSN 0268-540X. Dostupné z: </a:t>
                      </a:r>
                      <a:r>
                        <a:rPr lang="cs-CZ" sz="800" u="sng" kern="100">
                          <a:effectLst/>
                          <a:hlinkClick r:id="rId8"/>
                        </a:rPr>
                        <a:t>https://doi.org/10.1111/j.1467-8322.2006.00451.x</a:t>
                      </a:r>
                      <a:r>
                        <a:rPr lang="cs-CZ" sz="800" kern="100">
                          <a:effectLst/>
                        </a:rPr>
                        <a:t>. [cit. 2024-10-20].</a:t>
                      </a:r>
                      <a:endParaRPr lang="cs-CZ"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31383" marR="31383" marT="0" marB="0"/>
                </a:tc>
                <a:tc>
                  <a:txBody>
                    <a:bodyPr/>
                    <a:lstStyle/>
                    <a:p>
                      <a:pPr marL="342900" lvl="0" indent="-342900">
                        <a:lnSpc>
                          <a:spcPct val="107000"/>
                        </a:lnSpc>
                        <a:buFont typeface="Times New Roman" panose="02020603050405020304" pitchFamily="18" charset="0"/>
                        <a:buChar char="-"/>
                      </a:pPr>
                      <a:r>
                        <a:rPr lang="cs-CZ" sz="1000" kern="100">
                          <a:effectLst/>
                        </a:rPr>
                        <a:t>Popis zvyků a jednání Angličanů – v jedné pasáži zmiňuje, jak se lidé nebaví (small talk) – i když spolu dlouho jezdí stejným dopravním prostředkem, interpretace – aby neměli závazek. </a:t>
                      </a:r>
                    </a:p>
                    <a:p>
                      <a:pPr marL="342900" lvl="0" indent="-342900">
                        <a:lnSpc>
                          <a:spcPct val="107000"/>
                        </a:lnSpc>
                        <a:spcAft>
                          <a:spcPts val="800"/>
                        </a:spcAft>
                        <a:buFont typeface="Times New Roman" panose="02020603050405020304" pitchFamily="18" charset="0"/>
                        <a:buChar char="-"/>
                      </a:pPr>
                      <a:r>
                        <a:rPr lang="cs-CZ" sz="1000" kern="100">
                          <a:effectLst/>
                        </a:rPr>
                        <a:t>Baví se jen, když se tok jízdy přeruší. (nehoda, zácpa,…)</a:t>
                      </a:r>
                      <a:endParaRPr lang="cs-CZ"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31383" marR="31383" marT="0" marB="0"/>
                </a:tc>
                <a:extLst>
                  <a:ext uri="{0D108BD9-81ED-4DB2-BD59-A6C34878D82A}">
                    <a16:rowId xmlns:a16="http://schemas.microsoft.com/office/drawing/2014/main" val="4144992326"/>
                  </a:ext>
                </a:extLst>
              </a:tr>
              <a:tr h="437295">
                <a:tc>
                  <a:txBody>
                    <a:bodyPr/>
                    <a:lstStyle/>
                    <a:p>
                      <a:pPr>
                        <a:lnSpc>
                          <a:spcPct val="107000"/>
                        </a:lnSpc>
                        <a:spcAft>
                          <a:spcPts val="800"/>
                        </a:spcAft>
                      </a:pPr>
                      <a:r>
                        <a:rPr lang="cs-CZ" sz="1000" kern="100">
                          <a:effectLst/>
                        </a:rPr>
                        <a:t>Aleš Smrčka </a:t>
                      </a:r>
                      <a:endParaRPr lang="cs-CZ"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31383" marR="31383" marT="0" marB="0"/>
                </a:tc>
                <a:tc>
                  <a:txBody>
                    <a:bodyPr/>
                    <a:lstStyle/>
                    <a:p>
                      <a:pPr>
                        <a:lnSpc>
                          <a:spcPct val="107000"/>
                        </a:lnSpc>
                        <a:spcAft>
                          <a:spcPts val="800"/>
                        </a:spcAft>
                      </a:pPr>
                      <a:r>
                        <a:rPr lang="cs-CZ" sz="800" kern="100">
                          <a:effectLst/>
                        </a:rPr>
                        <a:t>SMRČKA, Aleš. The Anthropologist as a City Bus Driver: Researching Urban Transport Using Autoethnography. Online. Journal of Urban Ethnology. 2022. ISSN 2719-6526. Dostupné z: </a:t>
                      </a:r>
                      <a:r>
                        <a:rPr lang="cs-CZ" sz="800" u="sng" kern="100">
                          <a:effectLst/>
                          <a:hlinkClick r:id="rId9"/>
                        </a:rPr>
                        <a:t>https://doi.org/10.23858/jue20.2022.014</a:t>
                      </a:r>
                      <a:r>
                        <a:rPr lang="cs-CZ" sz="800" kern="100">
                          <a:effectLst/>
                        </a:rPr>
                        <a:t>. [cit. 2024-10-20].</a:t>
                      </a:r>
                      <a:endParaRPr lang="cs-CZ" sz="1000" kern="100">
                        <a:effectLst/>
                        <a:latin typeface="Calibri" panose="020F0502020204030204" pitchFamily="34" charset="0"/>
                        <a:ea typeface="Calibri" panose="020F0502020204030204" pitchFamily="34" charset="0"/>
                        <a:cs typeface="Times New Roman" panose="02020603050405020304" pitchFamily="18" charset="0"/>
                      </a:endParaRPr>
                    </a:p>
                  </a:txBody>
                  <a:tcPr marL="31383" marR="31383" marT="0" marB="0"/>
                </a:tc>
                <a:tc>
                  <a:txBody>
                    <a:bodyPr/>
                    <a:lstStyle/>
                    <a:p>
                      <a:pPr marL="342900" lvl="0" indent="-342900">
                        <a:lnSpc>
                          <a:spcPct val="107000"/>
                        </a:lnSpc>
                        <a:spcAft>
                          <a:spcPts val="800"/>
                        </a:spcAft>
                        <a:buFont typeface="Times New Roman" panose="02020603050405020304" pitchFamily="18" charset="0"/>
                        <a:buChar char="-"/>
                      </a:pPr>
                      <a:r>
                        <a:rPr lang="cs-CZ" sz="1000" kern="100" dirty="0" err="1">
                          <a:effectLst/>
                        </a:rPr>
                        <a:t>Autoetnografie</a:t>
                      </a:r>
                      <a:r>
                        <a:rPr lang="cs-CZ" sz="1000" kern="100" dirty="0">
                          <a:effectLst/>
                        </a:rPr>
                        <a:t>, zkušenosti řidiče autobusu</a:t>
                      </a:r>
                      <a:endParaRPr lang="cs-CZ" sz="10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31383" marR="31383" marT="0" marB="0"/>
                </a:tc>
                <a:extLst>
                  <a:ext uri="{0D108BD9-81ED-4DB2-BD59-A6C34878D82A}">
                    <a16:rowId xmlns:a16="http://schemas.microsoft.com/office/drawing/2014/main" val="1267989859"/>
                  </a:ext>
                </a:extLst>
              </a:tr>
            </a:tbl>
          </a:graphicData>
        </a:graphic>
      </p:graphicFrame>
      <p:sp>
        <p:nvSpPr>
          <p:cNvPr id="5" name="TextovéPole 4">
            <a:extLst>
              <a:ext uri="{FF2B5EF4-FFF2-40B4-BE49-F238E27FC236}">
                <a16:creationId xmlns:a16="http://schemas.microsoft.com/office/drawing/2014/main" id="{7B969247-A27E-85E8-5EFE-4E550A27D954}"/>
              </a:ext>
            </a:extLst>
          </p:cNvPr>
          <p:cNvSpPr txBox="1"/>
          <p:nvPr/>
        </p:nvSpPr>
        <p:spPr>
          <a:xfrm>
            <a:off x="643467" y="137886"/>
            <a:ext cx="7293525" cy="646331"/>
          </a:xfrm>
          <a:prstGeom prst="rect">
            <a:avLst/>
          </a:prstGeom>
          <a:noFill/>
        </p:spPr>
        <p:txBody>
          <a:bodyPr wrap="square" rtlCol="0">
            <a:spAutoFit/>
          </a:bodyPr>
          <a:lstStyle/>
          <a:p>
            <a:r>
              <a:rPr lang="cs-CZ" sz="1800" b="1" kern="100" dirty="0">
                <a:effectLst/>
                <a:latin typeface="Times New Roman" panose="02020603050405020304" pitchFamily="18" charset="0"/>
                <a:ea typeface="Calibri" panose="020F0502020204030204" pitchFamily="34" charset="0"/>
                <a:cs typeface="Times New Roman" panose="02020603050405020304" pitchFamily="18" charset="0"/>
              </a:rPr>
              <a:t>Příměstská linka autobusů 333			</a:t>
            </a:r>
            <a:r>
              <a:rPr lang="cs-CZ" sz="1800" kern="100" dirty="0">
                <a:effectLst/>
                <a:latin typeface="Times New Roman" panose="02020603050405020304" pitchFamily="18" charset="0"/>
                <a:ea typeface="Calibri" panose="020F0502020204030204" pitchFamily="34" charset="0"/>
                <a:cs typeface="Times New Roman" panose="02020603050405020304" pitchFamily="18" charset="0"/>
              </a:rPr>
              <a:t>SUPER </a:t>
            </a:r>
            <a:r>
              <a:rPr lang="cs-CZ" sz="1800" kern="100" dirty="0">
                <a:effectLst/>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a:t>
            </a:r>
            <a:endParaRPr lang="cs-CZ"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3792013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F56FCE-6182-3D98-652D-18C2891C70A8}"/>
              </a:ext>
            </a:extLst>
          </p:cNvPr>
          <p:cNvSpPr>
            <a:spLocks noGrp="1"/>
          </p:cNvSpPr>
          <p:nvPr>
            <p:ph type="title"/>
          </p:nvPr>
        </p:nvSpPr>
        <p:spPr/>
        <p:txBody>
          <a:bodyPr/>
          <a:lstStyle/>
          <a:p>
            <a:r>
              <a:rPr lang="cs-CZ" sz="1800" dirty="0" err="1">
                <a:effectLst/>
                <a:latin typeface="Aptos" panose="020B0004020202020204" pitchFamily="34" charset="0"/>
                <a:ea typeface="Aptos" panose="020B0004020202020204" pitchFamily="34" charset="0"/>
                <a:cs typeface="Arial" panose="020B0604020202020204" pitchFamily="34" charset="0"/>
              </a:rPr>
              <a:t>Neontokracie</a:t>
            </a:r>
            <a:r>
              <a:rPr lang="cs-CZ" sz="1800" dirty="0">
                <a:effectLst/>
                <a:latin typeface="Aptos" panose="020B0004020202020204" pitchFamily="34" charset="0"/>
                <a:ea typeface="Aptos" panose="020B0004020202020204" pitchFamily="34" charset="0"/>
                <a:cs typeface="Arial" panose="020B0604020202020204" pitchFamily="34" charset="0"/>
              </a:rPr>
              <a:t> a domácí vzdělávání</a:t>
            </a:r>
            <a:br>
              <a:rPr lang="cs-CZ" sz="1800" dirty="0">
                <a:effectLst/>
                <a:latin typeface="Aptos" panose="020B0004020202020204" pitchFamily="34" charset="0"/>
                <a:ea typeface="Aptos" panose="020B0004020202020204" pitchFamily="34" charset="0"/>
                <a:cs typeface="Arial" panose="020B0604020202020204" pitchFamily="34" charset="0"/>
              </a:rPr>
            </a:br>
            <a:r>
              <a:rPr lang="cs-CZ" sz="1800" dirty="0">
                <a:effectLst/>
                <a:latin typeface="Aptos" panose="020B0004020202020204" pitchFamily="34" charset="0"/>
                <a:ea typeface="Aptos" panose="020B0004020202020204" pitchFamily="34" charset="0"/>
                <a:cs typeface="Arial" panose="020B0604020202020204" pitchFamily="34" charset="0"/>
              </a:rPr>
              <a:t>			RELEVANTNÍ POSTUP REŠERŠE (</a:t>
            </a:r>
            <a:r>
              <a:rPr lang="cs-CZ" sz="1800" dirty="0">
                <a:latin typeface="Aptos" panose="020B0004020202020204" pitchFamily="34" charset="0"/>
                <a:ea typeface="Aptos" panose="020B0004020202020204" pitchFamily="34" charset="0"/>
                <a:cs typeface="Arial" panose="020B0604020202020204" pitchFamily="34" charset="0"/>
              </a:rPr>
              <a:t>viz další slide) </a:t>
            </a:r>
            <a:r>
              <a:rPr lang="cs-CZ" sz="1800" dirty="0">
                <a:effectLst/>
                <a:latin typeface="Aptos" panose="020B0004020202020204" pitchFamily="34" charset="0"/>
                <a:ea typeface="Aptos" panose="020B0004020202020204" pitchFamily="34" charset="0"/>
                <a:cs typeface="Arial" panose="020B0604020202020204" pitchFamily="34" charset="0"/>
              </a:rPr>
              <a:t>x chybná výzkumná otázka</a:t>
            </a:r>
            <a:endParaRPr lang="cs-CZ" dirty="0"/>
          </a:p>
        </p:txBody>
      </p:sp>
      <p:sp>
        <p:nvSpPr>
          <p:cNvPr id="3" name="Zástupný obsah 2">
            <a:extLst>
              <a:ext uri="{FF2B5EF4-FFF2-40B4-BE49-F238E27FC236}">
                <a16:creationId xmlns:a16="http://schemas.microsoft.com/office/drawing/2014/main" id="{105C5668-0D9E-BC68-A6FF-44F30FB50D0B}"/>
              </a:ext>
            </a:extLst>
          </p:cNvPr>
          <p:cNvSpPr>
            <a:spLocks noGrp="1"/>
          </p:cNvSpPr>
          <p:nvPr>
            <p:ph idx="1"/>
          </p:nvPr>
        </p:nvSpPr>
        <p:spPr/>
        <p:txBody>
          <a:bodyPr>
            <a:normAutofit fontScale="92500"/>
          </a:bodyPr>
          <a:lstStyle/>
          <a:p>
            <a:pPr>
              <a:lnSpc>
                <a:spcPct val="107000"/>
              </a:lnSpc>
              <a:spcAft>
                <a:spcPts val="800"/>
              </a:spcAft>
            </a:pPr>
            <a:r>
              <a:rPr lang="cs-CZ" sz="1800" dirty="0">
                <a:effectLst/>
                <a:latin typeface="Aptos" panose="020B0004020202020204" pitchFamily="34" charset="0"/>
                <a:ea typeface="Aptos" panose="020B0004020202020204" pitchFamily="34" charset="0"/>
                <a:cs typeface="Arial" panose="020B0604020202020204" pitchFamily="34" charset="0"/>
              </a:rPr>
              <a:t>Původně jsem v tabulce měla mnohem více odkazů, ale postupně je seškrtávám, a ještě je budu selektovat podle toho, kam mě posune konzultace s paní doktorkou </a:t>
            </a:r>
            <a:r>
              <a:rPr lang="cs-CZ" sz="1800" dirty="0" err="1">
                <a:effectLst/>
                <a:latin typeface="Aptos" panose="020B0004020202020204" pitchFamily="34" charset="0"/>
                <a:ea typeface="Aptos" panose="020B0004020202020204" pitchFamily="34" charset="0"/>
                <a:cs typeface="Arial" panose="020B0604020202020204" pitchFamily="34" charset="0"/>
              </a:rPr>
              <a:t>Ezzeddine</a:t>
            </a:r>
            <a:r>
              <a:rPr lang="cs-CZ" sz="1800" dirty="0">
                <a:effectLst/>
                <a:latin typeface="Aptos" panose="020B0004020202020204" pitchFamily="34" charset="0"/>
                <a:ea typeface="Aptos" panose="020B0004020202020204" pitchFamily="34" charset="0"/>
                <a:cs typeface="Arial" panose="020B0604020202020204" pitchFamily="34" charset="0"/>
              </a:rPr>
              <a:t> a podle toho, zda budu v literatuře nacházet odpovědi související s mou první verzí výzkumné otázky: </a:t>
            </a:r>
            <a:r>
              <a:rPr lang="cs-CZ" sz="1800" b="1" dirty="0">
                <a:effectLst/>
                <a:latin typeface="Aptos" panose="020B0004020202020204" pitchFamily="34" charset="0"/>
                <a:ea typeface="Aptos" panose="020B0004020202020204" pitchFamily="34" charset="0"/>
                <a:cs typeface="Arial" panose="020B0604020202020204" pitchFamily="34" charset="0"/>
              </a:rPr>
              <a:t>Je v projevech prarodičů dětí vzdělávaných mimo běžné školní instituce zdůrazňovaná obava o dostatečný kulturní kapitál ve formě vzdělání?</a:t>
            </a:r>
            <a:endParaRPr lang="cs-CZ" sz="1800" dirty="0">
              <a:effectLst/>
              <a:latin typeface="Aptos" panose="020B0004020202020204" pitchFamily="34" charset="0"/>
              <a:ea typeface="Aptos" panose="020B0004020202020204" pitchFamily="34" charset="0"/>
              <a:cs typeface="Arial" panose="020B0604020202020204" pitchFamily="34" charset="0"/>
            </a:endParaRPr>
          </a:p>
          <a:p>
            <a:pPr>
              <a:lnSpc>
                <a:spcPct val="107000"/>
              </a:lnSpc>
              <a:spcAft>
                <a:spcPts val="800"/>
              </a:spcAft>
            </a:pPr>
            <a:r>
              <a:rPr lang="cs-CZ" sz="1800" dirty="0">
                <a:effectLst/>
                <a:latin typeface="Aptos" panose="020B0004020202020204" pitchFamily="34" charset="0"/>
                <a:ea typeface="Aptos" panose="020B0004020202020204" pitchFamily="34" charset="0"/>
                <a:cs typeface="Arial" panose="020B0604020202020204" pitchFamily="34" charset="0"/>
              </a:rPr>
              <a:t>Bibliografii si tedy sestavuji tak, abych mohla v teoretické části popsat, co je to domácí vzdělávání, jaká jsou jeho úskalí, následně bych přiblížila roli prarodičů v rodině a jejich přispívání k výchově dítěte. V literatuře bych chtěla sledovat, zda se vyjadřuje i k obavám prarodičů o budoucnost vnoučat, což by mohlo souviset s mou VO. Na to mi navazuje teoreticko-epistemologický základ v podobě prací Davida </a:t>
            </a:r>
            <a:r>
              <a:rPr lang="cs-CZ" sz="1800" dirty="0" err="1">
                <a:effectLst/>
                <a:latin typeface="Aptos" panose="020B0004020202020204" pitchFamily="34" charset="0"/>
                <a:ea typeface="Aptos" panose="020B0004020202020204" pitchFamily="34" charset="0"/>
                <a:cs typeface="Arial" panose="020B0604020202020204" pitchFamily="34" charset="0"/>
              </a:rPr>
              <a:t>Lancyho</a:t>
            </a:r>
            <a:r>
              <a:rPr lang="cs-CZ" sz="1800" dirty="0">
                <a:effectLst/>
                <a:latin typeface="Aptos" panose="020B0004020202020204" pitchFamily="34" charset="0"/>
                <a:ea typeface="Aptos" panose="020B0004020202020204" pitchFamily="34" charset="0"/>
                <a:cs typeface="Arial" panose="020B0604020202020204" pitchFamily="34" charset="0"/>
              </a:rPr>
              <a:t>, Pierra </a:t>
            </a:r>
            <a:r>
              <a:rPr lang="cs-CZ" sz="1800" dirty="0" err="1">
                <a:effectLst/>
                <a:latin typeface="Aptos" panose="020B0004020202020204" pitchFamily="34" charset="0"/>
                <a:ea typeface="Aptos" panose="020B0004020202020204" pitchFamily="34" charset="0"/>
                <a:cs typeface="Arial" panose="020B0604020202020204" pitchFamily="34" charset="0"/>
              </a:rPr>
              <a:t>Bourdieua</a:t>
            </a:r>
            <a:r>
              <a:rPr lang="cs-CZ" sz="1800" dirty="0">
                <a:effectLst/>
                <a:latin typeface="Aptos" panose="020B0004020202020204" pitchFamily="34" charset="0"/>
                <a:ea typeface="Aptos" panose="020B0004020202020204" pitchFamily="34" charset="0"/>
                <a:cs typeface="Arial" panose="020B0604020202020204" pitchFamily="34" charset="0"/>
              </a:rPr>
              <a:t> a Michela </a:t>
            </a:r>
            <a:r>
              <a:rPr lang="cs-CZ" sz="1800" dirty="0" err="1">
                <a:effectLst/>
                <a:latin typeface="Aptos" panose="020B0004020202020204" pitchFamily="34" charset="0"/>
                <a:ea typeface="Aptos" panose="020B0004020202020204" pitchFamily="34" charset="0"/>
                <a:cs typeface="Arial" panose="020B0604020202020204" pitchFamily="34" charset="0"/>
              </a:rPr>
              <a:t>Foucaulta</a:t>
            </a:r>
            <a:r>
              <a:rPr lang="cs-CZ" sz="1800" dirty="0">
                <a:effectLst/>
                <a:latin typeface="Aptos" panose="020B0004020202020204" pitchFamily="34" charset="0"/>
                <a:ea typeface="Aptos" panose="020B0004020202020204" pitchFamily="34" charset="0"/>
                <a:cs typeface="Arial" panose="020B0604020202020204" pitchFamily="34" charset="0"/>
              </a:rPr>
              <a:t>. V následné empirické části bych pak sledovala v terénu, jak a zda jsou obavy o kulturní kapitál vnoučat komunikovány v projevech prarodičů. </a:t>
            </a:r>
          </a:p>
          <a:p>
            <a:endParaRPr lang="cs-CZ" dirty="0"/>
          </a:p>
        </p:txBody>
      </p:sp>
    </p:spTree>
    <p:extLst>
      <p:ext uri="{BB962C8B-B14F-4D97-AF65-F5344CB8AC3E}">
        <p14:creationId xmlns:p14="http://schemas.microsoft.com/office/powerpoint/2010/main" val="5439096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obsah 3">
            <a:extLst>
              <a:ext uri="{FF2B5EF4-FFF2-40B4-BE49-F238E27FC236}">
                <a16:creationId xmlns:a16="http://schemas.microsoft.com/office/drawing/2014/main" id="{4B1B764C-49D5-CB2F-5E76-EEDC345264D4}"/>
              </a:ext>
            </a:extLst>
          </p:cNvPr>
          <p:cNvGraphicFramePr>
            <a:graphicFrameLocks noGrp="1"/>
          </p:cNvGraphicFramePr>
          <p:nvPr>
            <p:ph idx="1"/>
          </p:nvPr>
        </p:nvGraphicFramePr>
        <p:xfrm>
          <a:off x="671513" y="528637"/>
          <a:ext cx="10844212" cy="6143626"/>
        </p:xfrm>
        <a:graphic>
          <a:graphicData uri="http://schemas.openxmlformats.org/drawingml/2006/table">
            <a:tbl>
              <a:tblPr firstRow="1" firstCol="1" bandRow="1">
                <a:tableStyleId>{5C22544A-7EE6-4342-B048-85BDC9FD1C3A}</a:tableStyleId>
              </a:tblPr>
              <a:tblGrid>
                <a:gridCol w="5422106">
                  <a:extLst>
                    <a:ext uri="{9D8B030D-6E8A-4147-A177-3AD203B41FA5}">
                      <a16:colId xmlns:a16="http://schemas.microsoft.com/office/drawing/2014/main" val="1475146928"/>
                    </a:ext>
                  </a:extLst>
                </a:gridCol>
                <a:gridCol w="5422106">
                  <a:extLst>
                    <a:ext uri="{9D8B030D-6E8A-4147-A177-3AD203B41FA5}">
                      <a16:colId xmlns:a16="http://schemas.microsoft.com/office/drawing/2014/main" val="1443177396"/>
                    </a:ext>
                  </a:extLst>
                </a:gridCol>
              </a:tblGrid>
              <a:tr h="1328327">
                <a:tc>
                  <a:txBody>
                    <a:bodyPr/>
                    <a:lstStyle/>
                    <a:p>
                      <a:pPr>
                        <a:lnSpc>
                          <a:spcPct val="107000"/>
                        </a:lnSpc>
                        <a:spcAft>
                          <a:spcPts val="800"/>
                        </a:spcAft>
                      </a:pPr>
                      <a:r>
                        <a:rPr lang="cs-CZ" sz="1100" dirty="0">
                          <a:effectLst/>
                        </a:rPr>
                        <a:t>NOVÁČKOVÁ, Jana, 2008. Mýty ve vzdělávání: o škodlivosti některých zaběhaných představ o učení, škole a výchově a cestách, jak je překonat. Kroměříž: Spirála. ISBN 978 80-901873-9-9</a:t>
                      </a:r>
                    </a:p>
                    <a:p>
                      <a:pPr>
                        <a:lnSpc>
                          <a:spcPct val="107000"/>
                        </a:lnSpc>
                        <a:spcAft>
                          <a:spcPts val="800"/>
                        </a:spcAft>
                      </a:pPr>
                      <a:r>
                        <a:rPr lang="cs-CZ" sz="1100" dirty="0">
                          <a:effectLst/>
                        </a:rPr>
                        <a:t> </a:t>
                      </a:r>
                      <a:endParaRPr lang="cs-CZ" sz="1100" dirty="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tc>
                <a:tc>
                  <a:txBody>
                    <a:bodyPr/>
                    <a:lstStyle/>
                    <a:p>
                      <a:pPr>
                        <a:lnSpc>
                          <a:spcPct val="107000"/>
                        </a:lnSpc>
                        <a:spcAft>
                          <a:spcPts val="800"/>
                        </a:spcAft>
                      </a:pPr>
                      <a:r>
                        <a:rPr lang="cs-CZ" sz="1100" dirty="0">
                          <a:effectLst/>
                        </a:rPr>
                        <a:t>Možná nepoužiju... vyvrací mýty klasického školního vzdělávání.</a:t>
                      </a:r>
                      <a:endParaRPr lang="cs-CZ" sz="1100" dirty="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tc>
                <a:extLst>
                  <a:ext uri="{0D108BD9-81ED-4DB2-BD59-A6C34878D82A}">
                    <a16:rowId xmlns:a16="http://schemas.microsoft.com/office/drawing/2014/main" val="849070017"/>
                  </a:ext>
                </a:extLst>
              </a:tr>
              <a:tr h="2500715">
                <a:tc>
                  <a:txBody>
                    <a:bodyPr/>
                    <a:lstStyle/>
                    <a:p>
                      <a:pPr>
                        <a:lnSpc>
                          <a:spcPct val="107000"/>
                        </a:lnSpc>
                        <a:spcAft>
                          <a:spcPts val="800"/>
                        </a:spcAft>
                      </a:pPr>
                      <a:r>
                        <a:rPr lang="cs-CZ" sz="1100">
                          <a:effectLst/>
                        </a:rPr>
                        <a:t>KOSTELECKÁ, Yvona, Andrea BELÁŇOVÁ, David HÁNA, Irena KAŠPAROVÁ, Jakub PIVARČ a Zuzana SVOBODOVÍ. Domácí vzdělávání. Praha: Univerzita Karlova, Pedagogická fakulta, 2020. ISBN 978-80-7603-187-6</a:t>
                      </a:r>
                      <a:endParaRPr lang="cs-CZ" sz="11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tc>
                <a:tc>
                  <a:txBody>
                    <a:bodyPr/>
                    <a:lstStyle/>
                    <a:p>
                      <a:pPr>
                        <a:lnSpc>
                          <a:spcPct val="107000"/>
                        </a:lnSpc>
                        <a:spcAft>
                          <a:spcPts val="800"/>
                        </a:spcAft>
                      </a:pPr>
                      <a:r>
                        <a:rPr lang="cs-CZ" sz="1100" dirty="0">
                          <a:effectLst/>
                        </a:rPr>
                        <a:t>Autoři využili širokou škálu výzkumných a analytických metod a podařilo se jim vytvořit významný příspěvek k poznání rozsahem sice malého, ale z hlediska vývoje inovativních přístupů velice důležitého segmentu českého vzdělávacího systému. Celá publikace je vlastně o odlišnostech a jejich podobách, o toleranci a odmítání, ale i přílišné formální korektnosti. Autoři publikace ve svých příspěvcích představují různé polohy praxe domácího vzdělávání ve výzkumné perspektivě. </a:t>
                      </a:r>
                    </a:p>
                    <a:p>
                      <a:pPr>
                        <a:lnSpc>
                          <a:spcPct val="107000"/>
                        </a:lnSpc>
                        <a:spcAft>
                          <a:spcPts val="800"/>
                        </a:spcAft>
                      </a:pPr>
                      <a:r>
                        <a:rPr lang="cs-CZ" sz="1100" dirty="0">
                          <a:effectLst/>
                        </a:rPr>
                        <a:t> </a:t>
                      </a:r>
                      <a:endParaRPr lang="cs-CZ" sz="1100" dirty="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tc>
                <a:extLst>
                  <a:ext uri="{0D108BD9-81ED-4DB2-BD59-A6C34878D82A}">
                    <a16:rowId xmlns:a16="http://schemas.microsoft.com/office/drawing/2014/main" val="2778780719"/>
                  </a:ext>
                </a:extLst>
              </a:tr>
              <a:tr h="1162324">
                <a:tc>
                  <a:txBody>
                    <a:bodyPr/>
                    <a:lstStyle/>
                    <a:p>
                      <a:pPr>
                        <a:lnSpc>
                          <a:spcPct val="107000"/>
                        </a:lnSpc>
                        <a:spcAft>
                          <a:spcPts val="800"/>
                        </a:spcAft>
                      </a:pPr>
                      <a:r>
                        <a:rPr lang="cs-CZ" sz="1100">
                          <a:effectLst/>
                        </a:rPr>
                        <a:t>PETERS, M. A., 2017: From state responsibility for education and welfare to self responsibilisation in the market. Discourse: Studies in the Cultural Politics of Education, 38(1), 138-145. DOI: </a:t>
                      </a:r>
                      <a:r>
                        <a:rPr lang="cs-CZ" sz="1100" u="sng">
                          <a:effectLst/>
                          <a:hlinkClick r:id="rId3"/>
                        </a:rPr>
                        <a:t>https://doi.org/10.1080/01596306.2016.1163854</a:t>
                      </a:r>
                      <a:endParaRPr lang="cs-CZ" sz="11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tc>
                <a:tc>
                  <a:txBody>
                    <a:bodyPr/>
                    <a:lstStyle/>
                    <a:p>
                      <a:pPr>
                        <a:lnSpc>
                          <a:spcPct val="107000"/>
                        </a:lnSpc>
                        <a:spcAft>
                          <a:spcPts val="800"/>
                        </a:spcAft>
                      </a:pPr>
                      <a:r>
                        <a:rPr lang="cs-CZ" sz="1100" b="1" dirty="0">
                          <a:effectLst/>
                        </a:rPr>
                        <a:t>Ráda bych pročetla, zda tam najdu souvislost s odpovědností za nabytý kulturní kapitál. </a:t>
                      </a:r>
                      <a:r>
                        <a:rPr lang="cs-CZ" sz="1100" dirty="0">
                          <a:effectLst/>
                        </a:rPr>
                        <a:t>In </a:t>
                      </a:r>
                      <a:r>
                        <a:rPr lang="cs-CZ" sz="1100" dirty="0" err="1">
                          <a:effectLst/>
                        </a:rPr>
                        <a:t>this</a:t>
                      </a:r>
                      <a:r>
                        <a:rPr lang="cs-CZ" sz="1100" dirty="0">
                          <a:effectLst/>
                        </a:rPr>
                        <a:t> </a:t>
                      </a:r>
                      <a:r>
                        <a:rPr lang="cs-CZ" sz="1100" dirty="0" err="1">
                          <a:effectLst/>
                        </a:rPr>
                        <a:t>Discussion</a:t>
                      </a:r>
                      <a:r>
                        <a:rPr lang="cs-CZ" sz="1100" dirty="0">
                          <a:effectLst/>
                        </a:rPr>
                        <a:t> </a:t>
                      </a:r>
                      <a:r>
                        <a:rPr lang="cs-CZ" sz="1100" dirty="0" err="1">
                          <a:effectLst/>
                        </a:rPr>
                        <a:t>Paper</a:t>
                      </a:r>
                      <a:r>
                        <a:rPr lang="cs-CZ" sz="1100" dirty="0">
                          <a:effectLst/>
                        </a:rPr>
                        <a:t>, </a:t>
                      </a:r>
                      <a:r>
                        <a:rPr lang="cs-CZ" sz="1100" dirty="0" err="1">
                          <a:effectLst/>
                        </a:rPr>
                        <a:t>the</a:t>
                      </a:r>
                      <a:r>
                        <a:rPr lang="cs-CZ" sz="1100" dirty="0">
                          <a:effectLst/>
                        </a:rPr>
                        <a:t> </a:t>
                      </a:r>
                      <a:r>
                        <a:rPr lang="cs-CZ" sz="1100" dirty="0" err="1">
                          <a:effectLst/>
                        </a:rPr>
                        <a:t>author</a:t>
                      </a:r>
                      <a:r>
                        <a:rPr lang="cs-CZ" sz="1100" dirty="0">
                          <a:effectLst/>
                        </a:rPr>
                        <a:t> </a:t>
                      </a:r>
                      <a:r>
                        <a:rPr lang="cs-CZ" sz="1100" dirty="0" err="1">
                          <a:effectLst/>
                        </a:rPr>
                        <a:t>presents</a:t>
                      </a:r>
                      <a:r>
                        <a:rPr lang="cs-CZ" sz="1100" dirty="0">
                          <a:effectLst/>
                        </a:rPr>
                        <a:t> a </a:t>
                      </a:r>
                      <a:r>
                        <a:rPr lang="cs-CZ" sz="1100" dirty="0" err="1">
                          <a:effectLst/>
                        </a:rPr>
                        <a:t>review</a:t>
                      </a:r>
                      <a:r>
                        <a:rPr lang="cs-CZ" sz="1100" dirty="0">
                          <a:effectLst/>
                        </a:rPr>
                        <a:t> </a:t>
                      </a:r>
                      <a:r>
                        <a:rPr lang="cs-CZ" sz="1100" dirty="0" err="1">
                          <a:effectLst/>
                        </a:rPr>
                        <a:t>of</a:t>
                      </a:r>
                      <a:r>
                        <a:rPr lang="cs-CZ" sz="1100" dirty="0">
                          <a:effectLst/>
                        </a:rPr>
                        <a:t> </a:t>
                      </a:r>
                      <a:r>
                        <a:rPr lang="cs-CZ" sz="1100" dirty="0" err="1">
                          <a:effectLst/>
                        </a:rPr>
                        <a:t>the</a:t>
                      </a:r>
                      <a:r>
                        <a:rPr lang="cs-CZ" sz="1100" dirty="0">
                          <a:effectLst/>
                        </a:rPr>
                        <a:t> </a:t>
                      </a:r>
                      <a:r>
                        <a:rPr lang="cs-CZ" sz="1100" dirty="0" err="1">
                          <a:effectLst/>
                        </a:rPr>
                        <a:t>papers</a:t>
                      </a:r>
                      <a:r>
                        <a:rPr lang="cs-CZ" sz="1100" dirty="0">
                          <a:effectLst/>
                        </a:rPr>
                        <a:t> in </a:t>
                      </a:r>
                      <a:r>
                        <a:rPr lang="cs-CZ" sz="1100" dirty="0" err="1">
                          <a:effectLst/>
                        </a:rPr>
                        <a:t>this</a:t>
                      </a:r>
                      <a:r>
                        <a:rPr lang="cs-CZ" sz="1100" dirty="0">
                          <a:effectLst/>
                        </a:rPr>
                        <a:t> </a:t>
                      </a:r>
                      <a:r>
                        <a:rPr lang="cs-CZ" sz="1100" dirty="0" err="1">
                          <a:effectLst/>
                        </a:rPr>
                        <a:t>collection</a:t>
                      </a:r>
                      <a:r>
                        <a:rPr lang="cs-CZ" sz="1100" dirty="0">
                          <a:effectLst/>
                        </a:rPr>
                        <a:t>, </a:t>
                      </a:r>
                      <a:r>
                        <a:rPr lang="cs-CZ" sz="1100" dirty="0" err="1">
                          <a:effectLst/>
                        </a:rPr>
                        <a:t>based</a:t>
                      </a:r>
                      <a:r>
                        <a:rPr lang="cs-CZ" sz="1100" dirty="0">
                          <a:effectLst/>
                        </a:rPr>
                        <a:t> </a:t>
                      </a:r>
                      <a:r>
                        <a:rPr lang="cs-CZ" sz="1100" dirty="0" err="1">
                          <a:effectLst/>
                        </a:rPr>
                        <a:t>upon</a:t>
                      </a:r>
                      <a:r>
                        <a:rPr lang="cs-CZ" sz="1100" dirty="0">
                          <a:effectLst/>
                        </a:rPr>
                        <a:t> </a:t>
                      </a:r>
                      <a:r>
                        <a:rPr lang="cs-CZ" sz="1100" dirty="0" err="1">
                          <a:effectLst/>
                        </a:rPr>
                        <a:t>the</a:t>
                      </a:r>
                      <a:r>
                        <a:rPr lang="cs-CZ" sz="1100" dirty="0">
                          <a:effectLst/>
                        </a:rPr>
                        <a:t> </a:t>
                      </a:r>
                      <a:r>
                        <a:rPr lang="cs-CZ" sz="1100" dirty="0" err="1">
                          <a:effectLst/>
                        </a:rPr>
                        <a:t>theme</a:t>
                      </a:r>
                      <a:r>
                        <a:rPr lang="cs-CZ" sz="1100" dirty="0">
                          <a:effectLst/>
                        </a:rPr>
                        <a:t> "</a:t>
                      </a:r>
                      <a:r>
                        <a:rPr lang="cs-CZ" sz="1100" dirty="0" err="1">
                          <a:effectLst/>
                        </a:rPr>
                        <a:t>Responsibility</a:t>
                      </a:r>
                      <a:r>
                        <a:rPr lang="cs-CZ" sz="1100" dirty="0">
                          <a:effectLst/>
                        </a:rPr>
                        <a:t> and </a:t>
                      </a:r>
                      <a:r>
                        <a:rPr lang="cs-CZ" sz="1100" dirty="0" err="1">
                          <a:effectLst/>
                        </a:rPr>
                        <a:t>responsibilisation</a:t>
                      </a:r>
                      <a:r>
                        <a:rPr lang="cs-CZ" sz="1100" dirty="0">
                          <a:effectLst/>
                        </a:rPr>
                        <a:t> in </a:t>
                      </a:r>
                      <a:r>
                        <a:rPr lang="cs-CZ" sz="1100" dirty="0" err="1">
                          <a:effectLst/>
                        </a:rPr>
                        <a:t>education</a:t>
                      </a:r>
                      <a:r>
                        <a:rPr lang="cs-CZ" sz="1100" dirty="0">
                          <a:effectLst/>
                        </a:rPr>
                        <a:t>." </a:t>
                      </a:r>
                      <a:endParaRPr lang="cs-CZ" sz="1100" dirty="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tc>
                <a:extLst>
                  <a:ext uri="{0D108BD9-81ED-4DB2-BD59-A6C34878D82A}">
                    <a16:rowId xmlns:a16="http://schemas.microsoft.com/office/drawing/2014/main" val="1811213964"/>
                  </a:ext>
                </a:extLst>
              </a:tr>
              <a:tr h="283033">
                <a:tc>
                  <a:txBody>
                    <a:bodyPr/>
                    <a:lstStyle/>
                    <a:p>
                      <a:pPr>
                        <a:lnSpc>
                          <a:spcPct val="107000"/>
                        </a:lnSpc>
                        <a:spcAft>
                          <a:spcPts val="800"/>
                        </a:spcAft>
                      </a:pPr>
                      <a:r>
                        <a:rPr lang="cs-CZ" sz="1100">
                          <a:effectLst/>
                        </a:rPr>
                        <a:t>RODINA, VZTAHY A VÝCHOVA</a:t>
                      </a:r>
                      <a:endParaRPr lang="cs-CZ" sz="11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tc>
                <a:tc>
                  <a:txBody>
                    <a:bodyPr/>
                    <a:lstStyle/>
                    <a:p>
                      <a:pPr>
                        <a:lnSpc>
                          <a:spcPct val="107000"/>
                        </a:lnSpc>
                        <a:spcAft>
                          <a:spcPts val="800"/>
                        </a:spcAft>
                      </a:pPr>
                      <a:r>
                        <a:rPr lang="cs-CZ" sz="1100">
                          <a:effectLst/>
                        </a:rPr>
                        <a:t> </a:t>
                      </a:r>
                      <a:endParaRPr lang="cs-CZ" sz="11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tc>
                <a:extLst>
                  <a:ext uri="{0D108BD9-81ED-4DB2-BD59-A6C34878D82A}">
                    <a16:rowId xmlns:a16="http://schemas.microsoft.com/office/drawing/2014/main" val="4071948469"/>
                  </a:ext>
                </a:extLst>
              </a:tr>
              <a:tr h="869227">
                <a:tc>
                  <a:txBody>
                    <a:bodyPr/>
                    <a:lstStyle/>
                    <a:p>
                      <a:pPr>
                        <a:lnSpc>
                          <a:spcPct val="107000"/>
                        </a:lnSpc>
                        <a:spcAft>
                          <a:spcPts val="800"/>
                        </a:spcAft>
                      </a:pPr>
                      <a:r>
                        <a:rPr lang="cs-CZ" sz="1100">
                          <a:effectLst/>
                        </a:rPr>
                        <a:t>MATOUŠEK, Oldřich: Rodina jako instituce a vztahová síť. Třetí vydání, Praha: Sociologické nakladatelství (SLON), 2003. ISBN 80-86429-19-9</a:t>
                      </a:r>
                      <a:endParaRPr lang="cs-CZ" sz="110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tc>
                <a:tc>
                  <a:txBody>
                    <a:bodyPr/>
                    <a:lstStyle/>
                    <a:p>
                      <a:pPr>
                        <a:lnSpc>
                          <a:spcPct val="107000"/>
                        </a:lnSpc>
                        <a:spcAft>
                          <a:spcPts val="800"/>
                        </a:spcAft>
                      </a:pPr>
                      <a:r>
                        <a:rPr lang="cs-CZ" sz="1100" dirty="0">
                          <a:effectLst/>
                        </a:rPr>
                        <a:t>Kapitola III Vývojový cyklus rodiny, podkapitola 5.2. Rodina se školními a dospívajícími dětmi, Kapitola IV. Vztahy a procesy v rodině</a:t>
                      </a:r>
                      <a:endParaRPr lang="cs-CZ" sz="1100" dirty="0">
                        <a:effectLst/>
                        <a:latin typeface="Aptos" panose="020B0004020202020204" pitchFamily="34" charset="0"/>
                        <a:ea typeface="Aptos" panose="020B0004020202020204" pitchFamily="34" charset="0"/>
                        <a:cs typeface="Arial" panose="020B0604020202020204" pitchFamily="34" charset="0"/>
                      </a:endParaRPr>
                    </a:p>
                  </a:txBody>
                  <a:tcPr marL="68580" marR="68580" marT="0" marB="0"/>
                </a:tc>
                <a:extLst>
                  <a:ext uri="{0D108BD9-81ED-4DB2-BD59-A6C34878D82A}">
                    <a16:rowId xmlns:a16="http://schemas.microsoft.com/office/drawing/2014/main" val="2695818245"/>
                  </a:ext>
                </a:extLst>
              </a:tr>
            </a:tbl>
          </a:graphicData>
        </a:graphic>
      </p:graphicFrame>
    </p:spTree>
    <p:extLst>
      <p:ext uri="{BB962C8B-B14F-4D97-AF65-F5344CB8AC3E}">
        <p14:creationId xmlns:p14="http://schemas.microsoft.com/office/powerpoint/2010/main" val="26312575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8BEFCAC-3762-A01B-184E-2E9384423525}"/>
              </a:ext>
            </a:extLst>
          </p:cNvPr>
          <p:cNvSpPr>
            <a:spLocks noGrp="1"/>
          </p:cNvSpPr>
          <p:nvPr>
            <p:ph type="title"/>
          </p:nvPr>
        </p:nvSpPr>
        <p:spPr/>
        <p:txBody>
          <a:bodyPr>
            <a:normAutofit fontScale="90000"/>
          </a:bodyPr>
          <a:lstStyle/>
          <a:p>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Medikalizace</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transgender identity a její vliv na životy transgender osob v ČR</a:t>
            </a:r>
            <a:b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b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 REŠERŠE S JASNÝM CÍLEM VČETNĚ KOMENTÁŘŮ </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lang="cs-CZ" sz="1800" dirty="0">
                <a:effectLst/>
                <a:latin typeface="Aptos" panose="020B0004020202020204" pitchFamily="34" charset="0"/>
                <a:ea typeface="Aptos" panose="020B0004020202020204" pitchFamily="34" charset="0"/>
                <a:cs typeface="Times New Roman" panose="02020603050405020304" pitchFamily="18" charset="0"/>
              </a:rPr>
              <a:t/>
            </a:r>
            <a:br>
              <a:rPr lang="cs-CZ" sz="1800" dirty="0">
                <a:effectLst/>
                <a:latin typeface="Aptos" panose="020B0004020202020204" pitchFamily="34" charset="0"/>
                <a:ea typeface="Aptos" panose="020B0004020202020204" pitchFamily="34" charset="0"/>
                <a:cs typeface="Times New Roman" panose="02020603050405020304" pitchFamily="18" charset="0"/>
              </a:rPr>
            </a:br>
            <a:endParaRPr lang="cs-CZ" dirty="0"/>
          </a:p>
        </p:txBody>
      </p:sp>
      <p:sp>
        <p:nvSpPr>
          <p:cNvPr id="3" name="Zástupný obsah 2">
            <a:extLst>
              <a:ext uri="{FF2B5EF4-FFF2-40B4-BE49-F238E27FC236}">
                <a16:creationId xmlns:a16="http://schemas.microsoft.com/office/drawing/2014/main" id="{E2820A8D-A21C-2B43-949B-5AAA546B760A}"/>
              </a:ext>
            </a:extLst>
          </p:cNvPr>
          <p:cNvSpPr>
            <a:spLocks noGrp="1"/>
          </p:cNvSpPr>
          <p:nvPr>
            <p:ph idx="1"/>
          </p:nvPr>
        </p:nvSpPr>
        <p:spPr/>
        <p:txBody>
          <a:bodyPr>
            <a:normAutofit fontScale="85000" lnSpcReduction="20000"/>
          </a:bodyPr>
          <a:lstStyle/>
          <a:p>
            <a:pPr>
              <a:lnSpc>
                <a:spcPct val="116000"/>
              </a:lnSpc>
              <a:spcAft>
                <a:spcPts val="800"/>
              </a:spcAft>
            </a:pPr>
            <a:r>
              <a:rPr lang="cs-CZ"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Butler</a:t>
            </a:r>
            <a:r>
              <a:rPr lang="cs-CZ"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Judith. 2004. “</a:t>
            </a:r>
            <a:r>
              <a:rPr lang="cs-CZ"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Undiagnosing</a:t>
            </a:r>
            <a:r>
              <a:rPr lang="cs-CZ"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gender.” </a:t>
            </a:r>
            <a:r>
              <a:rPr lang="cs-CZ" sz="1800" i="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Undoing</a:t>
            </a:r>
            <a:r>
              <a:rPr lang="cs-CZ"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Gender</a:t>
            </a:r>
            <a:r>
              <a:rPr lang="cs-CZ"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New York: </a:t>
            </a:r>
            <a:r>
              <a:rPr lang="cs-CZ" sz="18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Routledge</a:t>
            </a:r>
            <a:r>
              <a:rPr lang="cs-CZ"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75-101. </a:t>
            </a:r>
            <a:r>
              <a:rPr lang="cs-CZ" sz="1800" u="sng" dirty="0">
                <a:solidFill>
                  <a:srgbClr val="467886"/>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https://search.ebscohost.com/login.aspx?direct=true&amp;db=e000xww&amp;AN=110587&amp;site=ehost-live</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cs-CZ" sz="1800" dirty="0">
              <a:effectLst/>
              <a:latin typeface="Aptos" panose="020B0004020202020204" pitchFamily="34" charset="0"/>
              <a:ea typeface="Aptos" panose="020B0004020202020204" pitchFamily="34" charset="0"/>
              <a:cs typeface="Times New Roman" panose="02020603050405020304" pitchFamily="18" charset="0"/>
            </a:endParaRPr>
          </a:p>
          <a:p>
            <a:pPr marL="800100" lvl="1" indent="-342900">
              <a:lnSpc>
                <a:spcPct val="116000"/>
              </a:lnSpc>
              <a:spcAft>
                <a:spcPts val="800"/>
              </a:spcAft>
              <a:buFont typeface="Aptos" panose="020B0004020202020204" pitchFamily="34" charset="0"/>
              <a:buChar char="-"/>
            </a:pPr>
            <a:r>
              <a:rPr lang="cs-CZ" sz="1400" dirty="0">
                <a:effectLst/>
                <a:latin typeface="Times New Roman" panose="02020603050405020304" pitchFamily="18" charset="0"/>
                <a:ea typeface="Times New Roman" panose="02020603050405020304" pitchFamily="18" charset="0"/>
                <a:cs typeface="Times New Roman" panose="02020603050405020304" pitchFamily="18" charset="0"/>
              </a:rPr>
              <a:t>Diagnostika a její vliv: možnost hrazení pojišťovnou, </a:t>
            </a:r>
            <a:r>
              <a:rPr lang="cs-CZ" sz="1400" dirty="0" err="1">
                <a:effectLst/>
                <a:latin typeface="Times New Roman" panose="02020603050405020304" pitchFamily="18" charset="0"/>
                <a:ea typeface="Times New Roman" panose="02020603050405020304" pitchFamily="18" charset="0"/>
                <a:cs typeface="Times New Roman" panose="02020603050405020304" pitchFamily="18" charset="0"/>
              </a:rPr>
              <a:t>patologizace</a:t>
            </a:r>
            <a:r>
              <a:rPr lang="cs-CZ" sz="1400" dirty="0">
                <a:effectLst/>
                <a:latin typeface="Times New Roman" panose="02020603050405020304" pitchFamily="18" charset="0"/>
                <a:ea typeface="Times New Roman" panose="02020603050405020304" pitchFamily="18" charset="0"/>
                <a:cs typeface="Times New Roman" panose="02020603050405020304" pitchFamily="18" charset="0"/>
              </a:rPr>
              <a:t>... Sebe-určení, identita. Právní, lékařské, společenské vlivy, procesy. </a:t>
            </a:r>
            <a:r>
              <a:rPr lang="cs-CZ" sz="1400" dirty="0" err="1">
                <a:effectLst/>
                <a:latin typeface="Times New Roman" panose="02020603050405020304" pitchFamily="18" charset="0"/>
                <a:ea typeface="Times New Roman" panose="02020603050405020304" pitchFamily="18" charset="0"/>
                <a:cs typeface="Times New Roman" panose="02020603050405020304" pitchFamily="18" charset="0"/>
              </a:rPr>
              <a:t>Depatologizace</a:t>
            </a:r>
            <a:r>
              <a:rPr lang="cs-CZ" sz="1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cs-CZ" sz="14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6000"/>
              </a:lnSpc>
              <a:spcAft>
                <a:spcPts val="800"/>
              </a:spcAft>
            </a:pP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Conrad</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Peter. 1992.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Medicalization</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Social</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Control</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effectLst/>
                <a:latin typeface="Times New Roman" panose="02020603050405020304" pitchFamily="18" charset="0"/>
                <a:ea typeface="Times New Roman" panose="02020603050405020304" pitchFamily="18" charset="0"/>
                <a:cs typeface="Times New Roman" panose="02020603050405020304" pitchFamily="18" charset="0"/>
              </a:rPr>
              <a:t>Annual</a:t>
            </a:r>
            <a:r>
              <a:rPr lang="cs-CZ"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effectLst/>
                <a:latin typeface="Times New Roman" panose="02020603050405020304" pitchFamily="18" charset="0"/>
                <a:ea typeface="Times New Roman" panose="02020603050405020304" pitchFamily="18" charset="0"/>
                <a:cs typeface="Times New Roman" panose="02020603050405020304" pitchFamily="18" charset="0"/>
              </a:rPr>
              <a:t>review</a:t>
            </a:r>
            <a:r>
              <a:rPr lang="cs-CZ"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effectLst/>
                <a:latin typeface="Times New Roman" panose="02020603050405020304" pitchFamily="18" charset="0"/>
                <a:ea typeface="Times New Roman" panose="02020603050405020304" pitchFamily="18" charset="0"/>
                <a:cs typeface="Times New Roman" panose="02020603050405020304" pitchFamily="18" charset="0"/>
              </a:rPr>
              <a:t>of</a:t>
            </a:r>
            <a:r>
              <a:rPr lang="cs-CZ" sz="1800" i="1" dirty="0">
                <a:effectLst/>
                <a:latin typeface="Times New Roman" panose="02020603050405020304" pitchFamily="18" charset="0"/>
                <a:ea typeface="Times New Roman" panose="02020603050405020304" pitchFamily="18" charset="0"/>
                <a:cs typeface="Times New Roman" panose="02020603050405020304" pitchFamily="18" charset="0"/>
              </a:rPr>
              <a:t> sociology</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18 (1): 209-232.</a:t>
            </a:r>
            <a:r>
              <a:rPr lang="cs-CZ" sz="1800" dirty="0">
                <a:solidFill>
                  <a:srgbClr val="32322F"/>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u="sng" dirty="0">
                <a:solidFill>
                  <a:srgbClr val="467886"/>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rPr>
              <a:t>https://doi.org/10.1146/annurev.so.18.080192.001233</a:t>
            </a:r>
            <a:r>
              <a:rPr lang="cs-CZ" sz="1800" dirty="0">
                <a:solidFill>
                  <a:srgbClr val="32322F"/>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cs-CZ" sz="1800" dirty="0">
              <a:effectLst/>
              <a:latin typeface="Aptos" panose="020B0004020202020204" pitchFamily="34" charset="0"/>
              <a:ea typeface="Aptos" panose="020B0004020202020204" pitchFamily="34" charset="0"/>
              <a:cs typeface="Times New Roman" panose="02020603050405020304" pitchFamily="18" charset="0"/>
            </a:endParaRPr>
          </a:p>
          <a:p>
            <a:pPr marL="800100" lvl="1" indent="-342900">
              <a:lnSpc>
                <a:spcPct val="116000"/>
              </a:lnSpc>
              <a:spcAft>
                <a:spcPts val="800"/>
              </a:spcAft>
              <a:buFont typeface="Aptos" panose="020B0004020202020204" pitchFamily="34" charset="0"/>
              <a:buChar char="-"/>
            </a:pPr>
            <a:r>
              <a:rPr lang="cs-CZ" sz="1400" dirty="0">
                <a:solidFill>
                  <a:srgbClr val="32322F"/>
                </a:solidFill>
                <a:effectLst/>
                <a:latin typeface="Times New Roman" panose="02020603050405020304" pitchFamily="18" charset="0"/>
                <a:ea typeface="Times New Roman" panose="02020603050405020304" pitchFamily="18" charset="0"/>
                <a:cs typeface="Times New Roman" panose="02020603050405020304" pitchFamily="18" charset="0"/>
              </a:rPr>
              <a:t>Teoretické ukotvení procesu </a:t>
            </a:r>
            <a:r>
              <a:rPr lang="cs-CZ" sz="1400" dirty="0" err="1">
                <a:solidFill>
                  <a:srgbClr val="32322F"/>
                </a:solidFill>
                <a:effectLst/>
                <a:latin typeface="Times New Roman" panose="02020603050405020304" pitchFamily="18" charset="0"/>
                <a:ea typeface="Times New Roman" panose="02020603050405020304" pitchFamily="18" charset="0"/>
                <a:cs typeface="Times New Roman" panose="02020603050405020304" pitchFamily="18" charset="0"/>
              </a:rPr>
              <a:t>medikalizace</a:t>
            </a:r>
            <a:r>
              <a:rPr lang="cs-CZ" sz="1400" dirty="0">
                <a:solidFill>
                  <a:srgbClr val="32322F"/>
                </a:solidFill>
                <a:effectLst/>
                <a:latin typeface="Times New Roman" panose="02020603050405020304" pitchFamily="18" charset="0"/>
                <a:ea typeface="Times New Roman" panose="02020603050405020304" pitchFamily="18" charset="0"/>
                <a:cs typeface="Times New Roman" panose="02020603050405020304" pitchFamily="18" charset="0"/>
              </a:rPr>
              <a:t>. Její podoby, v jakých úrovních probíhá, v jaké míře. </a:t>
            </a:r>
            <a:r>
              <a:rPr lang="cs-CZ" sz="1400" dirty="0" err="1">
                <a:solidFill>
                  <a:srgbClr val="32322F"/>
                </a:solidFill>
                <a:effectLst/>
                <a:latin typeface="Times New Roman" panose="02020603050405020304" pitchFamily="18" charset="0"/>
                <a:ea typeface="Times New Roman" panose="02020603050405020304" pitchFamily="18" charset="0"/>
                <a:cs typeface="Times New Roman" panose="02020603050405020304" pitchFamily="18" charset="0"/>
              </a:rPr>
              <a:t>Demedikalizace</a:t>
            </a:r>
            <a:r>
              <a:rPr lang="cs-CZ" sz="1400" dirty="0">
                <a:solidFill>
                  <a:srgbClr val="32322F"/>
                </a:solidFill>
                <a:effectLst/>
                <a:latin typeface="Times New Roman" panose="02020603050405020304" pitchFamily="18" charset="0"/>
                <a:ea typeface="Times New Roman" panose="02020603050405020304" pitchFamily="18" charset="0"/>
                <a:cs typeface="Times New Roman" panose="02020603050405020304" pitchFamily="18" charset="0"/>
              </a:rPr>
              <a:t> jako opačný proces. </a:t>
            </a:r>
            <a:endParaRPr lang="cs-CZ" sz="14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6000"/>
              </a:lnSpc>
              <a:spcAft>
                <a:spcPts val="800"/>
              </a:spcAft>
            </a:pP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Conrad</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Peter, and Schneider, Joseph W. 1992. </a:t>
            </a:r>
            <a:r>
              <a:rPr lang="cs-CZ" sz="1800" i="1" dirty="0" err="1">
                <a:effectLst/>
                <a:latin typeface="Times New Roman" panose="02020603050405020304" pitchFamily="18" charset="0"/>
                <a:ea typeface="Times New Roman" panose="02020603050405020304" pitchFamily="18" charset="0"/>
                <a:cs typeface="Times New Roman" panose="02020603050405020304" pitchFamily="18" charset="0"/>
              </a:rPr>
              <a:t>Deviance</a:t>
            </a:r>
            <a:r>
              <a:rPr lang="cs-CZ" sz="1800" i="1"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cs-CZ" sz="1800" i="1" dirty="0" err="1">
                <a:effectLst/>
                <a:latin typeface="Times New Roman" panose="02020603050405020304" pitchFamily="18" charset="0"/>
                <a:ea typeface="Times New Roman" panose="02020603050405020304" pitchFamily="18" charset="0"/>
                <a:cs typeface="Times New Roman" panose="02020603050405020304" pitchFamily="18" charset="0"/>
              </a:rPr>
              <a:t>medicalization</a:t>
            </a:r>
            <a:r>
              <a:rPr lang="cs-CZ"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effectLst/>
                <a:latin typeface="Times New Roman" panose="02020603050405020304" pitchFamily="18" charset="0"/>
                <a:ea typeface="Times New Roman" panose="02020603050405020304" pitchFamily="18" charset="0"/>
                <a:cs typeface="Times New Roman" panose="02020603050405020304" pitchFamily="18" charset="0"/>
              </a:rPr>
              <a:t>From</a:t>
            </a:r>
            <a:r>
              <a:rPr lang="cs-CZ"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effectLst/>
                <a:latin typeface="Times New Roman" panose="02020603050405020304" pitchFamily="18" charset="0"/>
                <a:ea typeface="Times New Roman" panose="02020603050405020304" pitchFamily="18" charset="0"/>
                <a:cs typeface="Times New Roman" panose="02020603050405020304" pitchFamily="18" charset="0"/>
              </a:rPr>
              <a:t>badness</a:t>
            </a:r>
            <a:r>
              <a:rPr lang="cs-CZ" sz="1800" i="1" dirty="0">
                <a:effectLst/>
                <a:latin typeface="Times New Roman" panose="02020603050405020304" pitchFamily="18" charset="0"/>
                <a:ea typeface="Times New Roman" panose="02020603050405020304" pitchFamily="18" charset="0"/>
                <a:cs typeface="Times New Roman" panose="02020603050405020304" pitchFamily="18" charset="0"/>
              </a:rPr>
              <a:t> to </a:t>
            </a:r>
            <a:r>
              <a:rPr lang="cs-CZ" sz="1800" i="1" dirty="0" err="1">
                <a:effectLst/>
                <a:latin typeface="Times New Roman" panose="02020603050405020304" pitchFamily="18" charset="0"/>
                <a:ea typeface="Times New Roman" panose="02020603050405020304" pitchFamily="18" charset="0"/>
                <a:cs typeface="Times New Roman" panose="02020603050405020304" pitchFamily="18" charset="0"/>
              </a:rPr>
              <a:t>sickness</a:t>
            </a:r>
            <a:r>
              <a:rPr lang="cs-CZ" sz="1800" i="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Philadelphia: Temple university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press</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cs-CZ" sz="1800" dirty="0">
              <a:effectLst/>
              <a:latin typeface="Aptos" panose="020B0004020202020204" pitchFamily="34" charset="0"/>
              <a:ea typeface="Aptos" panose="020B0004020202020204" pitchFamily="34" charset="0"/>
              <a:cs typeface="Times New Roman" panose="02020603050405020304" pitchFamily="18" charset="0"/>
            </a:endParaRPr>
          </a:p>
          <a:p>
            <a:pPr marL="800100" lvl="1" indent="-342900">
              <a:lnSpc>
                <a:spcPct val="116000"/>
              </a:lnSpc>
              <a:spcAft>
                <a:spcPts val="800"/>
              </a:spcAft>
              <a:buFont typeface="Aptos" panose="020B0004020202020204" pitchFamily="34" charset="0"/>
              <a:buChar char="-"/>
            </a:pPr>
            <a:r>
              <a:rPr lang="cs-CZ" sz="1400" dirty="0">
                <a:solidFill>
                  <a:srgbClr val="32322F"/>
                </a:solidFill>
                <a:effectLst/>
                <a:latin typeface="Times New Roman" panose="02020603050405020304" pitchFamily="18" charset="0"/>
                <a:ea typeface="Times New Roman" panose="02020603050405020304" pitchFamily="18" charset="0"/>
                <a:cs typeface="Times New Roman" panose="02020603050405020304" pitchFamily="18" charset="0"/>
              </a:rPr>
              <a:t>Teoretické ukotvení procesu </a:t>
            </a:r>
            <a:r>
              <a:rPr lang="cs-CZ" sz="1400" dirty="0" err="1">
                <a:solidFill>
                  <a:srgbClr val="32322F"/>
                </a:solidFill>
                <a:effectLst/>
                <a:latin typeface="Times New Roman" panose="02020603050405020304" pitchFamily="18" charset="0"/>
                <a:ea typeface="Times New Roman" panose="02020603050405020304" pitchFamily="18" charset="0"/>
                <a:cs typeface="Times New Roman" panose="02020603050405020304" pitchFamily="18" charset="0"/>
              </a:rPr>
              <a:t>medikalizace</a:t>
            </a:r>
            <a:r>
              <a:rPr lang="cs-CZ" sz="1400" dirty="0">
                <a:solidFill>
                  <a:srgbClr val="32322F"/>
                </a:solidFill>
                <a:effectLst/>
                <a:latin typeface="Times New Roman" panose="02020603050405020304" pitchFamily="18" charset="0"/>
                <a:ea typeface="Times New Roman" panose="02020603050405020304" pitchFamily="18" charset="0"/>
                <a:cs typeface="Times New Roman" panose="02020603050405020304" pitchFamily="18" charset="0"/>
              </a:rPr>
              <a:t>. Různé definice </a:t>
            </a:r>
            <a:r>
              <a:rPr lang="cs-CZ" sz="1400" dirty="0" err="1">
                <a:solidFill>
                  <a:srgbClr val="32322F"/>
                </a:solidFill>
                <a:effectLst/>
                <a:latin typeface="Times New Roman" panose="02020603050405020304" pitchFamily="18" charset="0"/>
                <a:ea typeface="Times New Roman" panose="02020603050405020304" pitchFamily="18" charset="0"/>
                <a:cs typeface="Times New Roman" panose="02020603050405020304" pitchFamily="18" charset="0"/>
              </a:rPr>
              <a:t>medikalizace</a:t>
            </a:r>
            <a:r>
              <a:rPr lang="cs-CZ" sz="1400" dirty="0">
                <a:solidFill>
                  <a:srgbClr val="32322F"/>
                </a:solidFill>
                <a:effectLst/>
                <a:latin typeface="Times New Roman" panose="02020603050405020304" pitchFamily="18" charset="0"/>
                <a:ea typeface="Times New Roman" panose="02020603050405020304" pitchFamily="18" charset="0"/>
                <a:cs typeface="Times New Roman" panose="02020603050405020304" pitchFamily="18" charset="0"/>
              </a:rPr>
              <a:t>, historický vývoj </a:t>
            </a:r>
            <a:r>
              <a:rPr lang="cs-CZ" sz="1400" dirty="0" err="1">
                <a:solidFill>
                  <a:srgbClr val="32322F"/>
                </a:solidFill>
                <a:effectLst/>
                <a:latin typeface="Times New Roman" panose="02020603050405020304" pitchFamily="18" charset="0"/>
                <a:ea typeface="Times New Roman" panose="02020603050405020304" pitchFamily="18" charset="0"/>
                <a:cs typeface="Times New Roman" panose="02020603050405020304" pitchFamily="18" charset="0"/>
              </a:rPr>
              <a:t>medikalizace</a:t>
            </a:r>
            <a:r>
              <a:rPr lang="cs-CZ" sz="1400" dirty="0">
                <a:solidFill>
                  <a:srgbClr val="32322F"/>
                </a:solidFill>
                <a:effectLst/>
                <a:latin typeface="Times New Roman" panose="02020603050405020304" pitchFamily="18" charset="0"/>
                <a:ea typeface="Times New Roman" panose="02020603050405020304" pitchFamily="18" charset="0"/>
                <a:cs typeface="Times New Roman" panose="02020603050405020304" pitchFamily="18" charset="0"/>
              </a:rPr>
              <a:t>, sociální kontrola. Sociální následky </a:t>
            </a:r>
            <a:r>
              <a:rPr lang="cs-CZ" sz="1400" dirty="0" err="1">
                <a:solidFill>
                  <a:srgbClr val="32322F"/>
                </a:solidFill>
                <a:effectLst/>
                <a:latin typeface="Times New Roman" panose="02020603050405020304" pitchFamily="18" charset="0"/>
                <a:ea typeface="Times New Roman" panose="02020603050405020304" pitchFamily="18" charset="0"/>
                <a:cs typeface="Times New Roman" panose="02020603050405020304" pitchFamily="18" charset="0"/>
              </a:rPr>
              <a:t>medikalizace</a:t>
            </a:r>
            <a:r>
              <a:rPr lang="cs-CZ" sz="1400" dirty="0">
                <a:solidFill>
                  <a:srgbClr val="32322F"/>
                </a:solidFill>
                <a:effectLst/>
                <a:latin typeface="Times New Roman" panose="02020603050405020304" pitchFamily="18" charset="0"/>
                <a:ea typeface="Times New Roman" panose="02020603050405020304" pitchFamily="18" charset="0"/>
                <a:cs typeface="Times New Roman" panose="02020603050405020304" pitchFamily="18" charset="0"/>
              </a:rPr>
              <a:t> na lidi, kterých se týká.</a:t>
            </a:r>
            <a:endParaRPr lang="cs-CZ" sz="14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16000"/>
              </a:lnSpc>
              <a:spcAft>
                <a:spcPts val="800"/>
              </a:spcAft>
            </a:pP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Gonzalez-salzberg</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Damian A. 2014.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The</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Accepted</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Transsexual</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And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The</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Absent</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Transgender: A Queer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Reading</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Of</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The</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Regulation</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Of</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Sex/Gender By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The</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European</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Court</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Of</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Human</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dirty="0" err="1">
                <a:effectLst/>
                <a:latin typeface="Times New Roman" panose="02020603050405020304" pitchFamily="18" charset="0"/>
                <a:ea typeface="Times New Roman" panose="02020603050405020304" pitchFamily="18" charset="0"/>
                <a:cs typeface="Times New Roman" panose="02020603050405020304" pitchFamily="18" charset="0"/>
              </a:rPr>
              <a:t>Rights</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effectLst/>
                <a:latin typeface="Times New Roman" panose="02020603050405020304" pitchFamily="18" charset="0"/>
                <a:ea typeface="Times New Roman" panose="02020603050405020304" pitchFamily="18" charset="0"/>
                <a:cs typeface="Times New Roman" panose="02020603050405020304" pitchFamily="18" charset="0"/>
              </a:rPr>
              <a:t>American</a:t>
            </a:r>
            <a:r>
              <a:rPr lang="cs-CZ" sz="1800" i="1" dirty="0">
                <a:effectLst/>
                <a:latin typeface="Times New Roman" panose="02020603050405020304" pitchFamily="18" charset="0"/>
                <a:ea typeface="Times New Roman" panose="02020603050405020304" pitchFamily="18" charset="0"/>
                <a:cs typeface="Times New Roman" panose="02020603050405020304" pitchFamily="18" charset="0"/>
              </a:rPr>
              <a:t> University International </a:t>
            </a:r>
            <a:r>
              <a:rPr lang="cs-CZ" sz="1800" i="1" dirty="0" err="1">
                <a:effectLst/>
                <a:latin typeface="Times New Roman" panose="02020603050405020304" pitchFamily="18" charset="0"/>
                <a:ea typeface="Times New Roman" panose="02020603050405020304" pitchFamily="18" charset="0"/>
                <a:cs typeface="Times New Roman" panose="02020603050405020304" pitchFamily="18" charset="0"/>
              </a:rPr>
              <a:t>Law</a:t>
            </a:r>
            <a:r>
              <a:rPr lang="cs-CZ" sz="1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cs-CZ" sz="1800" i="1" dirty="0" err="1">
                <a:effectLst/>
                <a:latin typeface="Times New Roman" panose="02020603050405020304" pitchFamily="18" charset="0"/>
                <a:ea typeface="Times New Roman" panose="02020603050405020304" pitchFamily="18" charset="0"/>
                <a:cs typeface="Times New Roman" panose="02020603050405020304" pitchFamily="18" charset="0"/>
              </a:rPr>
              <a:t>Review</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29 (4): 797-829. </a:t>
            </a:r>
            <a:endParaRPr lang="cs-CZ" sz="1800" dirty="0">
              <a:effectLst/>
              <a:latin typeface="Aptos" panose="020B0004020202020204" pitchFamily="34" charset="0"/>
              <a:ea typeface="Aptos" panose="020B0004020202020204" pitchFamily="34" charset="0"/>
              <a:cs typeface="Times New Roman" panose="02020603050405020304" pitchFamily="18" charset="0"/>
            </a:endParaRPr>
          </a:p>
          <a:p>
            <a:pPr marL="800100" lvl="1" indent="-342900">
              <a:lnSpc>
                <a:spcPct val="116000"/>
              </a:lnSpc>
              <a:spcAft>
                <a:spcPts val="800"/>
              </a:spcAft>
              <a:buFont typeface="Aptos" panose="020B0004020202020204" pitchFamily="34" charset="0"/>
              <a:buChar char="-"/>
            </a:pPr>
            <a:r>
              <a:rPr lang="cs-CZ" sz="1400" dirty="0">
                <a:effectLst/>
                <a:latin typeface="Times New Roman" panose="02020603050405020304" pitchFamily="18" charset="0"/>
                <a:ea typeface="Times New Roman" panose="02020603050405020304" pitchFamily="18" charset="0"/>
                <a:cs typeface="Times New Roman" panose="02020603050405020304" pitchFamily="18" charset="0"/>
              </a:rPr>
              <a:t>Pohlaví, gender a Evropský soud pro lidská práva. Jak Evropský soud chápe transgender lidi? Transsexualita a transgender identita. </a:t>
            </a:r>
            <a:r>
              <a:rPr lang="cs-CZ" sz="1400" dirty="0" err="1">
                <a:effectLst/>
                <a:latin typeface="Times New Roman" panose="02020603050405020304" pitchFamily="18" charset="0"/>
                <a:ea typeface="Times New Roman" panose="02020603050405020304" pitchFamily="18" charset="0"/>
                <a:cs typeface="Times New Roman" panose="02020603050405020304" pitchFamily="18" charset="0"/>
              </a:rPr>
              <a:t>Medikalizované</a:t>
            </a:r>
            <a:r>
              <a:rPr lang="cs-CZ" sz="1400" dirty="0">
                <a:effectLst/>
                <a:latin typeface="Times New Roman" panose="02020603050405020304" pitchFamily="18" charset="0"/>
                <a:ea typeface="Times New Roman" panose="02020603050405020304" pitchFamily="18" charset="0"/>
                <a:cs typeface="Times New Roman" panose="02020603050405020304" pitchFamily="18" charset="0"/>
              </a:rPr>
              <a:t> chápání uznávaného transsexualismu a vliv na transgender jedince, které do této kategorie nespadají.</a:t>
            </a:r>
            <a:endParaRPr lang="cs-CZ" sz="1400" dirty="0">
              <a:effectLst/>
              <a:latin typeface="Aptos" panose="020B0004020202020204" pitchFamily="34" charset="0"/>
              <a:ea typeface="Aptos" panose="020B000402020202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5083311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B6087EB1-C97B-DA52-D051-D86C40EC83D6}"/>
              </a:ext>
            </a:extLst>
          </p:cNvPr>
          <p:cNvSpPr>
            <a:spLocks noGrp="1"/>
          </p:cNvSpPr>
          <p:nvPr>
            <p:ph idx="1"/>
          </p:nvPr>
        </p:nvSpPr>
        <p:spPr>
          <a:xfrm>
            <a:off x="838200" y="1231392"/>
            <a:ext cx="10515600" cy="5626608"/>
          </a:xfrm>
        </p:spPr>
        <p:txBody>
          <a:bodyPr>
            <a:normAutofit fontScale="85000" lnSpcReduction="20000"/>
          </a:bodyPr>
          <a:lstStyle/>
          <a:p>
            <a:pPr>
              <a:lnSpc>
                <a:spcPct val="115000"/>
              </a:lnSpc>
            </a:pPr>
            <a:r>
              <a:rPr lang="cs-CZ" sz="1800" b="1" dirty="0">
                <a:effectLst/>
                <a:latin typeface="Arial" panose="020B0604020202020204" pitchFamily="34" charset="0"/>
                <a:ea typeface="Arial" panose="020B0604020202020204" pitchFamily="34" charset="0"/>
              </a:rPr>
              <a:t>(posílám verzi rešerše jak s ní pracuji já, jak mi sedí ji vytvářet nejen pro seminář, ve formátu 1) název jako citace, 2) hlavní myšlenky a citace, které si chci pamatovat, 3) text kde si shrnuji práci už ve vztahu k bakalářce, doufám, že tento formát nevadí, děkuji za pochopení)</a:t>
            </a:r>
            <a:endParaRPr lang="cs-CZ" sz="1800" dirty="0">
              <a:effectLst/>
              <a:latin typeface="Arial" panose="020B0604020202020204" pitchFamily="34" charset="0"/>
              <a:ea typeface="Arial" panose="020B0604020202020204" pitchFamily="34" charset="0"/>
            </a:endParaRPr>
          </a:p>
          <a:p>
            <a:pPr marL="342900" lvl="0" indent="-342900">
              <a:lnSpc>
                <a:spcPct val="115000"/>
              </a:lnSpc>
              <a:spcBef>
                <a:spcPts val="1200"/>
              </a:spcBef>
              <a:spcAft>
                <a:spcPts val="0"/>
              </a:spcAft>
              <a:buFont typeface="+mj-lt"/>
              <a:buAutoNum type="arabicParenR"/>
            </a:pPr>
            <a:r>
              <a:rPr lang="cs-CZ" sz="1800" u="none" strike="noStrike" dirty="0" err="1">
                <a:solidFill>
                  <a:srgbClr val="333333"/>
                </a:solidFill>
                <a:effectLst/>
                <a:latin typeface="Arial" panose="020B0604020202020204" pitchFamily="34" charset="0"/>
                <a:ea typeface="Arial" panose="020B0604020202020204" pitchFamily="34" charset="0"/>
              </a:rPr>
              <a:t>Aramayona</a:t>
            </a:r>
            <a:r>
              <a:rPr lang="cs-CZ" sz="1800" u="none" strike="noStrike" dirty="0">
                <a:solidFill>
                  <a:srgbClr val="333333"/>
                </a:solidFill>
                <a:effectLst/>
                <a:latin typeface="Arial" panose="020B0604020202020204" pitchFamily="34" charset="0"/>
                <a:ea typeface="Arial" panose="020B0604020202020204" pitchFamily="34" charset="0"/>
              </a:rPr>
              <a:t>, B., &amp; </a:t>
            </a:r>
            <a:r>
              <a:rPr lang="cs-CZ" sz="1800" u="none" strike="noStrike" dirty="0" err="1">
                <a:solidFill>
                  <a:srgbClr val="333333"/>
                </a:solidFill>
                <a:effectLst/>
                <a:latin typeface="Arial" panose="020B0604020202020204" pitchFamily="34" charset="0"/>
                <a:ea typeface="Arial" panose="020B0604020202020204" pitchFamily="34" charset="0"/>
              </a:rPr>
              <a:t>Guarneros-Meza</a:t>
            </a:r>
            <a:r>
              <a:rPr lang="cs-CZ" sz="1800" u="none" strike="noStrike" dirty="0">
                <a:solidFill>
                  <a:srgbClr val="333333"/>
                </a:solidFill>
                <a:effectLst/>
                <a:latin typeface="Arial" panose="020B0604020202020204" pitchFamily="34" charset="0"/>
                <a:ea typeface="Arial" panose="020B0604020202020204" pitchFamily="34" charset="0"/>
              </a:rPr>
              <a:t>, V. (2024). </a:t>
            </a:r>
            <a:r>
              <a:rPr lang="cs-CZ" sz="1800" u="none" strike="noStrike" dirty="0" err="1">
                <a:solidFill>
                  <a:srgbClr val="333333"/>
                </a:solidFill>
                <a:effectLst/>
                <a:latin typeface="Arial" panose="020B0604020202020204" pitchFamily="34" charset="0"/>
                <a:ea typeface="Arial" panose="020B0604020202020204" pitchFamily="34" charset="0"/>
              </a:rPr>
              <a:t>The</a:t>
            </a:r>
            <a:r>
              <a:rPr lang="cs-CZ" sz="1800" u="none" strike="noStrike" dirty="0">
                <a:solidFill>
                  <a:srgbClr val="333333"/>
                </a:solidFill>
                <a:effectLst/>
                <a:latin typeface="Arial" panose="020B0604020202020204" pitchFamily="34" charset="0"/>
                <a:ea typeface="Arial" panose="020B0604020202020204" pitchFamily="34" charset="0"/>
              </a:rPr>
              <a:t> ‘In/</a:t>
            </a:r>
            <a:r>
              <a:rPr lang="cs-CZ" sz="1800" u="none" strike="noStrike" dirty="0" err="1">
                <a:solidFill>
                  <a:srgbClr val="333333"/>
                </a:solidFill>
                <a:effectLst/>
                <a:latin typeface="Arial" panose="020B0604020202020204" pitchFamily="34" charset="0"/>
                <a:ea typeface="Arial" panose="020B0604020202020204" pitchFamily="34" charset="0"/>
              </a:rPr>
              <a:t>formal</a:t>
            </a:r>
            <a:r>
              <a:rPr lang="cs-CZ" sz="1800" u="none" strike="noStrike" dirty="0">
                <a:solidFill>
                  <a:srgbClr val="333333"/>
                </a:solidFill>
                <a:effectLst/>
                <a:latin typeface="Arial" panose="020B0604020202020204" pitchFamily="34" charset="0"/>
                <a:ea typeface="Arial" panose="020B0604020202020204" pitchFamily="34" charset="0"/>
              </a:rPr>
              <a:t> </a:t>
            </a:r>
            <a:r>
              <a:rPr lang="cs-CZ" sz="1800" u="none" strike="noStrike" dirty="0" err="1">
                <a:solidFill>
                  <a:srgbClr val="333333"/>
                </a:solidFill>
                <a:effectLst/>
                <a:latin typeface="Arial" panose="020B0604020202020204" pitchFamily="34" charset="0"/>
                <a:ea typeface="Arial" panose="020B0604020202020204" pitchFamily="34" charset="0"/>
              </a:rPr>
              <a:t>Nocturnal</a:t>
            </a:r>
            <a:r>
              <a:rPr lang="cs-CZ" sz="1800" u="none" strike="noStrike" dirty="0">
                <a:solidFill>
                  <a:srgbClr val="333333"/>
                </a:solidFill>
                <a:effectLst/>
                <a:latin typeface="Arial" panose="020B0604020202020204" pitchFamily="34" charset="0"/>
                <a:ea typeface="Arial" panose="020B0604020202020204" pitchFamily="34" charset="0"/>
              </a:rPr>
              <a:t> City’: </a:t>
            </a:r>
            <a:r>
              <a:rPr lang="cs-CZ" sz="1800" u="none" strike="noStrike" dirty="0" err="1">
                <a:solidFill>
                  <a:srgbClr val="333333"/>
                </a:solidFill>
                <a:effectLst/>
                <a:latin typeface="Arial" panose="020B0604020202020204" pitchFamily="34" charset="0"/>
                <a:ea typeface="Arial" panose="020B0604020202020204" pitchFamily="34" charset="0"/>
              </a:rPr>
              <a:t>Updating</a:t>
            </a:r>
            <a:r>
              <a:rPr lang="cs-CZ" sz="1800" u="none" strike="noStrike" dirty="0">
                <a:solidFill>
                  <a:srgbClr val="333333"/>
                </a:solidFill>
                <a:effectLst/>
                <a:latin typeface="Arial" panose="020B0604020202020204" pitchFamily="34" charset="0"/>
                <a:ea typeface="Arial" panose="020B0604020202020204" pitchFamily="34" charset="0"/>
              </a:rPr>
              <a:t> a </a:t>
            </a:r>
            <a:r>
              <a:rPr lang="cs-CZ" sz="1800" u="none" strike="noStrike" dirty="0" err="1">
                <a:solidFill>
                  <a:srgbClr val="333333"/>
                </a:solidFill>
                <a:effectLst/>
                <a:latin typeface="Arial" panose="020B0604020202020204" pitchFamily="34" charset="0"/>
                <a:ea typeface="Arial" panose="020B0604020202020204" pitchFamily="34" charset="0"/>
              </a:rPr>
              <a:t>research</a:t>
            </a:r>
            <a:r>
              <a:rPr lang="cs-CZ" sz="1800" u="none" strike="noStrike" dirty="0">
                <a:solidFill>
                  <a:srgbClr val="333333"/>
                </a:solidFill>
                <a:effectLst/>
                <a:latin typeface="Arial" panose="020B0604020202020204" pitchFamily="34" charset="0"/>
                <a:ea typeface="Arial" panose="020B0604020202020204" pitchFamily="34" charset="0"/>
              </a:rPr>
              <a:t> agenda on </a:t>
            </a:r>
            <a:r>
              <a:rPr lang="cs-CZ" sz="1800" u="none" strike="noStrike" dirty="0" err="1">
                <a:solidFill>
                  <a:srgbClr val="333333"/>
                </a:solidFill>
                <a:effectLst/>
                <a:latin typeface="Arial" panose="020B0604020202020204" pitchFamily="34" charset="0"/>
                <a:ea typeface="Arial" panose="020B0604020202020204" pitchFamily="34" charset="0"/>
              </a:rPr>
              <a:t>nightlife</a:t>
            </a:r>
            <a:r>
              <a:rPr lang="cs-CZ" sz="1800" u="none" strike="noStrike" dirty="0">
                <a:solidFill>
                  <a:srgbClr val="333333"/>
                </a:solidFill>
                <a:effectLst/>
                <a:latin typeface="Arial" panose="020B0604020202020204" pitchFamily="34" charset="0"/>
                <a:ea typeface="Arial" panose="020B0604020202020204" pitchFamily="34" charset="0"/>
              </a:rPr>
              <a:t> </a:t>
            </a:r>
            <a:r>
              <a:rPr lang="cs-CZ" sz="1800" u="none" strike="noStrike" dirty="0" err="1">
                <a:solidFill>
                  <a:srgbClr val="333333"/>
                </a:solidFill>
                <a:effectLst/>
                <a:latin typeface="Arial" panose="020B0604020202020204" pitchFamily="34" charset="0"/>
                <a:ea typeface="Arial" panose="020B0604020202020204" pitchFamily="34" charset="0"/>
              </a:rPr>
              <a:t>studies</a:t>
            </a:r>
            <a:r>
              <a:rPr lang="cs-CZ" sz="1800" u="none" strike="noStrike" dirty="0">
                <a:solidFill>
                  <a:srgbClr val="333333"/>
                </a:solidFill>
                <a:effectLst/>
                <a:latin typeface="Arial" panose="020B0604020202020204" pitchFamily="34" charset="0"/>
                <a:ea typeface="Arial" panose="020B0604020202020204" pitchFamily="34" charset="0"/>
              </a:rPr>
              <a:t> </a:t>
            </a:r>
            <a:r>
              <a:rPr lang="cs-CZ" sz="1800" u="none" strike="noStrike" dirty="0" err="1">
                <a:solidFill>
                  <a:srgbClr val="333333"/>
                </a:solidFill>
                <a:effectLst/>
                <a:latin typeface="Arial" panose="020B0604020202020204" pitchFamily="34" charset="0"/>
                <a:ea typeface="Arial" panose="020B0604020202020204" pitchFamily="34" charset="0"/>
              </a:rPr>
              <a:t>from</a:t>
            </a:r>
            <a:r>
              <a:rPr lang="cs-CZ" sz="1800" u="none" strike="noStrike" dirty="0">
                <a:solidFill>
                  <a:srgbClr val="333333"/>
                </a:solidFill>
                <a:effectLst/>
                <a:latin typeface="Arial" panose="020B0604020202020204" pitchFamily="34" charset="0"/>
                <a:ea typeface="Arial" panose="020B0604020202020204" pitchFamily="34" charset="0"/>
              </a:rPr>
              <a:t> a </a:t>
            </a:r>
            <a:r>
              <a:rPr lang="cs-CZ" sz="1800" u="none" strike="noStrike" dirty="0" err="1">
                <a:solidFill>
                  <a:srgbClr val="333333"/>
                </a:solidFill>
                <a:effectLst/>
                <a:latin typeface="Arial" panose="020B0604020202020204" pitchFamily="34" charset="0"/>
                <a:ea typeface="Arial" panose="020B0604020202020204" pitchFamily="34" charset="0"/>
              </a:rPr>
              <a:t>Southern</a:t>
            </a:r>
            <a:r>
              <a:rPr lang="cs-CZ" sz="1800" u="none" strike="noStrike" dirty="0">
                <a:solidFill>
                  <a:srgbClr val="333333"/>
                </a:solidFill>
                <a:effectLst/>
                <a:latin typeface="Arial" panose="020B0604020202020204" pitchFamily="34" charset="0"/>
                <a:ea typeface="Arial" panose="020B0604020202020204" pitchFamily="34" charset="0"/>
              </a:rPr>
              <a:t> </a:t>
            </a:r>
            <a:r>
              <a:rPr lang="cs-CZ" sz="1800" u="none" strike="noStrike" dirty="0" err="1">
                <a:solidFill>
                  <a:srgbClr val="333333"/>
                </a:solidFill>
                <a:effectLst/>
                <a:latin typeface="Arial" panose="020B0604020202020204" pitchFamily="34" charset="0"/>
                <a:ea typeface="Arial" panose="020B0604020202020204" pitchFamily="34" charset="0"/>
              </a:rPr>
              <a:t>European</a:t>
            </a:r>
            <a:r>
              <a:rPr lang="cs-CZ" sz="1800" u="none" strike="noStrike" dirty="0">
                <a:solidFill>
                  <a:srgbClr val="333333"/>
                </a:solidFill>
                <a:effectLst/>
                <a:latin typeface="Arial" panose="020B0604020202020204" pitchFamily="34" charset="0"/>
                <a:ea typeface="Arial" panose="020B0604020202020204" pitchFamily="34" charset="0"/>
              </a:rPr>
              <a:t> </a:t>
            </a:r>
            <a:r>
              <a:rPr lang="cs-CZ" sz="1800" u="none" strike="noStrike" dirty="0" err="1">
                <a:solidFill>
                  <a:srgbClr val="333333"/>
                </a:solidFill>
                <a:effectLst/>
                <a:latin typeface="Arial" panose="020B0604020202020204" pitchFamily="34" charset="0"/>
                <a:ea typeface="Arial" panose="020B0604020202020204" pitchFamily="34" charset="0"/>
              </a:rPr>
              <a:t>perspective</a:t>
            </a:r>
            <a:r>
              <a:rPr lang="cs-CZ" sz="1800" u="none" strike="noStrike" dirty="0">
                <a:solidFill>
                  <a:srgbClr val="333333"/>
                </a:solidFill>
                <a:effectLst/>
                <a:latin typeface="Arial" panose="020B0604020202020204" pitchFamily="34" charset="0"/>
                <a:ea typeface="Arial" panose="020B0604020202020204" pitchFamily="34" charset="0"/>
              </a:rPr>
              <a:t>. </a:t>
            </a:r>
            <a:r>
              <a:rPr lang="cs-CZ" sz="1800" i="1" u="none" strike="noStrike" dirty="0">
                <a:solidFill>
                  <a:srgbClr val="333333"/>
                </a:solidFill>
                <a:effectLst/>
                <a:latin typeface="Arial" panose="020B0604020202020204" pitchFamily="34" charset="0"/>
                <a:ea typeface="Arial" panose="020B0604020202020204" pitchFamily="34" charset="0"/>
              </a:rPr>
              <a:t>Urban </a:t>
            </a:r>
            <a:r>
              <a:rPr lang="cs-CZ" sz="1800" i="1" u="none" strike="noStrike" dirty="0" err="1">
                <a:solidFill>
                  <a:srgbClr val="333333"/>
                </a:solidFill>
                <a:effectLst/>
                <a:latin typeface="Arial" panose="020B0604020202020204" pitchFamily="34" charset="0"/>
                <a:ea typeface="Arial" panose="020B0604020202020204" pitchFamily="34" charset="0"/>
              </a:rPr>
              <a:t>Studies</a:t>
            </a:r>
            <a:r>
              <a:rPr lang="cs-CZ" sz="1800" u="none" strike="noStrike" dirty="0">
                <a:solidFill>
                  <a:srgbClr val="333333"/>
                </a:solidFill>
                <a:effectLst/>
                <a:latin typeface="Arial" panose="020B0604020202020204" pitchFamily="34" charset="0"/>
                <a:ea typeface="Arial" panose="020B0604020202020204" pitchFamily="34" charset="0"/>
              </a:rPr>
              <a:t>, </a:t>
            </a:r>
            <a:r>
              <a:rPr lang="cs-CZ" sz="1800" i="1" u="none" strike="noStrike" dirty="0">
                <a:solidFill>
                  <a:srgbClr val="333333"/>
                </a:solidFill>
                <a:effectLst/>
                <a:latin typeface="Arial" panose="020B0604020202020204" pitchFamily="34" charset="0"/>
                <a:ea typeface="Arial" panose="020B0604020202020204" pitchFamily="34" charset="0"/>
              </a:rPr>
              <a:t>61</a:t>
            </a:r>
            <a:r>
              <a:rPr lang="cs-CZ" sz="1800" u="none" strike="noStrike" dirty="0">
                <a:solidFill>
                  <a:srgbClr val="333333"/>
                </a:solidFill>
                <a:effectLst/>
                <a:latin typeface="Arial" panose="020B0604020202020204" pitchFamily="34" charset="0"/>
                <a:ea typeface="Arial" panose="020B0604020202020204" pitchFamily="34" charset="0"/>
              </a:rPr>
              <a:t>(3), 589-603. </a:t>
            </a:r>
            <a:r>
              <a:rPr lang="cs-CZ" sz="1800" u="none" strike="noStrike" dirty="0">
                <a:solidFill>
                  <a:srgbClr val="046FF8"/>
                </a:solidFill>
                <a:effectLst/>
                <a:latin typeface="Arial" panose="020B0604020202020204" pitchFamily="34" charset="0"/>
                <a:ea typeface="Arial" panose="020B0604020202020204" pitchFamily="34" charset="0"/>
                <a:hlinkClick r:id="rId2"/>
              </a:rPr>
              <a:t>https://doi.org/10.1177/00420980231188512</a:t>
            </a:r>
            <a:endParaRPr lang="cs-CZ" sz="1800" u="none" strike="noStrike" dirty="0">
              <a:effectLst/>
              <a:latin typeface="Arial" panose="020B0604020202020204" pitchFamily="34" charset="0"/>
              <a:ea typeface="Arial" panose="020B0604020202020204" pitchFamily="34" charset="0"/>
            </a:endParaRPr>
          </a:p>
          <a:p>
            <a:pPr marL="342900" lvl="0" indent="-342900">
              <a:lnSpc>
                <a:spcPct val="115000"/>
              </a:lnSpc>
              <a:buFont typeface="Symbol" panose="05050102010706020507" pitchFamily="18" charset="2"/>
              <a:buChar char="-"/>
            </a:pPr>
            <a:r>
              <a:rPr lang="cs-CZ" sz="1800" u="none" strike="noStrike" dirty="0" err="1">
                <a:effectLst/>
                <a:latin typeface="Arial" panose="020B0604020202020204" pitchFamily="34" charset="0"/>
                <a:ea typeface="Arial" panose="020B0604020202020204" pitchFamily="34" charset="0"/>
              </a:rPr>
              <a:t>understanding</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the</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intersection</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between</a:t>
            </a:r>
            <a:r>
              <a:rPr lang="cs-CZ" sz="1800" u="none" strike="noStrike" dirty="0">
                <a:effectLst/>
                <a:latin typeface="Arial" panose="020B0604020202020204" pitchFamily="34" charset="0"/>
                <a:ea typeface="Arial" panose="020B0604020202020204" pitchFamily="34" charset="0"/>
              </a:rPr>
              <a:t> in/ formality and </a:t>
            </a:r>
            <a:r>
              <a:rPr lang="cs-CZ" sz="1800" u="none" strike="noStrike" dirty="0" err="1">
                <a:effectLst/>
                <a:latin typeface="Arial" panose="020B0604020202020204" pitchFamily="34" charset="0"/>
                <a:ea typeface="Arial" panose="020B0604020202020204" pitchFamily="34" charset="0"/>
              </a:rPr>
              <a:t>day</a:t>
            </a:r>
            <a:r>
              <a:rPr lang="cs-CZ" sz="1800" u="none" strike="noStrike" dirty="0">
                <a:effectLst/>
                <a:latin typeface="Arial" panose="020B0604020202020204" pitchFamily="34" charset="0"/>
                <a:ea typeface="Arial" panose="020B0604020202020204" pitchFamily="34" charset="0"/>
              </a:rPr>
              <a:t>/night continua: </a:t>
            </a:r>
            <a:r>
              <a:rPr lang="cs-CZ" sz="1800" u="none" strike="noStrike" dirty="0" err="1">
                <a:effectLst/>
                <a:latin typeface="Arial" panose="020B0604020202020204" pitchFamily="34" charset="0"/>
                <a:ea typeface="Arial" panose="020B0604020202020204" pitchFamily="34" charset="0"/>
              </a:rPr>
              <a:t>formal</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actors</a:t>
            </a:r>
            <a:r>
              <a:rPr lang="cs-CZ" sz="1800" u="none" strike="noStrike" dirty="0">
                <a:effectLst/>
                <a:latin typeface="Arial" panose="020B0604020202020204" pitchFamily="34" charset="0"/>
                <a:ea typeface="Arial" panose="020B0604020202020204" pitchFamily="34" charset="0"/>
              </a:rPr>
              <a:t> not </a:t>
            </a:r>
            <a:r>
              <a:rPr lang="cs-CZ" sz="1800" u="none" strike="noStrike" dirty="0" err="1">
                <a:effectLst/>
                <a:latin typeface="Arial" panose="020B0604020202020204" pitchFamily="34" charset="0"/>
                <a:ea typeface="Arial" panose="020B0604020202020204" pitchFamily="34" charset="0"/>
              </a:rPr>
              <a:t>only</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contribute</a:t>
            </a:r>
            <a:r>
              <a:rPr lang="cs-CZ" sz="1800" u="none" strike="noStrike" dirty="0">
                <a:effectLst/>
                <a:latin typeface="Arial" panose="020B0604020202020204" pitchFamily="34" charset="0"/>
                <a:ea typeface="Arial" panose="020B0604020202020204" pitchFamily="34" charset="0"/>
              </a:rPr>
              <a:t> to </a:t>
            </a:r>
            <a:r>
              <a:rPr lang="cs-CZ" sz="1800" u="none" strike="noStrike" dirty="0" err="1">
                <a:effectLst/>
                <a:latin typeface="Arial" panose="020B0604020202020204" pitchFamily="34" charset="0"/>
                <a:ea typeface="Arial" panose="020B0604020202020204" pitchFamily="34" charset="0"/>
              </a:rPr>
              <a:t>the</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informalisation</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of</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the</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poor</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during</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the</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day</a:t>
            </a:r>
            <a:r>
              <a:rPr lang="cs-CZ" sz="1800" u="none" strike="noStrike" dirty="0">
                <a:effectLst/>
                <a:latin typeface="Arial" panose="020B0604020202020204" pitchFamily="34" charset="0"/>
                <a:ea typeface="Arial" panose="020B0604020202020204" pitchFamily="34" charset="0"/>
              </a:rPr>
              <a:t> and night, but </a:t>
            </a:r>
            <a:r>
              <a:rPr lang="cs-CZ" sz="1800" u="none" strike="noStrike" dirty="0" err="1">
                <a:effectLst/>
                <a:latin typeface="Arial" panose="020B0604020202020204" pitchFamily="34" charset="0"/>
                <a:ea typeface="Arial" panose="020B0604020202020204" pitchFamily="34" charset="0"/>
              </a:rPr>
              <a:t>also</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act</a:t>
            </a:r>
            <a:r>
              <a:rPr lang="cs-CZ" sz="1800" u="none" strike="noStrike" dirty="0">
                <a:effectLst/>
                <a:latin typeface="Arial" panose="020B0604020202020204" pitchFamily="34" charset="0"/>
                <a:ea typeface="Arial" panose="020B0604020202020204" pitchFamily="34" charset="0"/>
              </a:rPr>
              <a:t> in </a:t>
            </a:r>
            <a:r>
              <a:rPr lang="cs-CZ" sz="1800" u="none" strike="noStrike" dirty="0" err="1">
                <a:effectLst/>
                <a:latin typeface="Arial" panose="020B0604020202020204" pitchFamily="34" charset="0"/>
                <a:ea typeface="Arial" panose="020B0604020202020204" pitchFamily="34" charset="0"/>
              </a:rPr>
              <a:t>highly</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informal</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ways</a:t>
            </a:r>
            <a:r>
              <a:rPr lang="cs-CZ" sz="1800" u="none" strike="noStrike" dirty="0">
                <a:effectLst/>
                <a:latin typeface="Arial" panose="020B0604020202020204" pitchFamily="34" charset="0"/>
                <a:ea typeface="Arial" panose="020B0604020202020204" pitchFamily="34" charset="0"/>
              </a:rPr>
              <a:t> to </a:t>
            </a:r>
            <a:r>
              <a:rPr lang="cs-CZ" sz="1800" u="none" strike="noStrike" dirty="0" err="1">
                <a:effectLst/>
                <a:latin typeface="Arial" panose="020B0604020202020204" pitchFamily="34" charset="0"/>
                <a:ea typeface="Arial" panose="020B0604020202020204" pitchFamily="34" charset="0"/>
              </a:rPr>
              <a:t>take</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advantage</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of</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those</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experiencing</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underprivileged</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conditions</a:t>
            </a:r>
            <a:r>
              <a:rPr lang="cs-CZ" sz="1800" u="none" strike="noStrike" dirty="0">
                <a:effectLst/>
                <a:latin typeface="Arial" panose="020B0604020202020204" pitchFamily="34" charset="0"/>
                <a:ea typeface="Arial" panose="020B0604020202020204" pitchFamily="34" charset="0"/>
              </a:rPr>
              <a:t>.</a:t>
            </a:r>
          </a:p>
          <a:p>
            <a:pPr marL="342900" lvl="0" indent="-342900">
              <a:lnSpc>
                <a:spcPct val="115000"/>
              </a:lnSpc>
              <a:buFont typeface="Symbol" panose="05050102010706020507" pitchFamily="18" charset="2"/>
              <a:buChar char="-"/>
            </a:pPr>
            <a:r>
              <a:rPr lang="cs-CZ" sz="1800" u="none" strike="noStrike" dirty="0">
                <a:effectLst/>
                <a:latin typeface="Arial" panose="020B0604020202020204" pitchFamily="34" charset="0"/>
                <a:ea typeface="Arial" panose="020B0604020202020204" pitchFamily="34" charset="0"/>
              </a:rPr>
              <a:t>‘night-</a:t>
            </a:r>
            <a:r>
              <a:rPr lang="cs-CZ" sz="1800" u="none" strike="noStrike" dirty="0" err="1">
                <a:effectLst/>
                <a:latin typeface="Arial" panose="020B0604020202020204" pitchFamily="34" charset="0"/>
                <a:ea typeface="Arial" panose="020B0604020202020204" pitchFamily="34" charset="0"/>
              </a:rPr>
              <a:t>time</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economy</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concept</a:t>
            </a:r>
            <a:r>
              <a:rPr lang="cs-CZ" sz="1800" u="none" strike="noStrike" dirty="0">
                <a:effectLst/>
                <a:latin typeface="Arial" panose="020B0604020202020204" pitchFamily="34" charset="0"/>
                <a:ea typeface="Arial" panose="020B0604020202020204" pitchFamily="34" charset="0"/>
              </a:rPr>
              <a:t> (Shaw, 2014); (...) market-</a:t>
            </a:r>
            <a:r>
              <a:rPr lang="cs-CZ" sz="1800" u="none" strike="noStrike" dirty="0" err="1">
                <a:effectLst/>
                <a:latin typeface="Arial" panose="020B0604020202020204" pitchFamily="34" charset="0"/>
                <a:ea typeface="Arial" panose="020B0604020202020204" pitchFamily="34" charset="0"/>
              </a:rPr>
              <a:t>driven</a:t>
            </a:r>
            <a:r>
              <a:rPr lang="cs-CZ" sz="1800" u="none" strike="noStrike" dirty="0">
                <a:effectLst/>
                <a:latin typeface="Arial" panose="020B0604020202020204" pitchFamily="34" charset="0"/>
                <a:ea typeface="Arial" panose="020B0604020202020204" pitchFamily="34" charset="0"/>
              </a:rPr>
              <a:t> public </a:t>
            </a:r>
            <a:r>
              <a:rPr lang="cs-CZ" sz="1800" u="none" strike="noStrike" dirty="0" err="1">
                <a:effectLst/>
                <a:latin typeface="Arial" panose="020B0604020202020204" pitchFamily="34" charset="0"/>
                <a:ea typeface="Arial" panose="020B0604020202020204" pitchFamily="34" charset="0"/>
              </a:rPr>
              <a:t>discourses</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celebrating</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nightlife</a:t>
            </a:r>
            <a:r>
              <a:rPr lang="cs-CZ" sz="1800" u="none" strike="noStrike" dirty="0">
                <a:effectLst/>
                <a:latin typeface="Arial" panose="020B0604020202020204" pitchFamily="34" charset="0"/>
                <a:ea typeface="Arial" panose="020B0604020202020204" pitchFamily="34" charset="0"/>
              </a:rPr>
              <a:t> as a source </a:t>
            </a:r>
            <a:r>
              <a:rPr lang="cs-CZ" sz="1800" u="none" strike="noStrike" dirty="0" err="1">
                <a:effectLst/>
                <a:latin typeface="Arial" panose="020B0604020202020204" pitchFamily="34" charset="0"/>
                <a:ea typeface="Arial" panose="020B0604020202020204" pitchFamily="34" charset="0"/>
              </a:rPr>
              <a:t>of</a:t>
            </a:r>
            <a:r>
              <a:rPr lang="cs-CZ" sz="1800" u="none" strike="noStrike" dirty="0">
                <a:effectLst/>
                <a:latin typeface="Arial" panose="020B0604020202020204" pitchFamily="34" charset="0"/>
                <a:ea typeface="Arial" panose="020B0604020202020204" pitchFamily="34" charset="0"/>
              </a:rPr>
              <a:t> city-branding, </a:t>
            </a:r>
            <a:r>
              <a:rPr lang="cs-CZ" sz="1800" u="none" strike="noStrike" dirty="0" err="1">
                <a:effectLst/>
                <a:latin typeface="Arial" panose="020B0604020202020204" pitchFamily="34" charset="0"/>
                <a:ea typeface="Arial" panose="020B0604020202020204" pitchFamily="34" charset="0"/>
              </a:rPr>
              <a:t>innovation</a:t>
            </a:r>
            <a:r>
              <a:rPr lang="cs-CZ" sz="1800" u="none" strike="noStrike" dirty="0">
                <a:effectLst/>
                <a:latin typeface="Arial" panose="020B0604020202020204" pitchFamily="34" charset="0"/>
                <a:ea typeface="Arial" panose="020B0604020202020204" pitchFamily="34" charset="0"/>
              </a:rPr>
              <a:t> and </a:t>
            </a:r>
            <a:r>
              <a:rPr lang="cs-CZ" sz="1800" u="none" strike="noStrike" dirty="0" err="1">
                <a:effectLst/>
                <a:latin typeface="Arial" panose="020B0604020202020204" pitchFamily="34" charset="0"/>
                <a:ea typeface="Arial" panose="020B0604020202020204" pitchFamily="34" charset="0"/>
              </a:rPr>
              <a:t>regeneration</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blurring</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the</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exploration</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of</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other</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potential</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topics</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for</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researching</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the</a:t>
            </a:r>
            <a:r>
              <a:rPr lang="cs-CZ" sz="1800" u="none" strike="noStrike" dirty="0">
                <a:effectLst/>
                <a:latin typeface="Arial" panose="020B0604020202020204" pitchFamily="34" charset="0"/>
                <a:ea typeface="Arial" panose="020B0604020202020204" pitchFamily="34" charset="0"/>
              </a:rPr>
              <a:t> night’ </a:t>
            </a:r>
            <a:r>
              <a:rPr lang="cs-CZ" sz="1800" u="none" strike="noStrike" dirty="0" err="1">
                <a:effectLst/>
                <a:latin typeface="Arial" panose="020B0604020202020204" pitchFamily="34" charset="0"/>
                <a:ea typeface="Arial" panose="020B0604020202020204" pitchFamily="34" charset="0"/>
              </a:rPr>
              <a:t>beyond</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its</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economic</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dimension</a:t>
            </a:r>
            <a:r>
              <a:rPr lang="cs-CZ" sz="1800" u="none" strike="noStrike" dirty="0">
                <a:effectLst/>
                <a:latin typeface="Arial" panose="020B0604020202020204" pitchFamily="34" charset="0"/>
                <a:ea typeface="Arial" panose="020B0604020202020204" pitchFamily="34" charset="0"/>
              </a:rPr>
              <a:t>.</a:t>
            </a:r>
          </a:p>
          <a:p>
            <a:pPr marL="342900" lvl="0" indent="-342900">
              <a:lnSpc>
                <a:spcPct val="115000"/>
              </a:lnSpc>
              <a:buFont typeface="Symbol" panose="05050102010706020507" pitchFamily="18" charset="2"/>
              <a:buChar char="-"/>
            </a:pPr>
            <a:r>
              <a:rPr lang="cs-CZ" sz="1800" u="none" strike="noStrike" dirty="0" err="1">
                <a:effectLst/>
                <a:latin typeface="Arial" panose="020B0604020202020204" pitchFamily="34" charset="0"/>
                <a:ea typeface="Arial" panose="020B0604020202020204" pitchFamily="34" charset="0"/>
              </a:rPr>
              <a:t>nightlife</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policies</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promoting</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the</a:t>
            </a:r>
            <a:r>
              <a:rPr lang="cs-CZ" sz="1800" u="none" strike="noStrike" dirty="0">
                <a:effectLst/>
                <a:latin typeface="Arial" panose="020B0604020202020204" pitchFamily="34" charset="0"/>
                <a:ea typeface="Arial" panose="020B0604020202020204" pitchFamily="34" charset="0"/>
              </a:rPr>
              <a:t> night as a </a:t>
            </a:r>
            <a:r>
              <a:rPr lang="cs-CZ" sz="1800" u="none" strike="noStrike" dirty="0" err="1">
                <a:effectLst/>
                <a:latin typeface="Arial" panose="020B0604020202020204" pitchFamily="34" charset="0"/>
                <a:ea typeface="Arial" panose="020B0604020202020204" pitchFamily="34" charset="0"/>
              </a:rPr>
              <a:t>space</a:t>
            </a:r>
            <a:r>
              <a:rPr lang="cs-CZ" sz="1800" u="none" strike="noStrike" dirty="0">
                <a:effectLst/>
                <a:latin typeface="Arial" panose="020B0604020202020204" pitchFamily="34" charset="0"/>
                <a:ea typeface="Arial" panose="020B0604020202020204" pitchFamily="34" charset="0"/>
              </a:rPr>
              <a:t>–</a:t>
            </a:r>
            <a:r>
              <a:rPr lang="cs-CZ" sz="1800" u="none" strike="noStrike" dirty="0" err="1">
                <a:effectLst/>
                <a:latin typeface="Arial" panose="020B0604020202020204" pitchFamily="34" charset="0"/>
                <a:ea typeface="Arial" panose="020B0604020202020204" pitchFamily="34" charset="0"/>
              </a:rPr>
              <a:t>time</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for</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tourism-oriented</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promotion</a:t>
            </a:r>
            <a:r>
              <a:rPr lang="cs-CZ" sz="1800" u="none" strike="noStrike" dirty="0">
                <a:effectLst/>
                <a:latin typeface="Arial" panose="020B0604020202020204" pitchFamily="34" charset="0"/>
                <a:ea typeface="Arial" panose="020B0604020202020204" pitchFamily="34" charset="0"/>
              </a:rPr>
              <a:t> </a:t>
            </a:r>
          </a:p>
          <a:p>
            <a:pPr marL="342900" lvl="0" indent="-342900">
              <a:lnSpc>
                <a:spcPct val="115000"/>
              </a:lnSpc>
              <a:buFont typeface="Symbol" panose="05050102010706020507" pitchFamily="18" charset="2"/>
              <a:buChar char="-"/>
            </a:pPr>
            <a:r>
              <a:rPr lang="cs-CZ" sz="1800" u="none" strike="noStrike" dirty="0" err="1">
                <a:effectLst/>
                <a:latin typeface="Arial" panose="020B0604020202020204" pitchFamily="34" charset="0"/>
                <a:ea typeface="Arial" panose="020B0604020202020204" pitchFamily="34" charset="0"/>
              </a:rPr>
              <a:t>highly</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precarious</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often</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racialised</a:t>
            </a:r>
            <a:r>
              <a:rPr lang="cs-CZ" sz="1800" u="none" strike="noStrike" dirty="0">
                <a:effectLst/>
                <a:latin typeface="Arial" panose="020B0604020202020204" pitchFamily="34" charset="0"/>
                <a:ea typeface="Arial" panose="020B0604020202020204" pitchFamily="34" charset="0"/>
              </a:rPr>
              <a:t> migrant </a:t>
            </a:r>
            <a:r>
              <a:rPr lang="cs-CZ" sz="1800" u="none" strike="noStrike" dirty="0" err="1">
                <a:effectLst/>
                <a:latin typeface="Arial" panose="020B0604020202020204" pitchFamily="34" charset="0"/>
                <a:ea typeface="Arial" panose="020B0604020202020204" pitchFamily="34" charset="0"/>
              </a:rPr>
              <a:t>actors</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performing</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informal</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activities</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during</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the</a:t>
            </a:r>
            <a:r>
              <a:rPr lang="cs-CZ" sz="1800" u="none" strike="noStrike" dirty="0">
                <a:effectLst/>
                <a:latin typeface="Arial" panose="020B0604020202020204" pitchFamily="34" charset="0"/>
                <a:ea typeface="Arial" panose="020B0604020202020204" pitchFamily="34" charset="0"/>
              </a:rPr>
              <a:t> night </a:t>
            </a:r>
            <a:r>
              <a:rPr lang="cs-CZ" sz="1800" u="none" strike="noStrike" dirty="0" err="1">
                <a:effectLst/>
                <a:latin typeface="Arial" panose="020B0604020202020204" pitchFamily="34" charset="0"/>
                <a:ea typeface="Arial" panose="020B0604020202020204" pitchFamily="34" charset="0"/>
              </a:rPr>
              <a:t>have</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been</a:t>
            </a:r>
            <a:r>
              <a:rPr lang="cs-CZ" sz="1800" u="none" strike="noStrike" dirty="0">
                <a:effectLst/>
                <a:latin typeface="Arial" panose="020B0604020202020204" pitchFamily="34" charset="0"/>
                <a:ea typeface="Arial" panose="020B0604020202020204" pitchFamily="34" charset="0"/>
              </a:rPr>
              <a:t> (re-)</a:t>
            </a:r>
            <a:r>
              <a:rPr lang="cs-CZ" sz="1800" u="none" strike="noStrike" dirty="0" err="1">
                <a:effectLst/>
                <a:latin typeface="Arial" panose="020B0604020202020204" pitchFamily="34" charset="0"/>
                <a:ea typeface="Arial" panose="020B0604020202020204" pitchFamily="34" charset="0"/>
              </a:rPr>
              <a:t>criminalised</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put</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under</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surveillance</a:t>
            </a:r>
            <a:r>
              <a:rPr lang="cs-CZ" sz="1800" u="none" strike="noStrike" dirty="0">
                <a:effectLst/>
                <a:latin typeface="Arial" panose="020B0604020202020204" pitchFamily="34" charset="0"/>
                <a:ea typeface="Arial" panose="020B0604020202020204" pitchFamily="34" charset="0"/>
              </a:rPr>
              <a:t> and </a:t>
            </a:r>
            <a:r>
              <a:rPr lang="cs-CZ" sz="1800" u="none" strike="noStrike" dirty="0" err="1">
                <a:effectLst/>
                <a:latin typeface="Arial" panose="020B0604020202020204" pitchFamily="34" charset="0"/>
                <a:ea typeface="Arial" panose="020B0604020202020204" pitchFamily="34" charset="0"/>
              </a:rPr>
              <a:t>persecuted</a:t>
            </a:r>
            <a:r>
              <a:rPr lang="cs-CZ" sz="1800" u="none" strike="noStrike" dirty="0">
                <a:effectLst/>
                <a:latin typeface="Arial" panose="020B0604020202020204" pitchFamily="34" charset="0"/>
                <a:ea typeface="Arial" panose="020B0604020202020204" pitchFamily="34" charset="0"/>
              </a:rPr>
              <a:t> by public </a:t>
            </a:r>
            <a:r>
              <a:rPr lang="cs-CZ" sz="1800" u="none" strike="noStrike" dirty="0" err="1">
                <a:effectLst/>
                <a:latin typeface="Arial" panose="020B0604020202020204" pitchFamily="34" charset="0"/>
                <a:ea typeface="Arial" panose="020B0604020202020204" pitchFamily="34" charset="0"/>
              </a:rPr>
              <a:t>discourse</a:t>
            </a:r>
            <a:r>
              <a:rPr lang="cs-CZ" sz="1800" u="none" strike="noStrike" dirty="0">
                <a:effectLst/>
                <a:latin typeface="Arial" panose="020B0604020202020204" pitchFamily="34" charset="0"/>
                <a:ea typeface="Arial" panose="020B0604020202020204" pitchFamily="34" charset="0"/>
              </a:rPr>
              <a:t> and </a:t>
            </a:r>
            <a:r>
              <a:rPr lang="cs-CZ" sz="1800" u="none" strike="noStrike" dirty="0" err="1">
                <a:effectLst/>
                <a:latin typeface="Arial" panose="020B0604020202020204" pitchFamily="34" charset="0"/>
                <a:ea typeface="Arial" panose="020B0604020202020204" pitchFamily="34" charset="0"/>
              </a:rPr>
              <a:t>policy-making</a:t>
            </a:r>
            <a:endParaRPr lang="cs-CZ" sz="1800" u="none" strike="noStrike" dirty="0">
              <a:effectLst/>
              <a:latin typeface="Arial" panose="020B0604020202020204" pitchFamily="34" charset="0"/>
              <a:ea typeface="Arial" panose="020B0604020202020204" pitchFamily="34" charset="0"/>
            </a:endParaRPr>
          </a:p>
          <a:p>
            <a:pPr marL="342900" lvl="0" indent="-342900">
              <a:lnSpc>
                <a:spcPct val="115000"/>
              </a:lnSpc>
              <a:spcAft>
                <a:spcPts val="1200"/>
              </a:spcAft>
              <a:buFont typeface="Symbol" panose="05050102010706020507" pitchFamily="18" charset="2"/>
              <a:buChar char="-"/>
            </a:pPr>
            <a:r>
              <a:rPr lang="cs-CZ" sz="1800" u="none" strike="noStrike" dirty="0">
                <a:effectLst/>
                <a:latin typeface="Arial" panose="020B0604020202020204" pitchFamily="34" charset="0"/>
                <a:ea typeface="Arial" panose="020B0604020202020204" pitchFamily="34" charset="0"/>
              </a:rPr>
              <a:t>‘</a:t>
            </a:r>
            <a:r>
              <a:rPr lang="cs-CZ" sz="1800" u="none" strike="noStrike" dirty="0" err="1">
                <a:effectLst/>
                <a:latin typeface="Arial" panose="020B0604020202020204" pitchFamily="34" charset="0"/>
                <a:ea typeface="Arial" panose="020B0604020202020204" pitchFamily="34" charset="0"/>
              </a:rPr>
              <a:t>the</a:t>
            </a:r>
            <a:r>
              <a:rPr lang="cs-CZ" sz="1800" u="none" strike="noStrike" dirty="0">
                <a:effectLst/>
                <a:latin typeface="Arial" panose="020B0604020202020204" pitchFamily="34" charset="0"/>
                <a:ea typeface="Arial" panose="020B0604020202020204" pitchFamily="34" charset="0"/>
              </a:rPr>
              <a:t> night’ as a </a:t>
            </a:r>
            <a:r>
              <a:rPr lang="cs-CZ" sz="1800" u="none" strike="noStrike" dirty="0" err="1">
                <a:effectLst/>
                <a:latin typeface="Arial" panose="020B0604020202020204" pitchFamily="34" charset="0"/>
                <a:ea typeface="Arial" panose="020B0604020202020204" pitchFamily="34" charset="0"/>
              </a:rPr>
              <a:t>fundamental</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cornerstone</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for</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urban</a:t>
            </a:r>
            <a:r>
              <a:rPr lang="cs-CZ" sz="1800" u="none" strike="noStrike" dirty="0">
                <a:effectLst/>
                <a:latin typeface="Arial" panose="020B0604020202020204" pitchFamily="34" charset="0"/>
                <a:ea typeface="Arial" panose="020B0604020202020204" pitchFamily="34" charset="0"/>
              </a:rPr>
              <a:t> </a:t>
            </a:r>
            <a:r>
              <a:rPr lang="cs-CZ" sz="1800" u="none" strike="noStrike" dirty="0" err="1">
                <a:effectLst/>
                <a:latin typeface="Arial" panose="020B0604020202020204" pitchFamily="34" charset="0"/>
                <a:ea typeface="Arial" panose="020B0604020202020204" pitchFamily="34" charset="0"/>
              </a:rPr>
              <a:t>governance</a:t>
            </a:r>
            <a:endParaRPr lang="cs-CZ" sz="1800" u="none" strike="noStrike" dirty="0">
              <a:effectLst/>
              <a:latin typeface="Arial" panose="020B0604020202020204" pitchFamily="34" charset="0"/>
              <a:ea typeface="Arial" panose="020B0604020202020204" pitchFamily="34" charset="0"/>
            </a:endParaRPr>
          </a:p>
          <a:p>
            <a:pPr marL="457200">
              <a:lnSpc>
                <a:spcPct val="115000"/>
              </a:lnSpc>
              <a:spcBef>
                <a:spcPts val="1200"/>
              </a:spcBef>
              <a:spcAft>
                <a:spcPts val="1200"/>
              </a:spcAft>
            </a:pPr>
            <a:r>
              <a:rPr lang="cs-CZ" sz="1800" dirty="0">
                <a:effectLst/>
                <a:latin typeface="Arial" panose="020B0604020202020204" pitchFamily="34" charset="0"/>
                <a:ea typeface="Arial" panose="020B0604020202020204" pitchFamily="34" charset="0"/>
              </a:rPr>
              <a:t>Noční město je prostorem opačných zkušeností, podívané pro turisty a zdrojem příjmu pro noční ekonomiku ale i prostorem </a:t>
            </a:r>
            <a:r>
              <a:rPr lang="cs-CZ" sz="1800" dirty="0" err="1">
                <a:effectLst/>
                <a:latin typeface="Arial" panose="020B0604020202020204" pitchFamily="34" charset="0"/>
                <a:ea typeface="Arial" panose="020B0604020202020204" pitchFamily="34" charset="0"/>
              </a:rPr>
              <a:t>surveillance</a:t>
            </a:r>
            <a:r>
              <a:rPr lang="cs-CZ" sz="1800" dirty="0">
                <a:effectLst/>
                <a:latin typeface="Arial" panose="020B0604020202020204" pitchFamily="34" charset="0"/>
                <a:ea typeface="Arial" panose="020B0604020202020204" pitchFamily="34" charset="0"/>
              </a:rPr>
              <a:t> pro “</a:t>
            </a:r>
            <a:r>
              <a:rPr lang="cs-CZ" sz="1800" dirty="0" err="1">
                <a:effectLst/>
                <a:latin typeface="Arial" panose="020B0604020202020204" pitchFamily="34" charset="0"/>
                <a:ea typeface="Arial" panose="020B0604020202020204" pitchFamily="34" charset="0"/>
              </a:rPr>
              <a:t>racialized</a:t>
            </a:r>
            <a:r>
              <a:rPr lang="cs-CZ" sz="1800" dirty="0">
                <a:effectLst/>
                <a:latin typeface="Arial" panose="020B0604020202020204" pitchFamily="34" charset="0"/>
                <a:ea typeface="Arial" panose="020B0604020202020204" pitchFamily="34" charset="0"/>
              </a:rPr>
              <a:t>” obyvatele města. Diskurz o noci jako příležitosti pro zábavu dominuje veřejný diskurz a je součástí vytlačování socioekonomicky slabších z (center) měst a jejich kriminalizace.</a:t>
            </a:r>
          </a:p>
          <a:p>
            <a:endParaRPr lang="cs-CZ" dirty="0"/>
          </a:p>
        </p:txBody>
      </p:sp>
      <p:sp>
        <p:nvSpPr>
          <p:cNvPr id="2" name="TextovéPole 1">
            <a:extLst>
              <a:ext uri="{FF2B5EF4-FFF2-40B4-BE49-F238E27FC236}">
                <a16:creationId xmlns:a16="http://schemas.microsoft.com/office/drawing/2014/main" id="{BD142210-95A7-4A08-7432-2AC620B43B02}"/>
              </a:ext>
            </a:extLst>
          </p:cNvPr>
          <p:cNvSpPr txBox="1"/>
          <p:nvPr/>
        </p:nvSpPr>
        <p:spPr>
          <a:xfrm>
            <a:off x="1047135" y="398206"/>
            <a:ext cx="7929811" cy="369332"/>
          </a:xfrm>
          <a:prstGeom prst="rect">
            <a:avLst/>
          </a:prstGeom>
          <a:noFill/>
        </p:spPr>
        <p:txBody>
          <a:bodyPr wrap="square" rtlCol="0">
            <a:spAutoFit/>
          </a:bodyPr>
          <a:lstStyle/>
          <a:p>
            <a:r>
              <a:rPr lang="cs-CZ" dirty="0"/>
              <a:t>BEZ NÁZVU </a:t>
            </a:r>
            <a:r>
              <a:rPr lang="cs-CZ" dirty="0">
                <a:sym typeface="Wingdings" panose="05000000000000000000" pitchFamily="2" charset="2"/>
              </a:rPr>
              <a:t>    		 AKTIVNÍ PRÁCE NA REŠERŠI </a:t>
            </a:r>
            <a:endParaRPr lang="cs-CZ" dirty="0"/>
          </a:p>
        </p:txBody>
      </p:sp>
    </p:spTree>
    <p:extLst>
      <p:ext uri="{BB962C8B-B14F-4D97-AF65-F5344CB8AC3E}">
        <p14:creationId xmlns:p14="http://schemas.microsoft.com/office/powerpoint/2010/main" val="3211259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21F4C6-4011-3AEF-AF5E-5D39E65940C7}"/>
              </a:ext>
            </a:extLst>
          </p:cNvPr>
          <p:cNvSpPr>
            <a:spLocks noGrp="1"/>
          </p:cNvSpPr>
          <p:nvPr>
            <p:ph type="title"/>
          </p:nvPr>
        </p:nvSpPr>
        <p:spPr/>
        <p:txBody>
          <a:bodyPr/>
          <a:lstStyle/>
          <a:p>
            <a:r>
              <a:rPr lang="cs-CZ" sz="1800" dirty="0">
                <a:effectLst/>
                <a:latin typeface="Calibri" panose="020F0502020204030204" pitchFamily="34" charset="0"/>
                <a:ea typeface="Calibri" panose="020F0502020204030204" pitchFamily="34" charset="0"/>
                <a:cs typeface="Arial" panose="020B0604020202020204" pitchFamily="34" charset="0"/>
              </a:rPr>
              <a:t>Vzájemný vztah člověka a nepůvodních rostlin na příkladu tzv. rychle rostoucích dřevin</a:t>
            </a:r>
            <a:br>
              <a:rPr lang="cs-CZ" sz="1800" dirty="0">
                <a:effectLst/>
                <a:latin typeface="Calibri" panose="020F0502020204030204" pitchFamily="34" charset="0"/>
                <a:ea typeface="Calibri" panose="020F0502020204030204" pitchFamily="34" charset="0"/>
                <a:cs typeface="Arial" panose="020B0604020202020204" pitchFamily="34" charset="0"/>
              </a:rPr>
            </a:br>
            <a:r>
              <a:rPr lang="cs-CZ" sz="1800" dirty="0">
                <a:effectLst/>
                <a:latin typeface="Calibri" panose="020F0502020204030204" pitchFamily="34" charset="0"/>
                <a:ea typeface="Calibri" panose="020F0502020204030204" pitchFamily="34" charset="0"/>
                <a:cs typeface="Arial" panose="020B0604020202020204" pitchFamily="34" charset="0"/>
              </a:rPr>
              <a:t>							</a:t>
            </a:r>
            <a:r>
              <a:rPr lang="cs-CZ" sz="1800" b="1" dirty="0">
                <a:effectLst/>
                <a:latin typeface="Calibri" panose="020F0502020204030204" pitchFamily="34" charset="0"/>
                <a:ea typeface="Calibri" panose="020F0502020204030204" pitchFamily="34" charset="0"/>
                <a:cs typeface="Arial" panose="020B0604020202020204" pitchFamily="34" charset="0"/>
                <a:sym typeface="Wingdings" panose="05000000000000000000" pitchFamily="2" charset="2"/>
              </a:rPr>
              <a:t> Vztah k v. záměru</a:t>
            </a:r>
            <a:endParaRPr lang="cs-CZ" b="1" dirty="0"/>
          </a:p>
        </p:txBody>
      </p:sp>
      <p:sp>
        <p:nvSpPr>
          <p:cNvPr id="3" name="Zástupný obsah 2">
            <a:extLst>
              <a:ext uri="{FF2B5EF4-FFF2-40B4-BE49-F238E27FC236}">
                <a16:creationId xmlns:a16="http://schemas.microsoft.com/office/drawing/2014/main" id="{7724FA3C-7F20-653A-86EA-D61310D1481E}"/>
              </a:ext>
            </a:extLst>
          </p:cNvPr>
          <p:cNvSpPr>
            <a:spLocks noGrp="1"/>
          </p:cNvSpPr>
          <p:nvPr>
            <p:ph idx="1"/>
          </p:nvPr>
        </p:nvSpPr>
        <p:spPr/>
        <p:txBody>
          <a:bodyPr>
            <a:normAutofit fontScale="92500" lnSpcReduction="20000"/>
          </a:bodyPr>
          <a:lstStyle/>
          <a:p>
            <a:pPr>
              <a:lnSpc>
                <a:spcPct val="107000"/>
              </a:lnSpc>
              <a:spcAft>
                <a:spcPts val="800"/>
              </a:spcAft>
            </a:pPr>
            <a:r>
              <a:rPr lang="cs-CZ" sz="1800" kern="100" dirty="0">
                <a:effectLst/>
                <a:latin typeface="Calibri" panose="020F0502020204030204" pitchFamily="34" charset="0"/>
                <a:ea typeface="Calibri" panose="020F0502020204030204" pitchFamily="34" charset="0"/>
                <a:cs typeface="Arial" panose="020B0604020202020204" pitchFamily="34" charset="0"/>
              </a:rPr>
              <a:t>CALVET-MIR, Laura a SALPETEUR, Matthieu. </a:t>
            </a:r>
            <a:r>
              <a:rPr lang="cs-CZ" sz="1800" kern="100" dirty="0" err="1">
                <a:effectLst/>
                <a:latin typeface="Calibri" panose="020F0502020204030204" pitchFamily="34" charset="0"/>
                <a:ea typeface="Calibri" panose="020F0502020204030204" pitchFamily="34" charset="0"/>
                <a:cs typeface="Arial" panose="020B0604020202020204" pitchFamily="34" charset="0"/>
              </a:rPr>
              <a:t>Humans</a:t>
            </a:r>
            <a:r>
              <a:rPr lang="cs-CZ" sz="1800" kern="100" dirty="0">
                <a:effectLst/>
                <a:latin typeface="Calibri" panose="020F0502020204030204" pitchFamily="34" charset="0"/>
                <a:ea typeface="Calibri" panose="020F0502020204030204" pitchFamily="34" charset="0"/>
                <a:cs typeface="Arial" panose="020B0604020202020204" pitchFamily="34" charset="0"/>
              </a:rPr>
              <a:t>, </a:t>
            </a:r>
            <a:r>
              <a:rPr lang="cs-CZ" sz="1800" kern="100" dirty="0" err="1">
                <a:effectLst/>
                <a:latin typeface="Calibri" panose="020F0502020204030204" pitchFamily="34" charset="0"/>
                <a:ea typeface="Calibri" panose="020F0502020204030204" pitchFamily="34" charset="0"/>
                <a:cs typeface="Arial" panose="020B0604020202020204" pitchFamily="34" charset="0"/>
              </a:rPr>
              <a:t>Plants</a:t>
            </a:r>
            <a:r>
              <a:rPr lang="cs-CZ" sz="1800" kern="100" dirty="0">
                <a:effectLst/>
                <a:latin typeface="Calibri" panose="020F0502020204030204" pitchFamily="34" charset="0"/>
                <a:ea typeface="Calibri" panose="020F0502020204030204" pitchFamily="34" charset="0"/>
                <a:cs typeface="Arial" panose="020B0604020202020204" pitchFamily="34" charset="0"/>
              </a:rPr>
              <a:t>, and -</a:t>
            </a:r>
            <a:r>
              <a:rPr lang="cs-CZ" sz="1800" kern="100" dirty="0" err="1">
                <a:effectLst/>
                <a:latin typeface="Calibri" panose="020F0502020204030204" pitchFamily="34" charset="0"/>
                <a:ea typeface="Calibri" panose="020F0502020204030204" pitchFamily="34" charset="0"/>
                <a:cs typeface="Arial" panose="020B0604020202020204" pitchFamily="34" charset="0"/>
              </a:rPr>
              <a:t>Networks</a:t>
            </a:r>
            <a:r>
              <a:rPr lang="cs-CZ" sz="1800" kern="100" dirty="0">
                <a:effectLst/>
                <a:latin typeface="Calibri" panose="020F0502020204030204" pitchFamily="34" charset="0"/>
                <a:ea typeface="Calibri" panose="020F0502020204030204" pitchFamily="34" charset="0"/>
                <a:cs typeface="Arial" panose="020B0604020202020204" pitchFamily="34" charset="0"/>
              </a:rPr>
              <a:t>: A </a:t>
            </a:r>
            <a:r>
              <a:rPr lang="cs-CZ" sz="1800" kern="100" dirty="0" err="1">
                <a:effectLst/>
                <a:latin typeface="Calibri" panose="020F0502020204030204" pitchFamily="34" charset="0"/>
                <a:ea typeface="Calibri" panose="020F0502020204030204" pitchFamily="34" charset="0"/>
                <a:cs typeface="Arial" panose="020B0604020202020204" pitchFamily="34" charset="0"/>
              </a:rPr>
              <a:t>Critical</a:t>
            </a:r>
            <a:r>
              <a:rPr lang="cs-CZ" sz="1800" kern="100" dirty="0">
                <a:effectLst/>
                <a:latin typeface="Calibri" panose="020F0502020204030204" pitchFamily="34" charset="0"/>
                <a:ea typeface="Calibri" panose="020F0502020204030204" pitchFamily="34" charset="0"/>
                <a:cs typeface="Arial" panose="020B0604020202020204" pitchFamily="34" charset="0"/>
              </a:rPr>
              <a:t> </a:t>
            </a:r>
            <a:r>
              <a:rPr lang="cs-CZ" sz="1800" kern="100" dirty="0" err="1">
                <a:effectLst/>
                <a:latin typeface="Calibri" panose="020F0502020204030204" pitchFamily="34" charset="0"/>
                <a:ea typeface="Calibri" panose="020F0502020204030204" pitchFamily="34" charset="0"/>
                <a:cs typeface="Arial" panose="020B0604020202020204" pitchFamily="34" charset="0"/>
              </a:rPr>
              <a:t>Review</a:t>
            </a:r>
            <a:r>
              <a:rPr lang="cs-CZ" sz="1800" kern="100" dirty="0">
                <a:effectLst/>
                <a:latin typeface="Calibri" panose="020F0502020204030204" pitchFamily="34" charset="0"/>
                <a:ea typeface="Calibri" panose="020F0502020204030204" pitchFamily="34" charset="0"/>
                <a:cs typeface="Arial" panose="020B0604020202020204" pitchFamily="34" charset="0"/>
              </a:rPr>
              <a:t>. Online. </a:t>
            </a:r>
            <a:r>
              <a:rPr lang="cs-CZ" sz="1800" i="1" kern="100" dirty="0">
                <a:effectLst/>
                <a:latin typeface="Calibri" panose="020F0502020204030204" pitchFamily="34" charset="0"/>
                <a:ea typeface="Calibri" panose="020F0502020204030204" pitchFamily="34" charset="0"/>
                <a:cs typeface="Arial" panose="020B0604020202020204" pitchFamily="34" charset="0"/>
              </a:rPr>
              <a:t>Environment and society</a:t>
            </a:r>
            <a:r>
              <a:rPr lang="cs-CZ" sz="1800" kern="100" dirty="0">
                <a:effectLst/>
                <a:latin typeface="Calibri" panose="020F0502020204030204" pitchFamily="34" charset="0"/>
                <a:ea typeface="Calibri" panose="020F0502020204030204" pitchFamily="34" charset="0"/>
                <a:cs typeface="Arial" panose="020B0604020202020204" pitchFamily="34" charset="0"/>
              </a:rPr>
              <a:t>. 2016, roč. 7, č. 1, s. 107-128. ISSN 2150-6779. Dostupné z: </a:t>
            </a:r>
            <a:r>
              <a:rPr lang="cs-CZ" sz="1800" u="sng" kern="100" dirty="0">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2"/>
              </a:rPr>
              <a:t>https://doi.org/10.3167/ares.2016.070107</a:t>
            </a:r>
            <a:r>
              <a:rPr lang="cs-CZ" sz="1800" kern="100" dirty="0">
                <a:effectLst/>
                <a:latin typeface="Calibri" panose="020F0502020204030204" pitchFamily="34" charset="0"/>
                <a:ea typeface="Calibri" panose="020F0502020204030204" pitchFamily="34" charset="0"/>
                <a:cs typeface="Arial" panose="020B0604020202020204" pitchFamily="34" charset="0"/>
              </a:rPr>
              <a:t>.  </a:t>
            </a:r>
          </a:p>
          <a:p>
            <a:pPr lvl="1" algn="just">
              <a:lnSpc>
                <a:spcPct val="107000"/>
              </a:lnSpc>
              <a:spcAft>
                <a:spcPts val="800"/>
              </a:spcAft>
            </a:pPr>
            <a:r>
              <a:rPr lang="cs-CZ" sz="1400" kern="100" dirty="0">
                <a:effectLst/>
                <a:latin typeface="Calibri" panose="020F0502020204030204" pitchFamily="34" charset="0"/>
                <a:ea typeface="Calibri" panose="020F0502020204030204" pitchFamily="34" charset="0"/>
                <a:cs typeface="Arial" panose="020B0604020202020204" pitchFamily="34" charset="0"/>
              </a:rPr>
              <a:t>V rámci kritického přehledu článků o využití </a:t>
            </a:r>
            <a:r>
              <a:rPr lang="cs-CZ" sz="1400" kern="100" dirty="0" err="1">
                <a:effectLst/>
                <a:latin typeface="Calibri" panose="020F0502020204030204" pitchFamily="34" charset="0"/>
                <a:ea typeface="Calibri" panose="020F0502020204030204" pitchFamily="34" charset="0"/>
                <a:cs typeface="Arial" panose="020B0604020202020204" pitchFamily="34" charset="0"/>
              </a:rPr>
              <a:t>Social</a:t>
            </a:r>
            <a:r>
              <a:rPr lang="cs-CZ" sz="1400" kern="100" dirty="0">
                <a:effectLst/>
                <a:latin typeface="Calibri" panose="020F0502020204030204" pitchFamily="34" charset="0"/>
                <a:ea typeface="Calibri" panose="020F0502020204030204" pitchFamily="34" charset="0"/>
                <a:cs typeface="Arial" panose="020B0604020202020204" pitchFamily="34" charset="0"/>
              </a:rPr>
              <a:t> Network </a:t>
            </a:r>
            <a:r>
              <a:rPr lang="cs-CZ" sz="1400" kern="100" dirty="0" err="1">
                <a:effectLst/>
                <a:latin typeface="Calibri" panose="020F0502020204030204" pitchFamily="34" charset="0"/>
                <a:ea typeface="Calibri" panose="020F0502020204030204" pitchFamily="34" charset="0"/>
                <a:cs typeface="Arial" panose="020B0604020202020204" pitchFamily="34" charset="0"/>
              </a:rPr>
              <a:t>Analysis</a:t>
            </a:r>
            <a:r>
              <a:rPr lang="cs-CZ" sz="1400" kern="100" dirty="0">
                <a:effectLst/>
                <a:latin typeface="Calibri" panose="020F0502020204030204" pitchFamily="34" charset="0"/>
                <a:ea typeface="Calibri" panose="020F0502020204030204" pitchFamily="34" charset="0"/>
                <a:cs typeface="Arial" panose="020B0604020202020204" pitchFamily="34" charset="0"/>
              </a:rPr>
              <a:t> (SNA), která je primárně nástrojem pro oběh rostlinného materiálu a znalostí o rostlinách, byly vybrány takové, které skrze SNA také studují vztahy mezi člověkem a rostlinou a osvětlují jejich interakce. </a:t>
            </a:r>
          </a:p>
          <a:p>
            <a:pPr lvl="1">
              <a:lnSpc>
                <a:spcPct val="107000"/>
              </a:lnSpc>
              <a:spcAft>
                <a:spcPts val="800"/>
              </a:spcAft>
            </a:pPr>
            <a:r>
              <a:rPr lang="cs-CZ" sz="1400" kern="100" dirty="0">
                <a:effectLst/>
                <a:latin typeface="Calibri" panose="020F0502020204030204" pitchFamily="34" charset="0"/>
                <a:ea typeface="Calibri" panose="020F0502020204030204" pitchFamily="34" charset="0"/>
                <a:cs typeface="Arial" panose="020B0604020202020204" pitchFamily="34" charset="0"/>
              </a:rPr>
              <a:t>(tematická)</a:t>
            </a:r>
          </a:p>
          <a:p>
            <a:pPr lvl="1">
              <a:lnSpc>
                <a:spcPct val="107000"/>
              </a:lnSpc>
              <a:spcAft>
                <a:spcPts val="800"/>
              </a:spcAft>
            </a:pPr>
            <a:r>
              <a:rPr lang="cs-CZ" sz="1400" b="1" kern="100" dirty="0">
                <a:effectLst/>
                <a:latin typeface="Calibri" panose="020F0502020204030204" pitchFamily="34" charset="0"/>
                <a:ea typeface="Calibri" panose="020F0502020204030204" pitchFamily="34" charset="0"/>
                <a:cs typeface="Arial" panose="020B0604020202020204" pitchFamily="34" charset="0"/>
              </a:rPr>
              <a:t>Vztah k v. záměru</a:t>
            </a:r>
            <a:r>
              <a:rPr lang="cs-CZ" sz="1400" kern="100" dirty="0">
                <a:effectLst/>
                <a:latin typeface="Calibri" panose="020F0502020204030204" pitchFamily="34" charset="0"/>
                <a:ea typeface="Calibri" panose="020F0502020204030204" pitchFamily="34" charset="0"/>
                <a:cs typeface="Arial" panose="020B0604020202020204" pitchFamily="34" charset="0"/>
              </a:rPr>
              <a:t>: Přináší další zdroje s různými pohledy na vztah člověk-rostlina.</a:t>
            </a:r>
          </a:p>
          <a:p>
            <a:pPr>
              <a:lnSpc>
                <a:spcPct val="107000"/>
              </a:lnSpc>
              <a:spcAft>
                <a:spcPts val="800"/>
              </a:spcAft>
            </a:pPr>
            <a:r>
              <a:rPr lang="cs-CZ" sz="1800" kern="100" dirty="0">
                <a:effectLst/>
                <a:latin typeface="Calibri" panose="020F0502020204030204" pitchFamily="34" charset="0"/>
                <a:ea typeface="Calibri" panose="020F0502020204030204" pitchFamily="34" charset="0"/>
                <a:cs typeface="Arial" panose="020B0604020202020204" pitchFamily="34" charset="0"/>
              </a:rPr>
              <a:t/>
            </a:r>
            <a:br>
              <a:rPr lang="cs-CZ" sz="1800" kern="100" dirty="0">
                <a:effectLst/>
                <a:latin typeface="Calibri" panose="020F0502020204030204" pitchFamily="34" charset="0"/>
                <a:ea typeface="Calibri" panose="020F0502020204030204" pitchFamily="34" charset="0"/>
                <a:cs typeface="Arial" panose="020B0604020202020204" pitchFamily="34" charset="0"/>
              </a:rPr>
            </a:br>
            <a:r>
              <a:rPr lang="cs-CZ" sz="1800" kern="100" dirty="0">
                <a:effectLst/>
                <a:latin typeface="Calibri" panose="020F0502020204030204" pitchFamily="34" charset="0"/>
                <a:ea typeface="Calibri" panose="020F0502020204030204" pitchFamily="34" charset="0"/>
                <a:cs typeface="Arial" panose="020B0604020202020204" pitchFamily="34" charset="0"/>
              </a:rPr>
              <a:t>KOHN, Eduardo. </a:t>
            </a:r>
            <a:r>
              <a:rPr lang="cs-CZ" sz="1800" i="1" kern="100" dirty="0" err="1">
                <a:effectLst/>
                <a:latin typeface="Calibri" panose="020F0502020204030204" pitchFamily="34" charset="0"/>
                <a:ea typeface="Calibri" panose="020F0502020204030204" pitchFamily="34" charset="0"/>
                <a:cs typeface="Arial" panose="020B0604020202020204" pitchFamily="34" charset="0"/>
              </a:rPr>
              <a:t>How</a:t>
            </a:r>
            <a:r>
              <a:rPr lang="cs-CZ" sz="1800" i="1" kern="100" dirty="0">
                <a:effectLst/>
                <a:latin typeface="Calibri" panose="020F0502020204030204" pitchFamily="34" charset="0"/>
                <a:ea typeface="Calibri" panose="020F0502020204030204" pitchFamily="34" charset="0"/>
                <a:cs typeface="Arial" panose="020B0604020202020204" pitchFamily="34" charset="0"/>
              </a:rPr>
              <a:t> </a:t>
            </a:r>
            <a:r>
              <a:rPr lang="cs-CZ" sz="1800" i="1" kern="100" dirty="0" err="1">
                <a:effectLst/>
                <a:latin typeface="Calibri" panose="020F0502020204030204" pitchFamily="34" charset="0"/>
                <a:ea typeface="Calibri" panose="020F0502020204030204" pitchFamily="34" charset="0"/>
                <a:cs typeface="Arial" panose="020B0604020202020204" pitchFamily="34" charset="0"/>
              </a:rPr>
              <a:t>forests</a:t>
            </a:r>
            <a:r>
              <a:rPr lang="cs-CZ" sz="1800" i="1" kern="100" dirty="0">
                <a:effectLst/>
                <a:latin typeface="Calibri" panose="020F0502020204030204" pitchFamily="34" charset="0"/>
                <a:ea typeface="Calibri" panose="020F0502020204030204" pitchFamily="34" charset="0"/>
                <a:cs typeface="Arial" panose="020B0604020202020204" pitchFamily="34" charset="0"/>
              </a:rPr>
              <a:t> </a:t>
            </a:r>
            <a:r>
              <a:rPr lang="cs-CZ" sz="1800" i="1" kern="100" dirty="0" err="1">
                <a:effectLst/>
                <a:latin typeface="Calibri" panose="020F0502020204030204" pitchFamily="34" charset="0"/>
                <a:ea typeface="Calibri" panose="020F0502020204030204" pitchFamily="34" charset="0"/>
                <a:cs typeface="Arial" panose="020B0604020202020204" pitchFamily="34" charset="0"/>
              </a:rPr>
              <a:t>think</a:t>
            </a:r>
            <a:r>
              <a:rPr lang="cs-CZ" sz="1800" i="1" kern="100" dirty="0">
                <a:effectLst/>
                <a:latin typeface="Calibri" panose="020F0502020204030204" pitchFamily="34" charset="0"/>
                <a:ea typeface="Calibri" panose="020F0502020204030204" pitchFamily="34" charset="0"/>
                <a:cs typeface="Arial" panose="020B0604020202020204" pitchFamily="34" charset="0"/>
              </a:rPr>
              <a:t>: </a:t>
            </a:r>
            <a:r>
              <a:rPr lang="cs-CZ" sz="1800" i="1" kern="100" dirty="0" err="1">
                <a:effectLst/>
                <a:latin typeface="Calibri" panose="020F0502020204030204" pitchFamily="34" charset="0"/>
                <a:ea typeface="Calibri" panose="020F0502020204030204" pitchFamily="34" charset="0"/>
                <a:cs typeface="Arial" panose="020B0604020202020204" pitchFamily="34" charset="0"/>
              </a:rPr>
              <a:t>toward</a:t>
            </a:r>
            <a:r>
              <a:rPr lang="cs-CZ" sz="1800" i="1" kern="100" dirty="0">
                <a:effectLst/>
                <a:latin typeface="Calibri" panose="020F0502020204030204" pitchFamily="34" charset="0"/>
                <a:ea typeface="Calibri" panose="020F0502020204030204" pitchFamily="34" charset="0"/>
                <a:cs typeface="Arial" panose="020B0604020202020204" pitchFamily="34" charset="0"/>
              </a:rPr>
              <a:t> </a:t>
            </a:r>
            <a:r>
              <a:rPr lang="cs-CZ" sz="1800" i="1" kern="100" dirty="0" err="1">
                <a:effectLst/>
                <a:latin typeface="Calibri" panose="020F0502020204030204" pitchFamily="34" charset="0"/>
                <a:ea typeface="Calibri" panose="020F0502020204030204" pitchFamily="34" charset="0"/>
                <a:cs typeface="Arial" panose="020B0604020202020204" pitchFamily="34" charset="0"/>
              </a:rPr>
              <a:t>an</a:t>
            </a:r>
            <a:r>
              <a:rPr lang="cs-CZ" sz="1800" i="1" kern="100" dirty="0">
                <a:effectLst/>
                <a:latin typeface="Calibri" panose="020F0502020204030204" pitchFamily="34" charset="0"/>
                <a:ea typeface="Calibri" panose="020F0502020204030204" pitchFamily="34" charset="0"/>
                <a:cs typeface="Arial" panose="020B0604020202020204" pitchFamily="34" charset="0"/>
              </a:rPr>
              <a:t> </a:t>
            </a:r>
            <a:r>
              <a:rPr lang="cs-CZ" sz="1800" i="1" kern="100" dirty="0" err="1">
                <a:effectLst/>
                <a:latin typeface="Calibri" panose="020F0502020204030204" pitchFamily="34" charset="0"/>
                <a:ea typeface="Calibri" panose="020F0502020204030204" pitchFamily="34" charset="0"/>
                <a:cs typeface="Arial" panose="020B0604020202020204" pitchFamily="34" charset="0"/>
              </a:rPr>
              <a:t>anthropology</a:t>
            </a:r>
            <a:r>
              <a:rPr lang="cs-CZ" sz="1800" i="1" kern="100" dirty="0">
                <a:effectLst/>
                <a:latin typeface="Calibri" panose="020F0502020204030204" pitchFamily="34" charset="0"/>
                <a:ea typeface="Calibri" panose="020F0502020204030204" pitchFamily="34" charset="0"/>
                <a:cs typeface="Arial" panose="020B0604020202020204" pitchFamily="34" charset="0"/>
              </a:rPr>
              <a:t> </a:t>
            </a:r>
            <a:r>
              <a:rPr lang="cs-CZ" sz="1800" i="1" kern="100" dirty="0" err="1">
                <a:effectLst/>
                <a:latin typeface="Calibri" panose="020F0502020204030204" pitchFamily="34" charset="0"/>
                <a:ea typeface="Calibri" panose="020F0502020204030204" pitchFamily="34" charset="0"/>
                <a:cs typeface="Arial" panose="020B0604020202020204" pitchFamily="34" charset="0"/>
              </a:rPr>
              <a:t>beyond</a:t>
            </a:r>
            <a:r>
              <a:rPr lang="cs-CZ" sz="1800" i="1" kern="100" dirty="0">
                <a:effectLst/>
                <a:latin typeface="Calibri" panose="020F0502020204030204" pitchFamily="34" charset="0"/>
                <a:ea typeface="Calibri" panose="020F0502020204030204" pitchFamily="34" charset="0"/>
                <a:cs typeface="Arial" panose="020B0604020202020204" pitchFamily="34" charset="0"/>
              </a:rPr>
              <a:t> </a:t>
            </a:r>
            <a:r>
              <a:rPr lang="cs-CZ" sz="1800" i="1" kern="100" dirty="0" err="1">
                <a:effectLst/>
                <a:latin typeface="Calibri" panose="020F0502020204030204" pitchFamily="34" charset="0"/>
                <a:ea typeface="Calibri" panose="020F0502020204030204" pitchFamily="34" charset="0"/>
                <a:cs typeface="Arial" panose="020B0604020202020204" pitchFamily="34" charset="0"/>
              </a:rPr>
              <a:t>the</a:t>
            </a:r>
            <a:r>
              <a:rPr lang="cs-CZ" sz="1800" i="1" kern="100" dirty="0">
                <a:effectLst/>
                <a:latin typeface="Calibri" panose="020F0502020204030204" pitchFamily="34" charset="0"/>
                <a:ea typeface="Calibri" panose="020F0502020204030204" pitchFamily="34" charset="0"/>
                <a:cs typeface="Arial" panose="020B0604020202020204" pitchFamily="34" charset="0"/>
              </a:rPr>
              <a:t> </a:t>
            </a:r>
            <a:r>
              <a:rPr lang="cs-CZ" sz="1800" i="1" kern="100" dirty="0" err="1">
                <a:effectLst/>
                <a:latin typeface="Calibri" panose="020F0502020204030204" pitchFamily="34" charset="0"/>
                <a:ea typeface="Calibri" panose="020F0502020204030204" pitchFamily="34" charset="0"/>
                <a:cs typeface="Arial" panose="020B0604020202020204" pitchFamily="34" charset="0"/>
              </a:rPr>
              <a:t>human</a:t>
            </a:r>
            <a:r>
              <a:rPr lang="cs-CZ" sz="1800" kern="100" dirty="0">
                <a:effectLst/>
                <a:latin typeface="Calibri" panose="020F0502020204030204" pitchFamily="34" charset="0"/>
                <a:ea typeface="Calibri" panose="020F0502020204030204" pitchFamily="34" charset="0"/>
                <a:cs typeface="Arial" panose="020B0604020202020204" pitchFamily="34" charset="0"/>
              </a:rPr>
              <a:t>. </a:t>
            </a:r>
            <a:r>
              <a:rPr lang="cs-CZ" sz="1800" kern="100" dirty="0" err="1">
                <a:effectLst/>
                <a:latin typeface="Calibri" panose="020F0502020204030204" pitchFamily="34" charset="0"/>
                <a:ea typeface="Calibri" panose="020F0502020204030204" pitchFamily="34" charset="0"/>
                <a:cs typeface="Arial" panose="020B0604020202020204" pitchFamily="34" charset="0"/>
              </a:rPr>
              <a:t>Berkeley</a:t>
            </a:r>
            <a:r>
              <a:rPr lang="cs-CZ" sz="1800" kern="100" dirty="0">
                <a:effectLst/>
                <a:latin typeface="Calibri" panose="020F0502020204030204" pitchFamily="34" charset="0"/>
                <a:ea typeface="Calibri" panose="020F0502020204030204" pitchFamily="34" charset="0"/>
                <a:cs typeface="Arial" panose="020B0604020202020204" pitchFamily="34" charset="0"/>
              </a:rPr>
              <a:t>: University </a:t>
            </a:r>
            <a:r>
              <a:rPr lang="cs-CZ" sz="1800" kern="100" dirty="0" err="1">
                <a:effectLst/>
                <a:latin typeface="Calibri" panose="020F0502020204030204" pitchFamily="34" charset="0"/>
                <a:ea typeface="Calibri" panose="020F0502020204030204" pitchFamily="34" charset="0"/>
                <a:cs typeface="Arial" panose="020B0604020202020204" pitchFamily="34" charset="0"/>
              </a:rPr>
              <a:t>of</a:t>
            </a:r>
            <a:r>
              <a:rPr lang="cs-CZ" sz="1800" kern="100" dirty="0">
                <a:effectLst/>
                <a:latin typeface="Calibri" panose="020F0502020204030204" pitchFamily="34" charset="0"/>
                <a:ea typeface="Calibri" panose="020F0502020204030204" pitchFamily="34" charset="0"/>
                <a:cs typeface="Arial" panose="020B0604020202020204" pitchFamily="34" charset="0"/>
              </a:rPr>
              <a:t> </a:t>
            </a:r>
            <a:r>
              <a:rPr lang="cs-CZ" sz="1800" kern="100" dirty="0" err="1">
                <a:effectLst/>
                <a:latin typeface="Calibri" panose="020F0502020204030204" pitchFamily="34" charset="0"/>
                <a:ea typeface="Calibri" panose="020F0502020204030204" pitchFamily="34" charset="0"/>
                <a:cs typeface="Arial" panose="020B0604020202020204" pitchFamily="34" charset="0"/>
              </a:rPr>
              <a:t>California</a:t>
            </a:r>
            <a:r>
              <a:rPr lang="cs-CZ" sz="1800" kern="100" dirty="0">
                <a:effectLst/>
                <a:latin typeface="Calibri" panose="020F0502020204030204" pitchFamily="34" charset="0"/>
                <a:ea typeface="Calibri" panose="020F0502020204030204" pitchFamily="34" charset="0"/>
                <a:cs typeface="Arial" panose="020B0604020202020204" pitchFamily="34" charset="0"/>
              </a:rPr>
              <a:t> </a:t>
            </a:r>
            <a:r>
              <a:rPr lang="cs-CZ" sz="1800" kern="100" dirty="0" err="1">
                <a:effectLst/>
                <a:latin typeface="Calibri" panose="020F0502020204030204" pitchFamily="34" charset="0"/>
                <a:ea typeface="Calibri" panose="020F0502020204030204" pitchFamily="34" charset="0"/>
                <a:cs typeface="Arial" panose="020B0604020202020204" pitchFamily="34" charset="0"/>
              </a:rPr>
              <a:t>Press</a:t>
            </a:r>
            <a:r>
              <a:rPr lang="cs-CZ" sz="1800" kern="100" dirty="0">
                <a:effectLst/>
                <a:latin typeface="Calibri" panose="020F0502020204030204" pitchFamily="34" charset="0"/>
                <a:ea typeface="Calibri" panose="020F0502020204030204" pitchFamily="34" charset="0"/>
                <a:cs typeface="Arial" panose="020B0604020202020204" pitchFamily="34" charset="0"/>
              </a:rPr>
              <a:t>, 2013. ISBN 978-0-520-27610-9. </a:t>
            </a:r>
          </a:p>
          <a:p>
            <a:pPr lvl="1" algn="just">
              <a:lnSpc>
                <a:spcPct val="107000"/>
              </a:lnSpc>
              <a:spcAft>
                <a:spcPts val="800"/>
              </a:spcAft>
            </a:pPr>
            <a:r>
              <a:rPr lang="cs-CZ" sz="1400" kern="100" dirty="0">
                <a:effectLst/>
                <a:latin typeface="Calibri" panose="020F0502020204030204" pitchFamily="34" charset="0"/>
                <a:ea typeface="Calibri" panose="020F0502020204030204" pitchFamily="34" charset="0"/>
                <a:cs typeface="Arial" panose="020B0604020202020204" pitchFamily="34" charset="0"/>
              </a:rPr>
              <a:t>Skrze studium interakcí obyvatel Amazonie (lidských a ne-lidských) autor formuluje nové antropologické přístupy, které vychází z perspektivy toho, jak se k druhým vztahujeme. Snaží se tímto způsobem porušit naše zaběhlé vnímání světa, které umožňuje síť našich morálních přesvědčení o tom, co dělá člověka člověkem. Jeho antropologie si dovoluje vykročit za lidské právě proto, abychom poznali, jak nás vztahy a interakce s ostatními tvory ovlivňují a formují a zda a jak nás s nimi nevyhnutelně propojují.</a:t>
            </a:r>
          </a:p>
          <a:p>
            <a:pPr lvl="1">
              <a:lnSpc>
                <a:spcPct val="107000"/>
              </a:lnSpc>
              <a:spcAft>
                <a:spcPts val="800"/>
              </a:spcAft>
            </a:pPr>
            <a:r>
              <a:rPr lang="cs-CZ" sz="1400" kern="100" dirty="0">
                <a:effectLst/>
                <a:latin typeface="Calibri" panose="020F0502020204030204" pitchFamily="34" charset="0"/>
                <a:ea typeface="Calibri" panose="020F0502020204030204" pitchFamily="34" charset="0"/>
                <a:cs typeface="Arial" panose="020B0604020202020204" pitchFamily="34" charset="0"/>
              </a:rPr>
              <a:t>(tematická, metodologická)</a:t>
            </a:r>
          </a:p>
          <a:p>
            <a:pPr lvl="1">
              <a:lnSpc>
                <a:spcPct val="107000"/>
              </a:lnSpc>
              <a:spcAft>
                <a:spcPts val="800"/>
              </a:spcAft>
            </a:pPr>
            <a:r>
              <a:rPr lang="cs-CZ" sz="1400" b="1" kern="100" dirty="0">
                <a:effectLst/>
                <a:latin typeface="Calibri" panose="020F0502020204030204" pitchFamily="34" charset="0"/>
                <a:ea typeface="Calibri" panose="020F0502020204030204" pitchFamily="34" charset="0"/>
                <a:cs typeface="Arial" panose="020B0604020202020204" pitchFamily="34" charset="0"/>
              </a:rPr>
              <a:t>Vztah k v. záměru</a:t>
            </a:r>
            <a:r>
              <a:rPr lang="cs-CZ" sz="1400" kern="100" dirty="0">
                <a:effectLst/>
                <a:latin typeface="Calibri" panose="020F0502020204030204" pitchFamily="34" charset="0"/>
                <a:ea typeface="Calibri" panose="020F0502020204030204" pitchFamily="34" charset="0"/>
                <a:cs typeface="Arial" panose="020B0604020202020204" pitchFamily="34" charset="0"/>
              </a:rPr>
              <a:t>: Ukazuje, jak lze antropologicky zkoumat lidský a ne-lidský svět, které jsou v neustálé interakci.</a:t>
            </a:r>
          </a:p>
        </p:txBody>
      </p:sp>
    </p:spTree>
    <p:extLst>
      <p:ext uri="{BB962C8B-B14F-4D97-AF65-F5344CB8AC3E}">
        <p14:creationId xmlns:p14="http://schemas.microsoft.com/office/powerpoint/2010/main" val="27932255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7AD144-AAB5-3178-FEB3-B5C061382D78}"/>
              </a:ext>
            </a:extLst>
          </p:cNvPr>
          <p:cNvSpPr>
            <a:spLocks noGrp="1"/>
          </p:cNvSpPr>
          <p:nvPr>
            <p:ph type="title"/>
          </p:nvPr>
        </p:nvSpPr>
        <p:spPr/>
        <p:txBody>
          <a:bodyPr/>
          <a:lstStyle/>
          <a:p>
            <a:r>
              <a:rPr lang="cs-CZ" dirty="0"/>
              <a:t>Na cestě = ok</a:t>
            </a:r>
          </a:p>
        </p:txBody>
      </p:sp>
      <p:sp>
        <p:nvSpPr>
          <p:cNvPr id="5" name="TextovéPole 4">
            <a:extLst>
              <a:ext uri="{FF2B5EF4-FFF2-40B4-BE49-F238E27FC236}">
                <a16:creationId xmlns:a16="http://schemas.microsoft.com/office/drawing/2014/main" id="{A6E37218-B99F-3A94-0D0A-479EC18594F4}"/>
              </a:ext>
            </a:extLst>
          </p:cNvPr>
          <p:cNvSpPr txBox="1"/>
          <p:nvPr/>
        </p:nvSpPr>
        <p:spPr>
          <a:xfrm>
            <a:off x="1085088" y="1846083"/>
            <a:ext cx="10268712" cy="4953536"/>
          </a:xfrm>
          <a:prstGeom prst="rect">
            <a:avLst/>
          </a:prstGeom>
          <a:noFill/>
        </p:spPr>
        <p:txBody>
          <a:bodyPr wrap="square">
            <a:spAutoFit/>
          </a:bodyPr>
          <a:lstStyle/>
          <a:p>
            <a:pPr>
              <a:lnSpc>
                <a:spcPct val="107000"/>
              </a:lnSpc>
              <a:spcAft>
                <a:spcPts val="800"/>
              </a:spcAft>
            </a:pPr>
            <a:r>
              <a:rPr lang="cs-CZ" sz="1400" kern="100" dirty="0">
                <a:effectLst/>
                <a:latin typeface="Aptos" panose="020B0004020202020204" pitchFamily="34" charset="0"/>
                <a:ea typeface="Aptos" panose="020B0004020202020204" pitchFamily="34" charset="0"/>
                <a:cs typeface="Arial" panose="020B0604020202020204" pitchFamily="34" charset="0"/>
              </a:rPr>
              <a:t>Minulý týden jsem se sešla se svým školitelem Mgr. Dufkem. Ten mi dal jeho pohled na celou situaci, přičemž mi nadhodil pár okruhů témat na mou práci. Domluvili jsme se tak, že si zkusím nějaký brainstorming toho, co bych chtěla zpracovávat a postupně se tím proberu, až dojdu ke třem vybraným tématům. Ze tří favoritů poté společně vybereme to jedno, které bude ideální na zpracování, s dostatečným množstvím literatury a s proveditelnou empirickou částí. </a:t>
            </a:r>
          </a:p>
          <a:p>
            <a:pPr>
              <a:lnSpc>
                <a:spcPct val="107000"/>
              </a:lnSpc>
              <a:spcAft>
                <a:spcPts val="800"/>
              </a:spcAft>
            </a:pPr>
            <a:r>
              <a:rPr lang="cs-CZ" sz="1400" kern="100" dirty="0">
                <a:effectLst/>
                <a:latin typeface="Aptos" panose="020B0004020202020204" pitchFamily="34" charset="0"/>
                <a:ea typeface="Aptos" panose="020B0004020202020204" pitchFamily="34" charset="0"/>
                <a:cs typeface="Arial" panose="020B0604020202020204" pitchFamily="34" charset="0"/>
              </a:rPr>
              <a:t>Proto moje rešerše je zatím hodně obecná. Přičemž internátním školám a jazykům se věnoval pan doktor Heřmanským ve svých kurzech, ke kterým přikládal i doporučenou literaturu. </a:t>
            </a:r>
          </a:p>
          <a:p>
            <a:pPr>
              <a:lnSpc>
                <a:spcPct val="107000"/>
              </a:lnSpc>
              <a:spcAft>
                <a:spcPts val="800"/>
              </a:spcAft>
            </a:pPr>
            <a:r>
              <a:rPr lang="cs-CZ" sz="1400" kern="100" dirty="0">
                <a:effectLst/>
                <a:latin typeface="Aptos" panose="020B0004020202020204" pitchFamily="34" charset="0"/>
                <a:ea typeface="Aptos" panose="020B0004020202020204" pitchFamily="34" charset="0"/>
                <a:cs typeface="Arial" panose="020B0604020202020204" pitchFamily="34" charset="0"/>
              </a:rPr>
              <a:t>Teď jsem ve fázi vybírání témat – mými favority jsou:</a:t>
            </a:r>
          </a:p>
          <a:p>
            <a:pPr marL="342900" lvl="0" indent="-342900">
              <a:lnSpc>
                <a:spcPct val="107000"/>
              </a:lnSpc>
              <a:buFont typeface="Aptos" panose="020B0004020202020204" pitchFamily="34" charset="0"/>
              <a:buChar char="-"/>
            </a:pPr>
            <a:r>
              <a:rPr lang="cs-CZ" sz="1400" kern="100" dirty="0" err="1">
                <a:effectLst/>
                <a:latin typeface="Aptos" panose="020B0004020202020204" pitchFamily="34" charset="0"/>
                <a:ea typeface="Aptos" panose="020B0004020202020204" pitchFamily="34" charset="0"/>
                <a:cs typeface="Arial" panose="020B0604020202020204" pitchFamily="34" charset="0"/>
              </a:rPr>
              <a:t>Mimorezervační</a:t>
            </a:r>
            <a:r>
              <a:rPr lang="cs-CZ" sz="1400" kern="100" dirty="0">
                <a:effectLst/>
                <a:latin typeface="Aptos" panose="020B0004020202020204" pitchFamily="34" charset="0"/>
                <a:ea typeface="Aptos" panose="020B0004020202020204" pitchFamily="34" charset="0"/>
                <a:cs typeface="Arial" panose="020B0604020202020204" pitchFamily="34" charset="0"/>
              </a:rPr>
              <a:t> internátní školy pro Indiány </a:t>
            </a:r>
          </a:p>
          <a:p>
            <a:pPr marL="342900" lvl="0" indent="-342900">
              <a:lnSpc>
                <a:spcPct val="107000"/>
              </a:lnSpc>
              <a:buFont typeface="Aptos" panose="020B0004020202020204" pitchFamily="34" charset="0"/>
              <a:buChar char="-"/>
            </a:pPr>
            <a:r>
              <a:rPr lang="cs-CZ" sz="1400" kern="100" dirty="0">
                <a:effectLst/>
                <a:latin typeface="Aptos" panose="020B0004020202020204" pitchFamily="34" charset="0"/>
                <a:ea typeface="Aptos" panose="020B0004020202020204" pitchFamily="34" charset="0"/>
                <a:cs typeface="Arial" panose="020B0604020202020204" pitchFamily="34" charset="0"/>
              </a:rPr>
              <a:t>Irokézové a lakros (+identita)</a:t>
            </a:r>
          </a:p>
          <a:p>
            <a:pPr marL="342900" lvl="0" indent="-342900">
              <a:lnSpc>
                <a:spcPct val="107000"/>
              </a:lnSpc>
              <a:spcAft>
                <a:spcPts val="800"/>
              </a:spcAft>
              <a:buFont typeface="Aptos" panose="020B0004020202020204" pitchFamily="34" charset="0"/>
              <a:buChar char="-"/>
            </a:pPr>
            <a:r>
              <a:rPr lang="cs-CZ" sz="1400" kern="100" dirty="0">
                <a:effectLst/>
                <a:latin typeface="Aptos" panose="020B0004020202020204" pitchFamily="34" charset="0"/>
                <a:ea typeface="Aptos" panose="020B0004020202020204" pitchFamily="34" charset="0"/>
                <a:cs typeface="Arial" panose="020B0604020202020204" pitchFamily="34" charset="0"/>
              </a:rPr>
              <a:t>Indiánské jazyky a jazyková revitalizace</a:t>
            </a:r>
          </a:p>
          <a:p>
            <a:pPr>
              <a:lnSpc>
                <a:spcPct val="107000"/>
              </a:lnSpc>
              <a:spcAft>
                <a:spcPts val="800"/>
              </a:spcAft>
            </a:pPr>
            <a:r>
              <a:rPr lang="cs-CZ" sz="1100" u="sng" kern="100" dirty="0">
                <a:effectLst/>
                <a:latin typeface="Aptos" panose="020B0004020202020204" pitchFamily="34" charset="0"/>
                <a:ea typeface="Aptos" panose="020B0004020202020204" pitchFamily="34" charset="0"/>
                <a:cs typeface="Arial" panose="020B0604020202020204" pitchFamily="34" charset="0"/>
              </a:rPr>
              <a:t>Rešerše literatury</a:t>
            </a:r>
            <a:r>
              <a:rPr lang="cs-CZ" sz="1100" kern="100" dirty="0">
                <a:effectLst/>
                <a:latin typeface="Aptos" panose="020B0004020202020204" pitchFamily="34" charset="0"/>
                <a:ea typeface="Aptos" panose="020B0004020202020204" pitchFamily="34" charset="0"/>
                <a:cs typeface="Arial" panose="020B0604020202020204" pitchFamily="34" charset="0"/>
              </a:rPr>
              <a:t>:</a:t>
            </a:r>
          </a:p>
          <a:p>
            <a:pPr marL="342900" lvl="0" indent="-342900">
              <a:lnSpc>
                <a:spcPct val="107000"/>
              </a:lnSpc>
              <a:buFont typeface="Aptos" panose="020B0004020202020204" pitchFamily="34" charset="0"/>
              <a:buChar char="-"/>
            </a:pPr>
            <a:r>
              <a:rPr lang="cs-CZ" sz="1100" kern="100" dirty="0">
                <a:effectLst/>
                <a:latin typeface="Aptos" panose="020B0004020202020204" pitchFamily="34" charset="0"/>
                <a:ea typeface="Aptos" panose="020B0004020202020204" pitchFamily="34" charset="0"/>
                <a:cs typeface="Arial" panose="020B0604020202020204" pitchFamily="34" charset="0"/>
              </a:rPr>
              <a:t>BIOLSI, Thomas. </a:t>
            </a:r>
            <a:r>
              <a:rPr lang="cs-CZ" sz="1100" i="1" kern="100" dirty="0">
                <a:effectLst/>
                <a:latin typeface="Aptos" panose="020B0004020202020204" pitchFamily="34" charset="0"/>
                <a:ea typeface="Aptos" panose="020B0004020202020204" pitchFamily="34" charset="0"/>
                <a:cs typeface="Arial" panose="020B0604020202020204" pitchFamily="34" charset="0"/>
              </a:rPr>
              <a:t>A </a:t>
            </a:r>
            <a:r>
              <a:rPr lang="cs-CZ" sz="1100" i="1" kern="100" dirty="0" err="1">
                <a:effectLst/>
                <a:latin typeface="Aptos" panose="020B0004020202020204" pitchFamily="34" charset="0"/>
                <a:ea typeface="Aptos" panose="020B0004020202020204" pitchFamily="34" charset="0"/>
                <a:cs typeface="Arial" panose="020B0604020202020204" pitchFamily="34" charset="0"/>
              </a:rPr>
              <a:t>companion</a:t>
            </a:r>
            <a:r>
              <a:rPr lang="cs-CZ" sz="1100" i="1" kern="100" dirty="0">
                <a:effectLst/>
                <a:latin typeface="Aptos" panose="020B0004020202020204" pitchFamily="34" charset="0"/>
                <a:ea typeface="Aptos" panose="020B0004020202020204" pitchFamily="34" charset="0"/>
                <a:cs typeface="Arial" panose="020B0604020202020204" pitchFamily="34" charset="0"/>
              </a:rPr>
              <a:t> to </a:t>
            </a:r>
            <a:r>
              <a:rPr lang="cs-CZ" sz="1100" i="1" kern="100" dirty="0" err="1">
                <a:effectLst/>
                <a:latin typeface="Aptos" panose="020B0004020202020204" pitchFamily="34" charset="0"/>
                <a:ea typeface="Aptos" panose="020B0004020202020204" pitchFamily="34" charset="0"/>
                <a:cs typeface="Arial" panose="020B0604020202020204" pitchFamily="34" charset="0"/>
              </a:rPr>
              <a:t>the</a:t>
            </a:r>
            <a:r>
              <a:rPr lang="cs-CZ" sz="1100" i="1" kern="100" dirty="0">
                <a:effectLst/>
                <a:latin typeface="Aptos" panose="020B0004020202020204" pitchFamily="34" charset="0"/>
                <a:ea typeface="Aptos" panose="020B0004020202020204" pitchFamily="34" charset="0"/>
                <a:cs typeface="Arial" panose="020B0604020202020204" pitchFamily="34" charset="0"/>
              </a:rPr>
              <a:t> </a:t>
            </a:r>
            <a:r>
              <a:rPr lang="cs-CZ" sz="1100" i="1" kern="100" dirty="0" err="1">
                <a:effectLst/>
                <a:latin typeface="Aptos" panose="020B0004020202020204" pitchFamily="34" charset="0"/>
                <a:ea typeface="Aptos" panose="020B0004020202020204" pitchFamily="34" charset="0"/>
                <a:cs typeface="Arial" panose="020B0604020202020204" pitchFamily="34" charset="0"/>
              </a:rPr>
              <a:t>anthropology</a:t>
            </a:r>
            <a:r>
              <a:rPr lang="cs-CZ" sz="1100" i="1" kern="100" dirty="0">
                <a:effectLst/>
                <a:latin typeface="Aptos" panose="020B0004020202020204" pitchFamily="34" charset="0"/>
                <a:ea typeface="Aptos" panose="020B0004020202020204" pitchFamily="34" charset="0"/>
                <a:cs typeface="Arial" panose="020B0604020202020204" pitchFamily="34" charset="0"/>
              </a:rPr>
              <a:t> </a:t>
            </a:r>
            <a:r>
              <a:rPr lang="cs-CZ" sz="1100" i="1" kern="100" dirty="0" err="1">
                <a:effectLst/>
                <a:latin typeface="Aptos" panose="020B0004020202020204" pitchFamily="34" charset="0"/>
                <a:ea typeface="Aptos" panose="020B0004020202020204" pitchFamily="34" charset="0"/>
                <a:cs typeface="Arial" panose="020B0604020202020204" pitchFamily="34" charset="0"/>
              </a:rPr>
              <a:t>of</a:t>
            </a:r>
            <a:r>
              <a:rPr lang="cs-CZ" sz="1100" i="1" kern="100" dirty="0">
                <a:effectLst/>
                <a:latin typeface="Aptos" panose="020B0004020202020204" pitchFamily="34" charset="0"/>
                <a:ea typeface="Aptos" panose="020B0004020202020204" pitchFamily="34" charset="0"/>
                <a:cs typeface="Arial" panose="020B0604020202020204" pitchFamily="34" charset="0"/>
              </a:rPr>
              <a:t> </a:t>
            </a:r>
            <a:r>
              <a:rPr lang="cs-CZ" sz="1100" i="1" kern="100" dirty="0" err="1">
                <a:effectLst/>
                <a:latin typeface="Aptos" panose="020B0004020202020204" pitchFamily="34" charset="0"/>
                <a:ea typeface="Aptos" panose="020B0004020202020204" pitchFamily="34" charset="0"/>
                <a:cs typeface="Arial" panose="020B0604020202020204" pitchFamily="34" charset="0"/>
              </a:rPr>
              <a:t>American</a:t>
            </a:r>
            <a:r>
              <a:rPr lang="cs-CZ" sz="1100" i="1" kern="100" dirty="0">
                <a:effectLst/>
                <a:latin typeface="Aptos" panose="020B0004020202020204" pitchFamily="34" charset="0"/>
                <a:ea typeface="Aptos" panose="020B0004020202020204" pitchFamily="34" charset="0"/>
                <a:cs typeface="Arial" panose="020B0604020202020204" pitchFamily="34" charset="0"/>
              </a:rPr>
              <a:t> </a:t>
            </a:r>
            <a:r>
              <a:rPr lang="cs-CZ" sz="1100" i="1" kern="100" dirty="0" err="1">
                <a:effectLst/>
                <a:latin typeface="Aptos" panose="020B0004020202020204" pitchFamily="34" charset="0"/>
                <a:ea typeface="Aptos" panose="020B0004020202020204" pitchFamily="34" charset="0"/>
                <a:cs typeface="Arial" panose="020B0604020202020204" pitchFamily="34" charset="0"/>
              </a:rPr>
              <a:t>Indians</a:t>
            </a:r>
            <a:r>
              <a:rPr lang="cs-CZ" sz="1100" kern="100" dirty="0">
                <a:effectLst/>
                <a:latin typeface="Aptos" panose="020B0004020202020204" pitchFamily="34" charset="0"/>
                <a:ea typeface="Aptos" panose="020B0004020202020204" pitchFamily="34" charset="0"/>
                <a:cs typeface="Arial" panose="020B0604020202020204" pitchFamily="34" charset="0"/>
              </a:rPr>
              <a:t>. </a:t>
            </a:r>
            <a:r>
              <a:rPr lang="cs-CZ" sz="1100" i="1" kern="100" dirty="0" err="1">
                <a:effectLst/>
                <a:latin typeface="Aptos" panose="020B0004020202020204" pitchFamily="34" charset="0"/>
                <a:ea typeface="Aptos" panose="020B0004020202020204" pitchFamily="34" charset="0"/>
                <a:cs typeface="Arial" panose="020B0604020202020204" pitchFamily="34" charset="0"/>
              </a:rPr>
              <a:t>Blackwell</a:t>
            </a:r>
            <a:r>
              <a:rPr lang="cs-CZ" sz="1100" i="1" kern="100" dirty="0">
                <a:effectLst/>
                <a:latin typeface="Aptos" panose="020B0004020202020204" pitchFamily="34" charset="0"/>
                <a:ea typeface="Aptos" panose="020B0004020202020204" pitchFamily="34" charset="0"/>
                <a:cs typeface="Arial" panose="020B0604020202020204" pitchFamily="34" charset="0"/>
              </a:rPr>
              <a:t> </a:t>
            </a:r>
            <a:r>
              <a:rPr lang="cs-CZ" sz="1100" i="1" kern="100" dirty="0" err="1">
                <a:effectLst/>
                <a:latin typeface="Aptos" panose="020B0004020202020204" pitchFamily="34" charset="0"/>
                <a:ea typeface="Aptos" panose="020B0004020202020204" pitchFamily="34" charset="0"/>
                <a:cs typeface="Arial" panose="020B0604020202020204" pitchFamily="34" charset="0"/>
              </a:rPr>
              <a:t>companions</a:t>
            </a:r>
            <a:r>
              <a:rPr lang="cs-CZ" sz="1100" i="1" kern="100" dirty="0">
                <a:effectLst/>
                <a:latin typeface="Aptos" panose="020B0004020202020204" pitchFamily="34" charset="0"/>
                <a:ea typeface="Aptos" panose="020B0004020202020204" pitchFamily="34" charset="0"/>
                <a:cs typeface="Arial" panose="020B0604020202020204" pitchFamily="34" charset="0"/>
              </a:rPr>
              <a:t> to </a:t>
            </a:r>
            <a:r>
              <a:rPr lang="cs-CZ" sz="1100" i="1" kern="100" dirty="0" err="1">
                <a:effectLst/>
                <a:latin typeface="Aptos" panose="020B0004020202020204" pitchFamily="34" charset="0"/>
                <a:ea typeface="Aptos" panose="020B0004020202020204" pitchFamily="34" charset="0"/>
                <a:cs typeface="Arial" panose="020B0604020202020204" pitchFamily="34" charset="0"/>
              </a:rPr>
              <a:t>anthropology</a:t>
            </a:r>
            <a:r>
              <a:rPr lang="cs-CZ" sz="1100" kern="100" dirty="0">
                <a:effectLst/>
                <a:latin typeface="Aptos" panose="020B0004020202020204" pitchFamily="34" charset="0"/>
                <a:ea typeface="Aptos" panose="020B0004020202020204" pitchFamily="34" charset="0"/>
                <a:cs typeface="Arial" panose="020B0604020202020204" pitchFamily="34" charset="0"/>
              </a:rPr>
              <a:t>. </a:t>
            </a:r>
            <a:r>
              <a:rPr lang="cs-CZ" sz="1100" kern="100" dirty="0" err="1">
                <a:effectLst/>
                <a:latin typeface="Aptos" panose="020B0004020202020204" pitchFamily="34" charset="0"/>
                <a:ea typeface="Aptos" panose="020B0004020202020204" pitchFamily="34" charset="0"/>
                <a:cs typeface="Arial" panose="020B0604020202020204" pitchFamily="34" charset="0"/>
              </a:rPr>
              <a:t>Malden</a:t>
            </a:r>
            <a:r>
              <a:rPr lang="cs-CZ" sz="1100" kern="100" dirty="0">
                <a:effectLst/>
                <a:latin typeface="Aptos" panose="020B0004020202020204" pitchFamily="34" charset="0"/>
                <a:ea typeface="Aptos" panose="020B0004020202020204" pitchFamily="34" charset="0"/>
                <a:cs typeface="Arial" panose="020B0604020202020204" pitchFamily="34" charset="0"/>
              </a:rPr>
              <a:t>, MA: </a:t>
            </a:r>
            <a:r>
              <a:rPr lang="cs-CZ" sz="1100" kern="100" dirty="0" err="1">
                <a:effectLst/>
                <a:latin typeface="Aptos" panose="020B0004020202020204" pitchFamily="34" charset="0"/>
                <a:ea typeface="Aptos" panose="020B0004020202020204" pitchFamily="34" charset="0"/>
                <a:cs typeface="Arial" panose="020B0604020202020204" pitchFamily="34" charset="0"/>
              </a:rPr>
              <a:t>Blackwell</a:t>
            </a:r>
            <a:r>
              <a:rPr lang="cs-CZ" sz="1100" kern="100" dirty="0">
                <a:effectLst/>
                <a:latin typeface="Aptos" panose="020B0004020202020204" pitchFamily="34" charset="0"/>
                <a:ea typeface="Aptos" panose="020B0004020202020204" pitchFamily="34" charset="0"/>
                <a:cs typeface="Arial" panose="020B0604020202020204" pitchFamily="34" charset="0"/>
              </a:rPr>
              <a:t> Pub., 2004. Dostupné také z: </a:t>
            </a:r>
            <a:r>
              <a:rPr lang="cs-CZ" sz="1100" u="sng" kern="100" dirty="0">
                <a:solidFill>
                  <a:srgbClr val="467886"/>
                </a:solidFill>
                <a:effectLst/>
                <a:latin typeface="Aptos" panose="020B0004020202020204" pitchFamily="34" charset="0"/>
                <a:ea typeface="Aptos" panose="020B0004020202020204" pitchFamily="34" charset="0"/>
                <a:cs typeface="Arial" panose="020B0604020202020204" pitchFamily="34" charset="0"/>
                <a:hlinkClick r:id="rId2"/>
              </a:rPr>
              <a:t>https://ebookcentral.proquest.com/lib/</a:t>
            </a:r>
            <a:r>
              <a:rPr lang="cs-CZ" sz="1100" u="sng" kern="100" dirty="0" err="1">
                <a:solidFill>
                  <a:srgbClr val="467886"/>
                </a:solidFill>
                <a:effectLst/>
                <a:latin typeface="Aptos" panose="020B0004020202020204" pitchFamily="34" charset="0"/>
                <a:ea typeface="Aptos" panose="020B0004020202020204" pitchFamily="34" charset="0"/>
                <a:cs typeface="Arial" panose="020B0604020202020204" pitchFamily="34" charset="0"/>
                <a:hlinkClick r:id="rId2"/>
              </a:rPr>
              <a:t>natl-ebooks</a:t>
            </a:r>
            <a:r>
              <a:rPr lang="cs-CZ" sz="1100" u="sng" kern="100" dirty="0">
                <a:solidFill>
                  <a:srgbClr val="467886"/>
                </a:solidFill>
                <a:effectLst/>
                <a:latin typeface="Aptos" panose="020B0004020202020204" pitchFamily="34" charset="0"/>
                <a:ea typeface="Aptos" panose="020B0004020202020204" pitchFamily="34" charset="0"/>
                <a:cs typeface="Arial" panose="020B0604020202020204" pitchFamily="34" charset="0"/>
                <a:hlinkClick r:id="rId2"/>
              </a:rPr>
              <a:t>/</a:t>
            </a:r>
            <a:r>
              <a:rPr lang="cs-CZ" sz="1100" u="sng" kern="100" dirty="0" err="1">
                <a:solidFill>
                  <a:srgbClr val="467886"/>
                </a:solidFill>
                <a:effectLst/>
                <a:latin typeface="Aptos" panose="020B0004020202020204" pitchFamily="34" charset="0"/>
                <a:ea typeface="Aptos" panose="020B0004020202020204" pitchFamily="34" charset="0"/>
                <a:cs typeface="Arial" panose="020B0604020202020204" pitchFamily="34" charset="0"/>
                <a:hlinkClick r:id="rId2"/>
              </a:rPr>
              <a:t>detail.action?docID</a:t>
            </a:r>
            <a:r>
              <a:rPr lang="cs-CZ" sz="1100" u="sng" kern="100" dirty="0">
                <a:solidFill>
                  <a:srgbClr val="467886"/>
                </a:solidFill>
                <a:effectLst/>
                <a:latin typeface="Aptos" panose="020B0004020202020204" pitchFamily="34" charset="0"/>
                <a:ea typeface="Aptos" panose="020B0004020202020204" pitchFamily="34" charset="0"/>
                <a:cs typeface="Arial" panose="020B0604020202020204" pitchFamily="34" charset="0"/>
                <a:hlinkClick r:id="rId2"/>
              </a:rPr>
              <a:t>=255299</a:t>
            </a:r>
            <a:r>
              <a:rPr lang="cs-CZ" sz="1100" kern="100" dirty="0">
                <a:effectLst/>
                <a:latin typeface="Aptos" panose="020B0004020202020204" pitchFamily="34" charset="0"/>
                <a:ea typeface="Aptos" panose="020B0004020202020204" pitchFamily="34" charset="0"/>
                <a:cs typeface="Arial" panose="020B0604020202020204" pitchFamily="34" charset="0"/>
              </a:rPr>
              <a:t>.</a:t>
            </a:r>
          </a:p>
          <a:p>
            <a:pPr marL="742950" lvl="1" indent="-285750">
              <a:lnSpc>
                <a:spcPct val="107000"/>
              </a:lnSpc>
              <a:spcAft>
                <a:spcPts val="800"/>
              </a:spcAft>
              <a:buFont typeface="Courier New" panose="02070309020205020404" pitchFamily="49" charset="0"/>
              <a:buChar char="o"/>
            </a:pPr>
            <a:r>
              <a:rPr lang="cs-CZ" sz="1100" kern="100" dirty="0">
                <a:effectLst/>
                <a:latin typeface="Aptos" panose="020B0004020202020204" pitchFamily="34" charset="0"/>
                <a:ea typeface="Aptos" panose="020B0004020202020204" pitchFamily="34" charset="0"/>
                <a:cs typeface="Arial" panose="020B0604020202020204" pitchFamily="34" charset="0"/>
              </a:rPr>
              <a:t>Tuto knihu překládám v rámci </a:t>
            </a:r>
            <a:r>
              <a:rPr lang="cs-CZ" sz="1100" kern="100" dirty="0" err="1">
                <a:effectLst/>
                <a:latin typeface="Aptos" panose="020B0004020202020204" pitchFamily="34" charset="0"/>
                <a:ea typeface="Aptos" panose="020B0004020202020204" pitchFamily="34" charset="0"/>
                <a:cs typeface="Arial" panose="020B0604020202020204" pitchFamily="34" charset="0"/>
              </a:rPr>
              <a:t>OJAKu</a:t>
            </a:r>
            <a:r>
              <a:rPr lang="cs-CZ" sz="1100" kern="100" dirty="0">
                <a:effectLst/>
                <a:latin typeface="Aptos" panose="020B0004020202020204" pitchFamily="34" charset="0"/>
                <a:ea typeface="Aptos" panose="020B0004020202020204" pitchFamily="34" charset="0"/>
                <a:cs typeface="Arial" panose="020B0604020202020204" pitchFamily="34" charset="0"/>
              </a:rPr>
              <a:t>, tudíž dává smysl, když ji zahrnu i do své bakalářské práce </a:t>
            </a:r>
          </a:p>
          <a:p>
            <a:pPr>
              <a:lnSpc>
                <a:spcPct val="107000"/>
              </a:lnSpc>
              <a:spcAft>
                <a:spcPts val="800"/>
              </a:spcAft>
            </a:pPr>
            <a:r>
              <a:rPr lang="cs-CZ" sz="1100" kern="100" dirty="0">
                <a:effectLst/>
                <a:latin typeface="Aptos" panose="020B0004020202020204" pitchFamily="34" charset="0"/>
                <a:ea typeface="Aptos" panose="020B0004020202020204" pitchFamily="34" charset="0"/>
                <a:cs typeface="Arial" panose="020B0604020202020204" pitchFamily="34" charset="0"/>
              </a:rPr>
              <a:t> </a:t>
            </a:r>
          </a:p>
          <a:p>
            <a:pPr marL="342900" lvl="0" indent="-342900">
              <a:lnSpc>
                <a:spcPct val="107000"/>
              </a:lnSpc>
              <a:buFont typeface="Aptos" panose="020B0004020202020204" pitchFamily="34" charset="0"/>
              <a:buChar char="-"/>
            </a:pPr>
            <a:r>
              <a:rPr lang="cs-CZ" sz="1100" kern="100" dirty="0" err="1">
                <a:effectLst/>
                <a:latin typeface="Aptos" panose="020B0004020202020204" pitchFamily="34" charset="0"/>
                <a:ea typeface="Aptos" panose="020B0004020202020204" pitchFamily="34" charset="0"/>
                <a:cs typeface="Arial" panose="020B0604020202020204" pitchFamily="34" charset="0"/>
              </a:rPr>
              <a:t>American</a:t>
            </a:r>
            <a:r>
              <a:rPr lang="cs-CZ" sz="1100" kern="100" dirty="0">
                <a:effectLst/>
                <a:latin typeface="Aptos" panose="020B0004020202020204" pitchFamily="34" charset="0"/>
                <a:ea typeface="Aptos" panose="020B0004020202020204" pitchFamily="34" charset="0"/>
                <a:cs typeface="Arial" panose="020B0604020202020204" pitchFamily="34" charset="0"/>
              </a:rPr>
              <a:t> Indian </a:t>
            </a:r>
            <a:r>
              <a:rPr lang="cs-CZ" sz="1100" kern="100" dirty="0" err="1">
                <a:effectLst/>
                <a:latin typeface="Aptos" panose="020B0004020202020204" pitchFamily="34" charset="0"/>
                <a:ea typeface="Aptos" panose="020B0004020202020204" pitchFamily="34" charset="0"/>
                <a:cs typeface="Arial" panose="020B0604020202020204" pitchFamily="34" charset="0"/>
              </a:rPr>
              <a:t>Culture</a:t>
            </a:r>
            <a:r>
              <a:rPr lang="cs-CZ" sz="1100" kern="100" dirty="0">
                <a:effectLst/>
                <a:latin typeface="Aptos" panose="020B0004020202020204" pitchFamily="34" charset="0"/>
                <a:ea typeface="Aptos" panose="020B0004020202020204" pitchFamily="34" charset="0"/>
                <a:cs typeface="Arial" panose="020B0604020202020204" pitchFamily="34" charset="0"/>
              </a:rPr>
              <a:t> and </a:t>
            </a:r>
            <a:r>
              <a:rPr lang="cs-CZ" sz="1100" kern="100" dirty="0" err="1">
                <a:effectLst/>
                <a:latin typeface="Aptos" panose="020B0004020202020204" pitchFamily="34" charset="0"/>
                <a:ea typeface="Aptos" panose="020B0004020202020204" pitchFamily="34" charset="0"/>
                <a:cs typeface="Arial" panose="020B0604020202020204" pitchFamily="34" charset="0"/>
              </a:rPr>
              <a:t>Research</a:t>
            </a:r>
            <a:r>
              <a:rPr lang="cs-CZ" sz="1100" kern="100" dirty="0">
                <a:effectLst/>
                <a:latin typeface="Aptos" panose="020B0004020202020204" pitchFamily="34" charset="0"/>
                <a:ea typeface="Aptos" panose="020B0004020202020204" pitchFamily="34" charset="0"/>
                <a:cs typeface="Arial" panose="020B0604020202020204" pitchFamily="34" charset="0"/>
              </a:rPr>
              <a:t> </a:t>
            </a:r>
            <a:r>
              <a:rPr lang="cs-CZ" sz="1100" kern="100" dirty="0" err="1">
                <a:effectLst/>
                <a:latin typeface="Aptos" panose="020B0004020202020204" pitchFamily="34" charset="0"/>
                <a:ea typeface="Aptos" panose="020B0004020202020204" pitchFamily="34" charset="0"/>
                <a:cs typeface="Arial" panose="020B0604020202020204" pitchFamily="34" charset="0"/>
              </a:rPr>
              <a:t>Journal</a:t>
            </a:r>
            <a:r>
              <a:rPr lang="cs-CZ" sz="1100" kern="100" dirty="0">
                <a:effectLst/>
                <a:latin typeface="Aptos" panose="020B0004020202020204" pitchFamily="34" charset="0"/>
                <a:ea typeface="Aptos" panose="020B0004020202020204" pitchFamily="34" charset="0"/>
                <a:cs typeface="Arial" panose="020B0604020202020204" pitchFamily="34" charset="0"/>
              </a:rPr>
              <a:t>. Online. Vol. © 2017. ISSN 0161-6463. Dostupné z: https://escholarship.org/</a:t>
            </a:r>
            <a:r>
              <a:rPr lang="cs-CZ" sz="1100" kern="100" dirty="0" err="1">
                <a:effectLst/>
                <a:latin typeface="Aptos" panose="020B0004020202020204" pitchFamily="34" charset="0"/>
                <a:ea typeface="Aptos" panose="020B0004020202020204" pitchFamily="34" charset="0"/>
                <a:cs typeface="Arial" panose="020B0604020202020204" pitchFamily="34" charset="0"/>
              </a:rPr>
              <a:t>uc</a:t>
            </a:r>
            <a:r>
              <a:rPr lang="cs-CZ" sz="1100" kern="100" dirty="0">
                <a:effectLst/>
                <a:latin typeface="Aptos" panose="020B0004020202020204" pitchFamily="34" charset="0"/>
                <a:ea typeface="Aptos" panose="020B0004020202020204" pitchFamily="34" charset="0"/>
                <a:cs typeface="Arial" panose="020B0604020202020204" pitchFamily="34" charset="0"/>
              </a:rPr>
              <a:t>/</a:t>
            </a:r>
            <a:r>
              <a:rPr lang="cs-CZ" sz="1100" kern="100" dirty="0" err="1">
                <a:effectLst/>
                <a:latin typeface="Aptos" panose="020B0004020202020204" pitchFamily="34" charset="0"/>
                <a:ea typeface="Aptos" panose="020B0004020202020204" pitchFamily="34" charset="0"/>
                <a:cs typeface="Arial" panose="020B0604020202020204" pitchFamily="34" charset="0"/>
              </a:rPr>
              <a:t>aicrj</a:t>
            </a:r>
            <a:r>
              <a:rPr lang="cs-CZ" sz="1100" kern="100" dirty="0">
                <a:effectLst/>
                <a:latin typeface="Aptos" panose="020B0004020202020204" pitchFamily="34" charset="0"/>
                <a:ea typeface="Aptos" panose="020B0004020202020204" pitchFamily="34" charset="0"/>
                <a:cs typeface="Arial" panose="020B0604020202020204" pitchFamily="34" charset="0"/>
              </a:rPr>
              <a:t>. [cit. 2024-10-20].</a:t>
            </a:r>
          </a:p>
          <a:p>
            <a:pPr marL="742950" lvl="1" indent="-285750">
              <a:lnSpc>
                <a:spcPct val="107000"/>
              </a:lnSpc>
              <a:spcAft>
                <a:spcPts val="800"/>
              </a:spcAft>
              <a:buFont typeface="Courier New" panose="02070309020205020404" pitchFamily="49" charset="0"/>
              <a:buChar char="o"/>
            </a:pPr>
            <a:r>
              <a:rPr lang="cs-CZ" sz="1100" kern="100" dirty="0">
                <a:effectLst/>
                <a:latin typeface="Aptos" panose="020B0004020202020204" pitchFamily="34" charset="0"/>
                <a:ea typeface="Aptos" panose="020B0004020202020204" pitchFamily="34" charset="0"/>
                <a:cs typeface="Arial" panose="020B0604020202020204" pitchFamily="34" charset="0"/>
              </a:rPr>
              <a:t>Časopis, který se věnuje tematice Indiánů – nehledala jsem konkrétní článek, který by se věnoval určitému tématu, ale věřím, že tam případně najdu, co budu potřebovat</a:t>
            </a:r>
          </a:p>
          <a:p>
            <a:pPr lvl="1">
              <a:lnSpc>
                <a:spcPct val="107000"/>
              </a:lnSpc>
              <a:spcAft>
                <a:spcPts val="800"/>
              </a:spcAft>
            </a:pPr>
            <a:r>
              <a:rPr lang="cs-CZ" sz="1800" kern="100" dirty="0">
                <a:effectLst/>
                <a:latin typeface="Aptos" panose="020B0004020202020204" pitchFamily="34" charset="0"/>
                <a:ea typeface="Aptos" panose="020B0004020202020204" pitchFamily="34" charset="0"/>
                <a:cs typeface="Arial" panose="020B0604020202020204" pitchFamily="34" charset="0"/>
              </a:rPr>
              <a:t> </a:t>
            </a:r>
          </a:p>
        </p:txBody>
      </p:sp>
    </p:spTree>
    <p:extLst>
      <p:ext uri="{BB962C8B-B14F-4D97-AF65-F5344CB8AC3E}">
        <p14:creationId xmlns:p14="http://schemas.microsoft.com/office/powerpoint/2010/main" val="1416795077"/>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129</TotalTime>
  <Words>4615</Words>
  <Application>Microsoft Office PowerPoint</Application>
  <PresentationFormat>Širokoúhlá obrazovka</PresentationFormat>
  <Paragraphs>195</Paragraphs>
  <Slides>17</Slides>
  <Notes>1</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17</vt:i4>
      </vt:variant>
    </vt:vector>
  </HeadingPairs>
  <TitlesOfParts>
    <vt:vector size="26" baseType="lpstr">
      <vt:lpstr>Aptos</vt:lpstr>
      <vt:lpstr>Aptos Display</vt:lpstr>
      <vt:lpstr>Arial</vt:lpstr>
      <vt:lpstr>Calibri</vt:lpstr>
      <vt:lpstr>Courier New</vt:lpstr>
      <vt:lpstr>Symbol</vt:lpstr>
      <vt:lpstr>Times New Roman</vt:lpstr>
      <vt:lpstr>Wingdings</vt:lpstr>
      <vt:lpstr>Motiv Office</vt:lpstr>
      <vt:lpstr>Dipl. sem. – reflexe úkolu: rešerše</vt:lpstr>
      <vt:lpstr>DS = kultivace </vt:lpstr>
      <vt:lpstr>Prezentace aplikace PowerPoint</vt:lpstr>
      <vt:lpstr>Neontokracie a domácí vzdělávání    RELEVANTNÍ POSTUP REŠERŠE (viz další slide) x chybná výzkumná otázka</vt:lpstr>
      <vt:lpstr>Prezentace aplikace PowerPoint</vt:lpstr>
      <vt:lpstr>Medikalizace transgender identity a její vliv na životy transgender osob v ČR      = REŠERŠE S JASNÝM CÍLEM VČETNĚ KOMENTÁŘŮ  </vt:lpstr>
      <vt:lpstr>Prezentace aplikace PowerPoint</vt:lpstr>
      <vt:lpstr>Vzájemný vztah člověka a nepůvodních rostlin na příkladu tzv. rychle rostoucích dřevin         Vztah k v. záměru</vt:lpstr>
      <vt:lpstr>Na cestě = ok</vt:lpstr>
      <vt:lpstr>Příbuzenství a pohřební rituály: význam příbuzenských linií v pohřbívání   … ok zcitlivování se, když ještě nevím  , ale neutopit se </vt:lpstr>
      <vt:lpstr>Prezentace aplikace PowerPoint</vt:lpstr>
      <vt:lpstr>Prezentace aplikace PowerPoint</vt:lpstr>
      <vt:lpstr>Antropologie městských sportovišť     NEPŘEHLEDNÉ </vt:lpstr>
      <vt:lpstr>Etnografie veřejné části terminálu 2 na letišti Václava Havla   STRUKTURUJTE </vt:lpstr>
      <vt:lpstr>BEZ NÁZVU      REŠERŠE JE PŘEDEVŠÍM PRO VÁS </vt:lpstr>
      <vt:lpstr>Vzpomínání a reflexe Sletu v kontextu života diaspory  antropologie? </vt:lpstr>
      <vt:lpstr> téma, struktura, komentáře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Dipl. sem. – reflexe úkolu: rešerše</dc:title>
  <dc:creator>Hedvika Novotná</dc:creator>
  <cp:lastModifiedBy>Hedvika Novotná</cp:lastModifiedBy>
  <cp:revision>2</cp:revision>
  <dcterms:created xsi:type="dcterms:W3CDTF">2024-10-29T20:46:01Z</dcterms:created>
  <dcterms:modified xsi:type="dcterms:W3CDTF">2024-10-30T08:38:54Z</dcterms:modified>
</cp:coreProperties>
</file>