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16.xml" ContentType="application/vnd.openxmlformats-officedocument.presentationml.notesSlide+xml"/>
  <Override PartName="/ppt/ink/ink16.xml" ContentType="application/inkml+xml"/>
  <Override PartName="/ppt/notesSlides/notesSlide17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08"/>
  </p:notesMasterIdLst>
  <p:sldIdLst>
    <p:sldId id="256" r:id="rId2"/>
    <p:sldId id="257" r:id="rId3"/>
    <p:sldId id="258" r:id="rId4"/>
    <p:sldId id="264" r:id="rId5"/>
    <p:sldId id="331" r:id="rId6"/>
    <p:sldId id="263" r:id="rId7"/>
    <p:sldId id="266" r:id="rId8"/>
    <p:sldId id="260" r:id="rId9"/>
    <p:sldId id="261" r:id="rId10"/>
    <p:sldId id="262" r:id="rId11"/>
    <p:sldId id="267" r:id="rId12"/>
    <p:sldId id="268" r:id="rId13"/>
    <p:sldId id="276" r:id="rId14"/>
    <p:sldId id="271" r:id="rId15"/>
    <p:sldId id="265" r:id="rId16"/>
    <p:sldId id="269" r:id="rId17"/>
    <p:sldId id="272" r:id="rId18"/>
    <p:sldId id="277" r:id="rId19"/>
    <p:sldId id="278" r:id="rId20"/>
    <p:sldId id="279" r:id="rId21"/>
    <p:sldId id="280" r:id="rId22"/>
    <p:sldId id="283" r:id="rId23"/>
    <p:sldId id="281" r:id="rId24"/>
    <p:sldId id="282" r:id="rId25"/>
    <p:sldId id="284" r:id="rId26"/>
    <p:sldId id="285" r:id="rId27"/>
    <p:sldId id="286" r:id="rId28"/>
    <p:sldId id="289" r:id="rId29"/>
    <p:sldId id="287" r:id="rId30"/>
    <p:sldId id="288" r:id="rId31"/>
    <p:sldId id="290" r:id="rId32"/>
    <p:sldId id="291" r:id="rId33"/>
    <p:sldId id="293" r:id="rId34"/>
    <p:sldId id="273" r:id="rId35"/>
    <p:sldId id="333" r:id="rId36"/>
    <p:sldId id="332" r:id="rId37"/>
    <p:sldId id="335" r:id="rId38"/>
    <p:sldId id="334" r:id="rId39"/>
    <p:sldId id="298" r:id="rId40"/>
    <p:sldId id="297" r:id="rId41"/>
    <p:sldId id="299" r:id="rId42"/>
    <p:sldId id="295" r:id="rId43"/>
    <p:sldId id="336" r:id="rId44"/>
    <p:sldId id="337" r:id="rId45"/>
    <p:sldId id="326" r:id="rId46"/>
    <p:sldId id="300" r:id="rId47"/>
    <p:sldId id="274" r:id="rId48"/>
    <p:sldId id="303" r:id="rId49"/>
    <p:sldId id="301" r:id="rId50"/>
    <p:sldId id="342" r:id="rId51"/>
    <p:sldId id="304" r:id="rId52"/>
    <p:sldId id="302" r:id="rId53"/>
    <p:sldId id="305" r:id="rId54"/>
    <p:sldId id="338" r:id="rId55"/>
    <p:sldId id="306" r:id="rId56"/>
    <p:sldId id="307" r:id="rId57"/>
    <p:sldId id="308" r:id="rId58"/>
    <p:sldId id="343" r:id="rId59"/>
    <p:sldId id="339" r:id="rId60"/>
    <p:sldId id="309" r:id="rId61"/>
    <p:sldId id="275" r:id="rId62"/>
    <p:sldId id="345" r:id="rId63"/>
    <p:sldId id="344" r:id="rId64"/>
    <p:sldId id="310" r:id="rId65"/>
    <p:sldId id="312" r:id="rId66"/>
    <p:sldId id="346" r:id="rId67"/>
    <p:sldId id="348" r:id="rId68"/>
    <p:sldId id="349" r:id="rId69"/>
    <p:sldId id="350" r:id="rId70"/>
    <p:sldId id="351" r:id="rId71"/>
    <p:sldId id="367" r:id="rId72"/>
    <p:sldId id="352" r:id="rId73"/>
    <p:sldId id="353" r:id="rId74"/>
    <p:sldId id="354" r:id="rId75"/>
    <p:sldId id="356" r:id="rId76"/>
    <p:sldId id="357" r:id="rId77"/>
    <p:sldId id="360" r:id="rId78"/>
    <p:sldId id="358" r:id="rId79"/>
    <p:sldId id="368" r:id="rId80"/>
    <p:sldId id="359" r:id="rId81"/>
    <p:sldId id="355" r:id="rId82"/>
    <p:sldId id="313" r:id="rId83"/>
    <p:sldId id="316" r:id="rId84"/>
    <p:sldId id="318" r:id="rId85"/>
    <p:sldId id="317" r:id="rId86"/>
    <p:sldId id="314" r:id="rId87"/>
    <p:sldId id="311" r:id="rId88"/>
    <p:sldId id="361" r:id="rId89"/>
    <p:sldId id="362" r:id="rId90"/>
    <p:sldId id="364" r:id="rId91"/>
    <p:sldId id="365" r:id="rId92"/>
    <p:sldId id="327" r:id="rId93"/>
    <p:sldId id="340" r:id="rId94"/>
    <p:sldId id="341" r:id="rId95"/>
    <p:sldId id="363" r:id="rId96"/>
    <p:sldId id="315" r:id="rId97"/>
    <p:sldId id="319" r:id="rId98"/>
    <p:sldId id="320" r:id="rId99"/>
    <p:sldId id="330" r:id="rId100"/>
    <p:sldId id="322" r:id="rId101"/>
    <p:sldId id="366" r:id="rId102"/>
    <p:sldId id="325" r:id="rId103"/>
    <p:sldId id="323" r:id="rId104"/>
    <p:sldId id="324" r:id="rId105"/>
    <p:sldId id="328" r:id="rId106"/>
    <p:sldId id="329" r:id="rId10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98" autoAdjust="0"/>
  </p:normalViewPr>
  <p:slideViewPr>
    <p:cSldViewPr snapToGrid="0">
      <p:cViewPr varScale="1">
        <p:scale>
          <a:sx n="75" d="100"/>
          <a:sy n="75" d="100"/>
        </p:scale>
        <p:origin x="9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16:51:42.24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536 272 1352,'74'12'9,"5"-2"44,-1-3 0,51-4-53,-113-3 28,81 0 173,3-6-201,164-16 291,-173 4-135,-29 5-63,-28 10-57,-17 3 27,-1-2-1,0 0 1,0 0 0,0-2-1,0 0 1,0-1 0,7-4-63,-20 7 82,3-5 4,-5 6-79,-1 0 0,0 0 0,1 0 0,-1-1-1,0 1 1,1 0 0,-1 0 0,0 0 0,0-1 0,0 1 0,0 0 0,0 0 0,0 0 0,-1-1 0,1 1 0,0 0 0,-1 0 0,1 0 0,0 0 0,-1 0 0,1 0 0,-1 0 0,0 0 0,1 0 0,-1 0 0,0 0 0,0-1-7,-22-24 90,13 17-60,-1 0 0,-1 1 0,1 0 0,-1 1-1,0 1 1,-1 0 0,0 0 0,0 1 0,-5-1-30,-31-7 343,-49-8-343,64 15 120,-20-3 63,-194 4 557,195 5-660,-53 0 117,-152 1 242,169 3-295,37-1-73,-152 15 275,188-16-320,-5 0 36,0 1 0,0 1 0,0 1 0,1 1 0,-16 6-62,31-10 28,0 0-1,0 1 0,0-1 0,0 1 0,0 0 0,1 0 0,-1 0-1,-1 2-26,4-3 16,1 0-1,-1-1 0,1 1 0,0 0 1,-1 0-1,1 0 0,0 0 0,0 0 1,0 0-1,0 0 0,1 1 0,-1-1 1,1 0-1,-1 0 0,1 1 0,0-1 1,-1 0-1,1 0 0,1 1 0,-1-1 0,0 0 1,0 1-1,1-1 0,-1 0 0,1 1-15,0-1 7,1 1 0,-1 0-1,1 0 1,-1 0 0,1-1-1,0 1 1,0-1 0,0 0-1,0 1 1,1-1 0,-1 0-1,0 0 1,1 0 0,1 1-7,36 18 14,-32-18-10,10 6 14,1-1 0,0-1 0,1 0 0,10 1-18,-6-1 7,28 7 28,1-2 0,0-2 0,14-1-35,-59-8 4,76 9 26,167 0 30,-136-8-32,165-15 32,-162 2-32,-116 11-28,147-16 92,14-10-92,-153 24 12,1-1 1,-1-1-1,0 0 1,0 0-1,0-1 1,8-5-13,10-5 34,-27 14-28,0 1-1,-1 0 0,1-1 1,0 1-1,0 0 1,0-1-1,-1 0 0,1 1 1,0-1-1,0 1 1,-1-1-1,1 0 1,0 1-1,-1-1 0,1 0 1,-1 0-1,1 0 1,-1 1-1,1-1 1,-1 0-1,0 0 0,1 0 1,-1 0-1,0 0 1,0 0-1,0 0 1,0 0-1,0 1 0,0-1 1,0 0-1,0 0 1,0 0-1,0 0 0,0 0 1,0 0-1,-1 0 1,1 0-1,0 0 1,-1 0-1,1 1 0,-1-1 1,1 0-1,-1 0 1,1 0-1,-1 1 1,1-1-1,-1 0 0,0 1 1,0-1-6,-3-4 32,0 0 1,-1 1 0,0 0-1,0-1 1,0 2-1,-2-2-32,-4-3 15,7 5 2,0 0-1,0 0 1,-1 1-1,0-1 1,1 1 0,-1 0-1,-3 0-16,-61-20 175,0 3 1,-31-3-176,-79-14 264,-76 11-52,136 20-136,-175 6 82,182 8-99,-160 9 76,245-17-129,14 0 3,0 0-1,0 0 1,0 2 0,-4 0-9,7-1 5,-9 2 12,0 1 0,0 0 0,-4 3-17,18-6 7,0 0-1,0 0 1,0 0-1,1 1 1,-1 0-1,0 0 0,1 0 1,0 0-1,0 1 1,0 0-1,0 0 1,1 0-1,-1 0 1,1 0-1,-1 3-6,3-5 2,1 0 1,0 0-1,-1 0 0,1 0 0,0 0 0,0 0 0,0 0 0,1 1 0,-1-1 0,0 0 0,1 0 1,0 0-1,-1-1 0,1 1 0,0 0 0,0 0 0,0 0 0,0 0 0,0-1 0,0 1 1,1 0-1,-1-1 0,0 1 0,1-1 0,-1 0 0,1 1-2,12 8 7,0-1-1,1 0 0,0-1 1,1-1-1,-1 0 1,13 3-7,109 33 21,-111-36-20,-1 1 0,39 9 8,-7-7 0,0-3 1,-1-3 0,10-1-10,-41-4 2,56-4 15,213-35 28,-183 20-17,122-23 53,-150 27-43,-48 9-7,0-2 0,-1-1 0,1-2-31,-35 12 2,0-1 0,0 1 0,0-1-1,0 0 1,0 1 0,-1-1 0,1 1 0,0-1 0,0 0-1,0 1 1,-1-1 0,1 1 0,0-1 0,-1 1 0,1-1-1,0 1 1,-1-1 0,1 1 0,0-1 0,-1 1 0,1 0-1,-1-1 1,1 1 0,-1-1 0,1 1 0,-1 0 0,1 0 0,-1-1-1,0 1-1,-19-10-231,-1 2-1,0 0 0,-1 1 0,1 1 1,-21-3 231,-19-2-6060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16:54:07.21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164 229 2072,'0'0'13,"0"0"23,0 0 14,0 0 11,0 0 8,0 0 22,0 0 2,0 0-10,0 0-2,5-6 6,13-15 2,-13 13 7,-3-1 4,-2 5-8,-5-2 8,2 4 24,-4-1 16,3 5 23,1 2-120,1 0-1,-1-1 1,1 1 0,0 0 0,0 0 0,1 1-1,-1-1 1,1 0 0,0 0 0,0 1 0,0-1-1,1 1 1,0-1 0,-1 1 0,1-1-1,1 0 1,-1 1 0,1-1 0,0 1 0,0-1-1,0 0 1,2 4-43,-3-6 27,1 0 0,-1 0 1,1 0-1,-1 1 0,1-1 0,0 0 0,0-1 0,0 1 0,0 0 0,1 0 1,-1 0-1,0-1 0,1 1 0,-1 0 0,1-1 0,0 0 0,-1 1 1,1-1-1,0 0 0,0 0 0,0 0 0,0 0 0,0 0 0,0 0 0,0 0 1,0-1-1,0 1 0,0-1 0,0 0 0,1 1 0,-1-1 0,0 0 1,0 0-1,0-1 0,1 1-27,1-1 35,1 0-1,-1 0 1,0-1 0,0 1 0,0-1 0,0 0-1,0 0 1,-1-1 0,1 1 0,0-1 0,-1 0-1,0 0 1,0 0 0,0 0 0,0 0 0,0-1-1,1-2-34,2-2 40,-1-2-1,0 1 0,0-1 0,-1 1 0,0-1 0,1-8-39,-4 13 19,0 0 1,0-1 0,0 1 0,-1-1-1,0 1 1,0-1 0,-1 1-1,1-1 1,-1 1 0,0-1 0,-1 1-1,1 0 1,-3-5-20,2 5 19,0 1 0,0 0 0,0 0 0,0 0 0,-1 0 0,0 0 0,0 0 0,0 1 0,0-1 0,0 1 0,-1 0 0,1 0 0,-2 0-19,3 2 9,-1 0 1,1 0 0,0 0-1,-1 0 1,1 0 0,0 1-1,-1-1 1,1 1 0,-1 0-1,1 0 1,0 0 0,-1 0-1,1 0 1,-1 0 0,1 1 0,0-1-1,-1 1 1,1 0 0,0 0-1,-1 0 1,1 0 0,0 0-1,0 0 1,0 0 0,0 1-1,0-1 1,-1 2-10,-1 0 19,0 0 0,0 0-1,0 1 1,1 0 0,-1 0-1,1 0 1,0 0 0,0 1 0,1-1-1,-1 1 1,1-1 0,0 2-19,1-4 16,0 1 0,0-1 0,1 1-1,0 0 1,-1-1 0,1 1 0,0-1 0,0 1 0,0 0 0,1-1 0,-1 1 0,1-1 0,-1 1 0,1-1 0,0 1 0,0-1 0,0 1 0,0-1-1,0 0 1,1 0 0,-1 1 0,1-1 0,-1 0 0,1 0 0,0 0 0,0-1 0,0 1 0,0 0 0,1 0-16,-2-1 5,2 1 17,-1 1 1,1-1 0,0 1-1,0-1 1,0 0 0,0 0-1,1 0 1,-1-1-1,1 1 1,-1-1 0,1 0-1,-1 0 1,1 0-1,-1 0 1,1-1 0,0 1-1,0-1 1,-1 0 0,1 0-1,0-1 1,2 1-23,-2 0 17,-1-1 1,1 1-1,0-1 0,-1 1 1,1-1-1,-1 0 0,1 0 1,-1 0-1,1-1 1,-1 1-1,0-1 0,0 0 1,1 0-1,-1 0 1,-1 0-1,1-1 0,0 1 1,0-1-1,-1 0 1,0 1-1,1-1 0,-1 0 1,1-4-18,0-1 23,0 0 0,-1 0 0,0-1 0,0 1 0,-1-1 0,0 0 1,-1 1-1,0-1 0,-1-4-23,1 9 14,-1 0 1,0 0-1,-1 0 1,1 1 0,0-1-1,-1 0 1,0 1-1,0-1 1,0 1 0,0 0-1,-1 0 1,-2-3-15,1 1 15,2 3-2,0-1 0,-1 0-1,1 1 1,-1-1 0,0 1 0,0 0-1,0-1 1,0 2 0,0-1-1,0 0 1,0 0 0,-1 1-1,1 0 1,-1 0 0,1 0-1,-1 0 1,1 0 0,-1 1 0,0 0-1,-3 0-12,-4 0 18,1 0 0,-1 1 0,0 1 0,1 0 0,-2 1-18,9-3 0,-3 2 15,0 0-1,1 0 0,-1 1 0,0 0 0,1 0 0,0 0 1,0 0-1,0 1 0,0 0 0,0 0 0,1 1 0,-3 2-14,1-1 14,-9 10 43,1 0 1,1 1-1,1 0 0,0 1 0,-7 16-57,14-23 19,0 0 0,1 0 0,0 1 0,1 0 0,0 0 0,-1 10-19,4-20 6,-1 0 0,1 0 0,0-1-1,0 1 1,0 0 0,0 0 0,0 0-1,1-1 1,-1 1 0,1 0 0,-1 0 0,1-1-1,-1 1 1,1 0 0,0-1 0,0 1-1,0-1 1,0 2-6,4 7 64,-4-9-59,0 0 0,-1 0-1,1 0 1,0 0-1,0 0 1,0 0 0,0-1-1,0 1 1,0 0-1,0 0 1,0-1-1,0 1 1,0-1 0,1 1-1,-1-1 1,0 1-1,0-1 1,0 1 0,1-1-1,-1 0 1,0 0-1,1 0 1,-1 0 0,0 0-1,0 0 1,1 0-1,-1 0 1,0-1 0,0 1-1,2-1-4,33-12 58,-32 11-48,1 0-1,0-1 1,-1 1-1,1-1 1,-1 0-1,0 0 1,0-1-1,0 1 1,0-1-1,-1 0 1,0 0-1,1 0 1,-1 0-1,-1-1 1,1 1-1,-1-1 1,1 1-1,-1-1 1,-1 0-1,1 0 1,-1 0-1,0 0 1,0 0-1,0-5-9,0 6 35,2-3 10,-3 5-3,0 2-4,0 0-4,-1 3-8,-2 3-19,1-1 0,0 1 0,1 0 0,-1 0 0,1 0 0,0 0 0,1 0 0,-1 0 0,1 1 0,1-1 0,-1 0 0,1 0 0,0 0 0,0 0 0,1 0 0,0 0-7,-2-4 2,1-1-1,0 1 1,0-1-1,0 1 1,1-1-1,-1 0 1,0 1-1,1-1 1,-1 0-1,0 0 1,1 0-1,-1 0 1,1 0-1,0 0 0,-1 0 1,1 0-1,0-1 1,-1 1-1,1-1 1,0 1-1,0-1 1,0 0-1,0 1-1,4-1 2,0 0 0,-1 0-1,1 0 1,-1-1 0,1 0-1,5-1-1,34-14 3,0-4 2,-9-1-2,-4-1 2,-3-4-2,-23 20 0,-1 0-1,0 0 1,0 0-1,0 0 1,-1-1-1,0 0 1,0 0-1,0 0 1,-1-1-3,-2 6 2,0 0 0,-1 0 0,1 0 1,-1 0-1,1 0 0,-1-1 0,0 1 1,0 0-1,0 0 0,0 0 0,0-1 1,0 1-1,-1 0 0,1 0 0,-1 0 0,1 0 1,-1 0-1,0 0 0,0 0 0,0 0 1,0 0-1,0 0 0,0 0 0,-1 1 1,1-1-1,-1 0 0,1 1 0,-1-1 0,1 1 1,-1 0-1,0-1 0,0 1 0,0 0 1,-1-1-3,-1 1 3,0 0 1,0 1 0,0-1-1,0 0 1,0 1 0,0 0 0,0 0-1,0 0 1,0 1 0,0-1-1,0 1 1,1 0 0,-1 0-1,0 0 1,0 1 0,1-1 0,-1 1-1,0 0 1,-1 1-4,-2 1 3,-5 2 9,0 0 1,0 1-1,0 1 0,1 0 1,1 0-1,-1 1 1,1 1-1,1 0 0,0 0 1,0 1-1,-4 7-12,3-3 31,5-9-22,1-1 0,0 2 0,0-1 0,0 0 0,1 1 0,0-1 0,1 1 0,0 0 0,0 0-1,0 0 1,-1 8-9,3-13 11,0-2 2,0 1-58,1 0 0,-1 0 0,0 1 0,0-1-1,0 0 1,0 1 0,0-1 0,0 0 0,-1 0-1,1 1 1,0-1 0,-1 0 0,1 0 0,-1 0-1,1 0 1,-1 1 0,1-1 0,-1 0 0,0 0-1,0 0 1,0 0 0,1 0 0,-1 0 0,0-1-1,0 1 1,0 0 0,0 0 0,0-1 0,-1 1 45,-12 10-6800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16:54:11.73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577 386 2696,'0'0'16,"0"0"4,0 0 16,0 0 4,4-4 0,11-15 4,-13 17-35,0 0 1,-1 0 0,0-1-1,0 1 1,1-1-1,-1 1 1,-1-1-1,1 0 1,0 1-1,-1-1 1,1 0 0,-1 1-1,0-1 1,0 0-1,0 1 1,0-1-1,0 0 1,-1 0-1,1 1 1,-1-1-1,0 0 1,0 1 0,0-1-10,-1-3 12,0 0 1,-1 0-1,0 0 1,0 0 0,-1 1-1,1 0 1,-4-4-13,-3-1 53,0 2 0,0-1 0,0 1 1,-1 1-1,0 0 0,-1 0 0,1 1 0,-4-1-53,10 5 83,0 1-1,1-1 0,-1 1 1,0 0-1,0 0 0,0 0 1,-4 1-83,7 0 38,0 0 1,0 1-1,0-1 1,0 1-1,0-1 1,0 1 0,0 0-1,1 0 1,-1 0-1,0 0 1,0 0-1,1 0 1,-1 0 0,1 0-1,-1 1 1,1-1-1,-1 1 1,1-1 0,-1 3-39,-5 5 97,0 0 1,0 1 0,2 1-1,-1-1 1,1 1 0,0-1-1,1 1 1,1 1 0,0-1-98,2-6 36,0 0 1,0 0 0,0 0 0,1-1 0,0 1 0,0 0-1,0 0 1,1 0 0,0 0 0,0 0 0,0-1-1,0 1 1,1 0 0,0-1 0,0 1 0,0-1-1,0 0 1,1 1 0,0-1 0,0 0 0,0-1 0,0 1-1,0 0 1,1-1-37,9 6 96,0-1 0,1 0-1,0-1 1,0-1 0,0 0 0,1-1-1,0-1 1,9 2-96,-10-2 18,-9-3 20,1-1 0,-1 1 0,1-1 1,-1-1-1,1 1 0,-1-1 0,0 0 0,1 0 0,-1 0 0,0-1 0,0 0 1,0 0-1,0 0 0,0-1 0,0 1 0,0-1 0,-1 0-38,2-3 46,0 1 1,0-1-1,0-1 1,-1 1-1,0-1 0,-1 1 1,1-1-1,-1-1 0,0 1 1,-1 0-1,0-1 0,0 0 1,0-3-47,-2 6 17,-1 0 0,0 0 1,0 0-1,0 0 1,0 0-1,-1 1 0,0-1 1,0 0-1,0 0 1,0 0-1,-1 1 0,0-1 1,-1-1-18,1-1 16,-3-5 18,1 0-1,-1 0 1,-1 1-1,0 0 1,-7-10-34,4 8 15,5 5 2,-2 1 0,1 0 0,-1 0 0,0 0 0,0 1 0,-1 0 0,0 0 0,0 1 0,-4-3-17,1 1 12,-5-4 19,0 0 0,-1 2 0,0 0 0,-1 1 0,1 0-1,-2 1 1,1 1 0,-13-2-31,25 7 10,0 0 0,0 0 0,-1 1 0,1 0 1,0 0-1,0 0 0,0 1 0,0-1 0,0 1 0,0 0 0,0 1 0,0-1 0,0 1 1,1 0-1,-1 0 0,1 0 0,-1 1 0,1 0 0,0 0 0,0 0 0,0 0 0,0 1 1,0-1-1,1 1 0,0 0 0,0 0 0,0 0 0,0 1 0,1-1 0,-1 1 0,-1 4-10,-2 6 27,0 0 0,1 1-1,0-1 1,1 1 0,1 0-1,1 0 1,0 0 0,1 17-27,0-25 19,1 0 1,0 0-1,1 0 0,0 0 1,0 0-1,1 0 1,0-1-1,0 1 1,1 0-1,0-1 1,0 1-1,2 0-19,-4-6 9,1 0 1,0 0-1,1 0 1,-1 0-1,0-1 0,1 1 1,-1-1-1,0 1 1,1-1-1,0 0 1,-1 0-1,1 0 0,0 0 1,-1-1-1,1 1 1,0-1-1,0 1 0,0-1 1,0 0-1,-1 0 1,1 0-1,0-1 0,0 1 1,0-1-1,-1 0 1,1 1-1,0-1 0,-1 0 1,3-2-10,10-2 33,0-2 1,-1 0-1,0-1 1,0-1-1,4-4-33,-9 6 20,0-1-1,0 0 1,-1-1 0,-1 0-1,1 0 1,-1 0 0,-1-1-1,2-3-19,-4 5 10,-1-1-1,0 1 1,0-1-1,0 0 1,-1 0-1,-1 1 1,1-2-1,-2 1 0,1 0 1,-1 0-1,-1-4-9,0 8 7,0 1-1,-1-1 0,0 0 0,0 1 0,0-1 1,0 1-1,-1 0 0,0 0 0,0 0 1,0 0-1,0 0 0,0 0 0,-2 0-6,0-1 6,-3-3 2,1 1 1,-1 1-1,0-1 1,-1 1-1,0 1 1,0 0-1,0 0 1,0 0-1,-1 1 1,1 1-1,-1 0 1,0 0-1,0 1 1,-1 0-1,1 1 1,-7-1-9,-2 2-39,0 0 1,1 1-1,-1 1 0,0 1 1,1 0-1,0 2 0,0 0 1,0 1-1,0 1 0,-4 2 39,-4 1-826,-40 16-5894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17:03:42.220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220 177 1624,'4'3'0,"0"1"-2,-1-1 1,2 1 0,-1-1-1,0 0 1,1 0-1,-1 0 1,1-1 0,0 1-1,0-1 1,0-1-1,0 1 1,0-1 0,0 1-1,0-2 1,1 1-1,3 0 2,36-1-19,-1-2 0,1-2 0,30-6 19,231-41-17,-211 45 5,-65 6 10,75-2 1,11 0 1,17-5 0,174-15 8,-47 5 3,-205 13 2,219-10 7,-219 12 1,221-6 17,-222 6-4,377-5 137,-279 7-86,175 9 133,-227-3-117,-90-6-79,50 4 419,14 4-441,-72-8 89,-2 0-2,-19 0 61,-277-5 105,72 5-108,39-1-85,-122 7 55,-91-2 21,270-2-121,77-2 19,-359-3 78,290 0-98,72 3 19,-321 8 102,232-5-70,-169-3 79,199-1-79,45-2-18,-150-4 353,210 7-336,3 1-58,0 0 1,-1 0-1,1 1 1,0-1-1,0 0 1,-1 0-1,1 0 1,0 0-1,0-1 1,0 1-1,0 0 1,1 0-1,-1 0 1,0-1-1,0 1 0,0-1 1,1 1-7,26 13 46,-23-12-43,9 5 4,31 11 59,43 2 35,1-4 1,48 1-102,-135-17 0,296 33 189,-39-13-115,-205-18-20,216 6 23,-216-6-10,234-2 30,-229-2-10,408-19 222,-334 18-268,-81 3 73,319-5 271,-244-2-226,-85 5-108,101-6 121,-118 5-104,0-1 0,0-1 0,0-1 0,-1-1-1,3-2-67,-25 8 55,-2-2 4,-1 1-54,0 0 1,1 0 0,-1 0-1,0 1 1,0-1 0,0 1-1,0-1 1,0 1 0,-1-1-1,1 1 1,0-1 0,-1 1-1,1 0 1,-1 0 0,0 0-1,1 0 1,-1 0 0,0 0-1,1 0 1,-1 1 0,0-1-1,0 0-5,-41-10 18,36 10-12,-11-4 12,1 2 1,-1 0-1,0 1 1,0 1-1,-14 0-18,-40 0 53,-326-34 95,82 15-49,68 5-61,194 14-4,-213-6 11,212 6-17,-235-6 19,231 6-7,-399-1 88,332 1-112,78 1 24,-393 17 129,413-16-146,7-1 3,1 1 1,-1 1 0,0 0-1,1 2 1,0 0 0,-14 6-27,34-10 3,0 1-1,0 0 1,0 0 0,0 0 0,1 0 0,-1-1 0,0 1-1,0 0 1,1 0 0,-1-1 0,0 1 0,1 0 0,-1 0 0,0-1-1,1 1 1,-1 0 0,1-1 0,-1 1 0,1-1 0,0 1-1,-1-1 1,1 1 0,0 0-3,12 7 16,1 0 1,0-1-1,0-1 0,14 5-16,-9-3 4,-11-4 0,1-1-1,-1 0 0,1-1 0,0 0 0,0 0 0,2 0-3,157 21 25,131 7 22,-67-9-19,-184-17-1,205 17 9,-200-16-15,218 21 15,-216-22-8,396 3 84,-330-10-100,-73 1 16,190-18 17,-89 3 22,-18-1-19,-42 2 77,81-26-125,-145 27 61,-24 15-58,0-1 0,0 0 0,0 0 0,0 0 1,0 1-1,0-1 0,0 0 0,1 1 0,-1-1 0,0 1 0,0 0 0,1-1 0,-1 1 0,0 0 0,1 0-3,-2-3 39,0 3-38,0-1 0,0 1 0,0 0 0,0-1 0,0 1 0,0 0 0,0-1 0,0 1 0,0 0-1,0-1 1,0 1 0,0 0 0,0-1 0,0 1 0,-1 0 0,1-1 0,0 1 0,0 0 0,0-1 0,0 1 0,-1 0 0,1 0 0,0-1-1,0 1 1,0 0 0,-1 0 0,1-1 0,0 1 0,-1 0 0,1 0 0,0 0 0,0 0 0,-1-1 0,1 1-1,-70-19 64,-1 4 0,-52-5-64,113 19 2,-105-18 36,-87-5 0,84 14 43,-20 4-81,71 4 26,-194-5 18,206 6-17,-225-5 10,224 4-10,-234 2 10,231 1-9,-225-5 16,229 3-17,-209 5 9,214-2-15,-304 18 54,318-19-72,-54 7 15,79-6-13,-29 3 13,0 2-1,-34 12-17,-5 6 24,78-25-23,-1 0 0,1 1 0,0-1 0,-1 1 0,1-1 0,0 1 0,0 0 0,-1 0 0,1-1 0,0 1 0,0 0 0,0 0 0,0 0 0,0 0 0,0 0 0,0 0 0,1 0 0,-2 2-1,0 0 2,1-1-2,0-1 1,0 1-1,0 0 0,1-1 1,-1 1-1,0 0 0,1-1 0,0 1 1,-1 0-1,1 0 0,0-1 1,0 1-1,0 1 0,0 0 1,0-1-1,1 1 1,-1 0-1,1-1 1,0 1-1,0-1 1,0 1-1,0-1 1,0 1-1,1 1 0,1 0 1,0 0-1,1 1 0,-1-1 0,1 0 0,-1-1 0,1 1 1,1 0-1,2 1 0,0 0 0,1-1 0,0 1 0,-1-1 0,6 1 0,58 18 0,14-3 0,11-2 0,9 0 0,6-4 0,14-1 0,17 4 0,8-3 0,2-7 0,4 1 0,7 4 0,4 0 0,-3-4 0,0-2 0,1 1 1,-6 1 4,-11-2-2,-4-3 2,-1-3-2,-8-3 2,-14-1-2,-8-1 2,-8 0-2,-6 0 2,-13-2-2,-17-1 2,-19 0-2,-37 7 0,-10 1-3,1 0 0,-1-1 1,1 1-1,-1-1 0,1 0 1,-1 0-1,1-1 0,-1 1 1,0 0-1,0-1 0,0 0 1,2-1-1,8-7 0,-12 10 0,-1-1 0,0 1 0,1 0 0,-1-1 0,0 1 0,0-1 0,1 1 0,-1-1 0,0 1 0,0-1 0,0 1 0,1-1 0,-1 1 0,0-1 0,0 1 0,0-1 0,0 1 0,0-1 0,0 0 0,0 1 0,0-1 0,0 1 0,-1-1 0,-12-17 0,-24-10 0,22 20 1,-1 0 0,0 0-1,0 2 1,-1 0 0,0 1 0,-6-1-1,-98-16 10,89 17-7,-105-23 32,30 3-15,-119-14 7,177 33-6,-202-8 14,200 13-15,-220-1 8,215 3-7,22 0-10,-60 2 34,-87 15-45,16 6 75,-31 15-75,169-32 3,14-4 0,0 1 1,0 1 0,0 0-1,0 1 1,0 1-4,-72 35 24,83-41-23,1-1 0,0 1-1,-1 0 1,1 0 0,0 0 0,0 0-1,0 0 1,0 0 0,0 0 0,0 0-1,0 0 1,0 0 0,0 1 0,0-1-1,1 0 1,-1 1 0,1-1 0,-1 1 0,1-1-1,-1 0 1,1 1 0,0-1 0,-1 1-1,0 3 2,-4 25 2,8-17 4,3-4-5,0 0-1,0-1 1,1 0 0,0 0-1,0 0 1,4 1-3,7 1 7,42 11-1,37-1-3,20-4 2,11-3-3,13-3-2,18-3 0,3-2 0,2-1 0,2 0 0,6-1 0,-4-3 0,-13-2 0,-11-1 0,-4 1 0,-11 2 0,-19 0 0,-29-1 0,-26-1 0,-21 0 0,-25-1 0,-14-2 0,-16-3 0,-39-5 0,-16-2 0,-15 3 1,-6 2 4,1 4-2,-3 3 2,-7 1-2,-108 8 5,175-2-1,23-1-5,-38 5 5,0 3 0,-23 9-7,18-3 6,5-4-3,19-1 2,12 2-2,10 1 2,11 0-3,14 4-2,15 5 0,13-2 0,19-7 0,16-4 0,17-4 0,10-2 0,2-2 0,2-3 0,-5-5 1,-2-5 4,6-3-3,-2 1-2,-12 0 1,-55 7 0,2 0 11,0-1-1,20-6-11,-54 11 8,-4 0-7,1 0 0,-1 0 0,1 1 0,-1-1 0,1 0 0,-1 0 0,0 1 0,1-1 0,-1 0 0,0 0 0,0 0 1,0 0-1,1 1 0,-1-1 0,0 0 0,0 0 0,0 0 0,0 0 0,0 0 0,-1 1 0,1-1 0,0 0 0,0-1-1,-11-5 8,5 2-6,0 1 1,-1 0-1,1 0 0,-1 1 0,0 0 1,0 0-1,0 0 0,-1 1 0,1 0 1,-4 0-3,-64-16 13,-40-5-9,-159-6 0,217 22-16,-302-67-1352,152 23-5409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17:03:45.162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502 116 3952,'0'0'96,"5"2"-16,0 1-19,0-1 0,1 0 0,-1 0 1,1 0-1,-1-1 0,1 0 0,0 0 0,-1-1 1,2 1-62,54-1 418,281 9 625,-244-3-656,50 11-387,-114-13 82,312 39 378,-214-25-265,-29-7 302,86-4-497,-160-8 26,70-7 140,10 0-25,151-17 341,-246 24-413,77-16 279,-88 16-237,-3 1-7,-3-2 1,-5-2-76,0 1 0,0-1-1,0 2 1,-1-1 0,1 1-1,-1 0 1,-2 1-29,-63-7 117,58 7-120,-143-15 200,-1 2-117,108 10 14,-37-8-94,-34-4 65,-107 3-3,179 13-27,-206 15 18,205-10-19,-234 22 11,225-21-18,-416 41 55,355-29-74,79-11 7,14-1-6,-45 8 22,-18 10-31,77-21 9,-1 1 0,0 1 0,1 0 0,-1 2 0,-5 2-9,18-7 11,5 1 1,0 0-10,0-1 0,1 1 0,-1-1 0,0 0 0,1 0 0,-1 0 0,1 0 0,0 0 0,0-1 0,0 1 0,-1-1 0,2 0 0,-1 0 0,0 0 0,3 1-2,45 6 6,-41-7-5,235 26 53,-26-8-28,-173-16-11,207 6 12,-200-9-6,376-10 68,-302 8-77,-77 2 23,312-5 121,-226-4-80,-35 8-22,-3 1 179,86-12-233,2-22 378,-180 34-366,-5 0-5,0 0 0,1 0 0,-1 0 0,1 0 0,-1-1 0,0 1 0,1 0 0,-1-1 0,0 1 1,1 0-1,-1-1 0,0 0 0,0 1 0,0-1 0,1 0 0,-1 0 0,0 0-7,1 0 59,-24-30 92,-16 1-95,-1 1 0,-2 2 1,-18-8-57,36 21 13,8 6 3,0 0 1,0 1-1,-1 1 0,0 0 0,-7 0-16,1-1 9,0-2 9,0 1 1,-1 2-1,0 0 1,0 1-1,-1 1 0,1 1 1,-3 2-19,-264-28 112,148 20-81,-209 3 14,219 9-34,35-2-5,-20 2-3,2 0 2,6-1-2,8 2 2,-3 3-2,-6 3 2,0 1-2,80-9 1,1 2-1,0 1 1,0 2-1,0 0 1,1 2-1,-16 8-3,15-4 2,28-13-2,0 0 0,1 0 0,-1 0 0,1 0 0,-1 0 0,1 0 0,-1 1 0,1-1 0,-1 0 0,1 0 0,-1 1 0,1-1 0,-1 0 0,1 1 0,-1-1 1,1 0-1,0 1 0,-1-1 0,1 1 0,0-1 0,-1 1 0,1-1 0,0 1 0,-1-1 0,1 1 0,0-1 0,0 1 0,0-1 0,0 1 0,-1-1 0,1 1 0,0-1 0,0 1 1,0-1-1,0 1 0,0 0 0,0 0 0,10 5 4,-10-6-4,35 12 2,21 6-2,21 1 0,-53-16-217,-1-1 1,1-2-1,0 0 1,-1-2 0,1 0-1,-1-2 1,1-1 216,79-12-7573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15T14:32:41.199"/>
    </inkml:context>
    <inkml:brush xml:id="br0">
      <inkml:brushProperty name="width" value="0.2" units="cm"/>
      <inkml:brushProperty name="height" value="0.2" units="cm"/>
      <inkml:brushProperty name="color" value="#F6630D"/>
      <inkml:brushProperty name="ignorePressure" value="1"/>
    </inkml:brush>
  </inkml:definitions>
  <inkml:trace contextRef="#ctx0" brushRef="#br0">0 558,'6'-9,"62"-78,4 4,3 3,28-20,-103 100,32-31,1 2,2 1,0 1,11-3,-37 24,1 0,0 1,0 0,1 1,0 0,-1 1,1 0,1 0,-1 1,0 1,0 0,1 0,-1 1,0 1,1 0,-1 0,0 1,0 1,3 0,4 5,0 0,-1 0,0 2,0 0,14 11,19 20,6 7,37 31,-73-64,1 0,0-1,2-1,-1-1,1-1,1-1,0-1,1-1,-1-1,1-1,1-2,-1 0,1-2,-1 0,1-2,0-1,15-3,-3-3,0-1,0-2,-1-2,0-2,-1-1,14-9,54-33,42-33,16-10,-151 94,0 0,0 0,1 1,0 0,0 1,1 1,-1 0,10-1,-14 3,0 1,0 0,0 1,0 0,-1 0,1 0,0 1,0 0,-1 1,1 0,-1 0,0 1,0-1,4 4,69 47,13 15,-19-13,6 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7T09:55:17.48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88 24 2248,'0'0'24,"3"5"-4,9 12-4,-12-17-14,1 1 0,-1-1 1,0 0-1,0 1 0,0-1 0,1 0 0,-1 1 0,0-1 1,1 0-1,-1 0 0,0 1 0,1-1 0,-1 0 1,0 0-1,1 0 0,-1 0 0,0 1 0,1-1 1,-1 0-1,1 0 0,-1 0 0,0 0 0,1 0 0,-1 0 1,1 0-1,-1 0 0,0 0 0,1 0-2,118 12 223,48 4-58,67-5 78,-127-8-139,197 6 13,-241-7-50,243 10 22,-246-9-41,229 8 24,-235-9-25,-18 0-22,187 5 79,-197-7-69,13 1 32,0-2-1,28-5-66,2-4 107,-65 10-46,-4-1-55,0 0-1,0 1 0,-1-1 1,1 0-1,0 0 1,-1 1-1,1-1 1,0 1-1,-1-1 0,1 0 1,-1 1-1,1-1 1,-1 1-1,1-1 1,-1 1-1,0-1 0,1 1 1,-1-1-1,0 1 1,1 0-1,-1-1 1,0 1-1,1 0 0,-1 0 1,0-1-1,0 1 1,1 0-1,-1 0-5,-5-2 17,-16-4 19,-1 0-1,0 1 0,0 1 1,-7 1-36,-195-16 108,168 17 33,-268-7 69,255 8-36,-286 0 77,286 1-71,-301 6 340,187-3 406,225-3-532,136 2-10,-129-1-144,237 6 93,-220-5-106,294 6 85,-284-6-112,296 11 73,-302-10-106,253 7 62,-267-9-82,264 6 234,-318-7-377,-1 0 0,0 0 1,1 0-1,-1 0 0,1 0 0,-1 0 0,1 0 0,-1 0 1,1 0-1,-1 0 0,1 0 0,-1-1 0,1 1 0,-1 0 1,1 0-1,-1 0 0,0-1 0,1 1 0,-1 0 0,1 0 1,-1-1-1,0 1 0,1 0 0,-1-1 0,0 1 0,1 0 1,-1-1-1,0 1 0,0-1 0,1 1 0,-1 0 1,0-1-1,0 1 0,0-1-4,0 0 2,0 1-1,-1-1 1,1 0 0,0 0 0,-1 1 0,1-1-1,-1 0 1,1 1 0,-1-1 0,0 1 0,1-1-1,-1 1 1,1-1 0,-1 1 0,0-1 0,0 1-1,1-1 1,-1 1 0,0 0 0,0-1 0,1 1-1,-1 0 1,0 0 0,0 0 0,0 0-2,-134-36 44,92 28-23,-245-26 14,214 29-15,-151-3 0,-45 2-14,149 5 9,-513 12 9,516-7-16,-146 5 4,35 1-7,157-6 10,-137 8 12,190-11 10,19-1-36,0 0-1,0 0 0,0 0 0,0 0 0,0 0 1,0 0-1,0 0 0,0 0 0,0 0 1,0 0-1,0 1 0,0-1 0,0 0 0,0 0 1,0 0-1,0 0 0,0 0 0,0 0 1,0 0-1,0 0 0,0 0 0,0 0 0,41 1 34,141-1 3,-129 0-9,284-6 19,-254 4-6,396 4 24,-375 0-10,403 12 29,-414-11-16,373 8 100,-430-11-135,200 12 86,-136-5-39,-100-7-78,0 0 0,1 0 1,-1 0-1,1 1 0,-1-1 0,1 0 0,-1 0 1,1 0-1,-1 0 0,0 0 0,1 0 0,-1 0 1,1 0-1,-1 0 0,1 0 0,-1-1 0,0 1 1,1 0-1,-1 0 0,1 0 0,-1 0 0,0-1 1,1 1-1,-1 0 0,1 0 0,-1-1 0,0 1 1,1 0-1,-1-1 0,0 1 0,0 0 0,1-1 1,-1 1-1,0 0 0,0-1 0,0 1 0,1-1 1,-1 1-1,0 0 0,0-1 0,0 1 0,0-1 1,0 1-1,0-1 0,0 1-2,0-2 3,-1 1 0,0 0 0,0 0 1,0 0-1,0 0 0,0 0 0,0 0 0,0 0 0,-1 0 0,1 0 1,0 0-1,0 0 0,-1 1 0,1-1 0,-1 1 0,1-1 0,0 1 1,-1-1-1,0 1-3,-42-10 30,-1 1 1,-11 2-31,12 3 28,-239-5 13,213 8-26,-132-1 4,-37 5-11,135-1 12,-437 13 8,444-11-7,28-2-8,-284 19 37,208-5-13,137-14 23,9 1-53,38 1 34,169-5 14,-150 0-15,305-2 16,-276 3-16,403 9 16,-391-5-15,356 25 22,-377-22-23,272 33 56,-298-34-66,90 13 37,-176-26-54,-43-3-2,-32 1 1,-68 2-8,-55 3 1,-71 2-2,-50 0 2,-21 1-3,26 7-2,52 7 1,77 1 4,78-5-2,77-3 2,57-2-3,17 0-1,56 5 4,58-3-2,46-2 2,46 1-2,275 9 5,-393-11-1,407 25 3,-407-21 4,399 41 19,-104-15 23,-386-33-48,-10-3 4,-21-11-8,8 9-2,0 0-1,-1 1 1,-4 1-2,-101-12 2,-46 6-2,-49 6 0,-322 16-2,425-7-3,-460 37 2,470-34-2,-121 14 4,36-2-1,131-13-3,35-5 4,-13 2 0,0 2 0,-23 7 1,57-12-2,9 1 0,17 2 0,79 2 2,66-3 0,65 1 0,54 6 0,32 5 0,4 6 0,-19 4 0,-38 1 0,-52-2 0,-49-7 0,-50-6 0,-40-5 0,-73-6 0,-1 0 0,1-1 0,-1 0 0,1 1 0,-1-1 0,1 0 0,-1-1 0,1 1 0,-1 0 0,1-1 0,0 0 0,-7-1 0,-1 0 0,0 0 0,0 0 0,0 0 0,0 1 0,0-1 0,-2 1 0,-24-5 0,-1 2 0,-2 0 0,-117-4 0,-53 4 0,-58 1 0,-49 3 0,-23 3 0,23 4 0,44 2 0,55 2 0,63 2 0,9-3 1,132-10 6,16 4-1,26 13-2,-8-10 11,203 11 13,-165-16 0,339 8 16,-309-8-16,396 11 19,-398-10-6,375 23 79,-310-21 71,27-7-191,-184 2 2,0 0 0,0 0 0,0 0 0,0 0 0,0 0 0,0-1 1,0 1-1,0 0 0,0 0 0,0 0 0,0 0 0,0 0 0,0 0 1,0 0-1,0 0 0,0 0 0,0 0 0,0 0 0,0 0 1,0 0-1,1 0 0,-1 0 0,0-1 0,0 1 0,0 0 0,0 0 1,0 0-1,0 0 0,0 0 0,0 0 0,0 0-2,-11-2 14,-54-4 34,-141-6-3,149 10-18,-311-1 7,275 5-19,-440 12 10,424-10-11,-391 18 3,417-17-10,-215 17 2,264-18-2,32-4-7,-26 6 5,17 0-4,11-6-1,0 0 1,0 0-1,0 1 0,0-1 0,0 0 0,0 0 0,0 0 0,-1 0 0,1 1 0,0-1 0,0 0 0,0 0 0,0 0 0,0 0 0,0 1 0,0-1 0,0 0 0,0 0 0,0 0 1,0 1-1,0-1 0,0 0 0,0 0 0,0 0 0,0 0 0,1 1 0,-1-1 0,0 0 0,0 0 0,0 0 0,0 0 0,0 0 0,0 1 0,0-1 0,0 0 0,1 0 0,-1 0 1,0 0-1,0 0 0,0 0 0,0 1 0,1-1 0,-1 0 0,0 0 0,0 0 0,17 3 7,66 2-1,68 0-3,52-3 2,51 1-3,38 5-2,19 4 0,-9 1 0,-27-1 0,-43-1 0,-52-4 0,-47-4 0,-44-3 0,-30-5 0,-37 0 0,-22 5 0,0 0 0,0 0 0,1 0 0,-1 0 0,0 0 0,0 0 0,0 0 0,0 0 0,0-1 0,0 1 0,0 0 0,0 0 0,0 0 0,1 0 0,-1 0 0,0 0 0,0 0 0,0 0 0,0 0 0,0-1 0,0 1 0,0 0 0,0 0 0,0 0 0,0 0 0,0 0 0,0 0 0,0 0 0,0-1 0,0 1 0,0 0 0,0 0 0,0 0 0,0 0 0,0 0 0,0 0 0,0 0 0,0-1 0,0 1 0,0 0 0,0 0 0,0 0 0,0 0 0,-1 0 0,1 0 0,0 0 0,0 0 0,0-1 0,0 1 0,0 0 0,0 0 0,0 0 0,0 0 0,0 0 0,0 0 0,-1 0 0,1 0 0,0 0 0,0 0 0,0 0 0,-22-7 0,20 6 0,-82-12 0,-55 0 0,-60 7 0,-66 4 0,-75 3 0,-39 9 0,0 9 0,49 3 0,70-1 0,74-1 0,73-1 0,87-10 0,26-9 0,-1 0 0,1 0 0,0 0 0,-1 0 0,1 1 0,0-1 0,0 0 0,-1 0 0,1 0 0,0 0 0,-1 1 0,1-1 0,0 0 0,0 0 0,-1 1 0,1-1 0,0 0 0,0 0 0,0 1 0,0-1 0,-1 0 0,1 1 0,0-1 0,0 0 0,0 1 0,0-1 0,0 0 0,0 1 0,0-1 0,0 0 0,0 1 0,0-1 0,2 2 0,1 0 0,-1 0 0,1-1 0,-1 0 0,1 1 0,0-1 0,0 0 0,0 0 0,0 0 0,0-1 0,0 1 0,0-1 0,0 0 0,1 1 0,108 10 0,66-1 0,53 2 0,45 5 0,30 3 0,12 1 1,-22 3 4,-40 4-3,-51-2-2,-57-9 0,-52-6 0,-93-11 0,1 1 0,0 0 0,0-1 0,0 0 0,-1 0 0,1 0 0,0 0 0,0-1 0,0 0 0,1 0 0,-5 1 0,0 0 0,0-1 0,0 1 0,0 0 0,1 0 0,-1-1 0,0 1 0,0 0 0,0 0 0,0-1 0,0 1 0,0 0 0,0 0 0,0-1 0,0 1 0,0 0 0,0 0 0,0-1 0,-1 1 0,1 0 0,0 0 0,0-1 0,0 1 0,0 0 0,0 0 0,0-1 0,-1 1 0,1 0 0,0 0 0,0 0 0,0 0 0,0-1 0,-1 1 0,1 0 0,0 0 0,0 0 0,-1 0 0,-18-12 0,5 7 0,-2 1 0,1 1 0,0 0 0,-7 0 0,-115-9 0,-56 2 0,-64 2 1,-373 1 8,506 7 5,-464 11 7,490-8 7,29-1-11,-246 14 54,266-11-16,116 0 54,32-4-88,-47-1 33,280-2 19,-252 1-26,390-7 18,-371 7-18,369 1 15,-386 1-27,288 9 29,-227-3-40,-127-2-9,-19-1-11,3-4-3,-5 2-1,1-1 1,-1 1 0,0-1-1,0 1 1,0-1-1,0-1 1,0 1-1,-67 5 7,-46-3-7,103-3 1,-43 1 6,-125 1-1,-39 2-2,121-3 10,-456 14 6,451-12 1,-127 4 4,37 0-14,134-3 17,-140 17 17,180-15-10,21-6-76,-1 1 1,1-1 0,0 0-1,-1 1 1,1 0-1,0-1 1,0 1 0,0 0-1,0-1 1,-1 1-1,1 0 1,0 0 0,0 0-1,1 0 1,-1 0-1,0 0 1,0 0 0,0 0-1,1 0 1,-1 1-1,0-1 1,1 0 0,-1 0-1,1 1 1,0-1-1,-1 0 1,1 1 0,0-1-1,0 0 1,0 1-1,0-1 1,0 0 0,0 1-1,0-1 1,0 0-1,0 1 1,1-1 0,-1 0-1,1 1 1,-1-1-1,1 0 1,-1 0 0,2 2 40,11 24-8920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7T10:02:30.6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9864,'24'19'208,"-24"-19"6,2 0 221,4 1 46,-4 0-51,-2-1-1510,0 0-5984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9T09:29:52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68 189 3680,'7'1'7,"18"2"89,0-1 0,1-2 0,-1 0 0,1-2 1,16-3-97,-14 2 97,-13 2 468,-40 5-389,-42 5-41,62-9-125,-54 8 398,-1-4-1,-11-2-407,197-16 294,-79 11-143,0-2 0,17-6-151,19-1 234,-71 9 23,-28 3-155,-38 0-97,44 1 16,-123-1 244,131 0-231,19 0 2,63 6 43,-64-4-58,1 0-1,-1-2 0,1 1 1,-1-2-1,14-2-20,-11 1 13,-13 2-3,0-1 1,0 0-1,0 0 1,0-1-1,0 1 1,0-1-1,-1 0 1,1-1-1,0 0 1,-1 0-1,3-1-10,-6 2 39,-2 2 1,-5 0 1,-22 0 10,0 1 1,0 2-1,-25 5-51,-21 2 86,-150 13 330,208-23-388,12 0 40,-7 0 60,58-10-77,-32 3-30,2-6-222,-1-1 0,-1-1 0,0-1 0,-1 0 0,7-10 201,38-46-5180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17:04:39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2642 45 992,'0'0'11,"0"0"11,0 0 16,0 0 28,6-1 0,7-4 12,9-3 142,0 1 0,1 1 0,-1 1-1,1 1 1,0 0 0,12 2-220,14 1 328,-18 0-95,0 1-1,0 1 1,0 2-1,-1 1 1,8 3-233,91 21 453,-106-24-423,23 4 440,30 10-470,-62-14 75,0 0 1,-1 1-1,0 1 1,0 0-1,0 0 1,-1 2-1,0-1 1,2 4-76,4 3 132,-14-11-103,0-1 0,0 2 0,1-1 0,-2 0 0,1 1-1,0 0 1,-1 0 0,0 0 0,0 0 0,0 1 0,0-1 0,-1 1-1,1-1 1,-1 1 0,-1 0 0,1 0 0,-1 0 0,1 3-29,-1 9 34,0-1 0,-2 0 1,0 0-1,-1 0 0,0-1 1,-1 1-1,-1 0 0,-1-1 1,0 0-1,-1 0 0,0 0-34,-2 5 29,1-4 3,1 1-1,0 0 1,1 0 0,1 0 0,0 1-1,2-1 1,0 1 0,0 8-32,2-22 8,0-1-2,0-1 0,0 1-1,0 0 1,0-1 0,0 1 0,0 0-1,1-1 1,-1 1 0,1 0 0,0-1-1,0 1 1,0-1 0,0 1 0,0-1 0,0 0-1,1 1 1,-1-1 0,1 0 0,0 0-1,-1 0 1,1 0 0,0 0 0,0-1-1,1 1-5,9 7 21,1 0 0,0-1 0,0-1 0,1 0 0,0-1 0,0-1 0,3 1-21,12 1 39,1-1-1,0-1 1,9-1-39,-16 0 14,-10-1 2,0-1 0,0-1 0,0 0 1,0-1-1,7-1-16,35-2 119,45 3-119,-30 1 94,-66-2-67,2-1 3,-2 2-3,5 0 4,-7 0 1,-2 0 0,0 0 0,0 0-3,0 0-9,0 0 1,0 0-3,0 0-4,-2 0-3,-4 0 2,2 0-2,-4 0 2,-52 11 42,29-10-20,0 1 0,1 1 0,0 2 0,-29 9-35,57-14 8,1 0-6,0 1 1,0-1-1,0 1 0,0-1 1,0 1-1,0-1 0,0 1 1,1 0-1,-1-1 0,0 1 0,0 0 1,1-1-1,-1 1 0,0 0 1,1 0-1,-1 1-2,-17 15 32,13-14-22,4-2-10,0-1 1,0 1 0,0 0-1,0 0 1,0 0 0,0 0-1,0 0 1,1 0 0,-1 0-1,0 0 1,0 0 0,1 0-1,-1 1 1,1-1 0,-1 0-1,1 0 1,0 1 0,-1 0-1,-6 13 5,4-8-2,1 0 1,0 0-1,0-1 0,1 1 1,-1 0-1,2 0 0,-1 1 1,1-1-1,0 2-3,-4 40 33,1-38-21,-1 0 1,0 0 0,-1 0-1,0 0 1,-1-1-1,0 0 1,-7 8-13,-11 20 96,23-35-90,-1-1 0,0 0 1,0 0-1,-1 0 0,1 0 1,0 0-1,-1 0 0,1-1 0,-1 1 1,1-1-1,-1 1 0,0-1 1,0 0-1,-2 1-6,-27 12 80,24-11-57,0-1 0,0 0 0,-1 0 1,1-1-1,0 0 0,-1 0 0,1-1 0,-1-1 1,-4 0-24,-11 1 24,-176 6 127,54-8 26,-83-14-177,205 13 11,22 3-8,-80-18 7,-28 3 0,-14 0 11,-247-33 44,298 38-34,-13 3-31,37 3 6,-22-1 4,-93-3 22,-43-2 6,149 8-35,0 1 2,3 1-2,-40 3 5,22 1-1,-2 1-7,32-3 0,-5 1 0,-43 2 0,8 0 0,36 0 0,-2 0 0,-30 4 0,5-2 0,60-8 0,7 1 0,0 0 0,-1 1 0,1-1 0,0 1 0,0 1 0,0-1 0,-1 2 0,-2 0 0,-42 2 0,-16-1 0,59-4 0,-24 7 0,-10 2 0,35-7 0,-29-1 0,-7-1 0,8 2 0,-10 4 0,-97 16-1144,120-19-4416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16:51:46.75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834 85 816,'-19'-1'2,"0"1"0,0 1 0,-1 0 0,-6 3-2,-16 3 24,-133 9 63,-51 7 222,221-23-293,0 1 1,0 0-1,0 0 0,0 0 0,0 1 1,1 0-1,-2 1-16,-32 11 178,37-13-172,0-1 0,0 0 1,0 0-1,0 1 0,0-1 1,0 1-1,1-1 0,-1 1 0,0-1 1,0 1-1,1-1 0,-1 1 0,0-1 1,1 1-1,-1 0 0,0 0 1,1-1-1,-1 1 0,1 0 0,-1 0 1,1 0-1,0-1 0,-1 1 0,1 0 1,0 0-1,-1 0 0,1 1-6,0 0 13,0 0 0,1-1 0,-1 1-1,0 0 1,1 0 0,-1 0 0,1-1-1,0 1 1,0 0 0,0 0 0,0-1-1,0 1 1,0 0-13,3 3 30,0 1 0,1-1-1,-1-1 1,1 1 0,0-1-1,5 4-29,0-3 53,0 0-1,0-1 0,1 0 1,0-1-1,0 0 1,11 1-53,69 6 347,-57-7-249,22 1 475,1-3 0,46-6-573,-66 3 41,-6 1 204,-8 0-137,1-1 0,-1 0 0,0-2 0,12-4-108,-15 4 111,-1-1 0,0-1 0,0-1 0,-1-1 0,2-1-111,-18 7 100,-2 2 16,0-1-110,0 0 1,0 0-1,0 1 1,0-1-1,0 0 1,0 0-1,0 0 1,-1 0-1,1 0 1,0 0-1,-1 0 1,1 0-1,-1 1 1,1-1-1,-1 0 1,1 0-1,-1 0 1,0 1-1,1-1 1,-1 0 0,0 1-1,1-1 1,-1 1-1,0-1 1,0 1-1,0-1 1,0 1-1,1-1 1,-1 1-1,0 0 1,0 0-1,0-1 1,0 1-1,0 0 1,0 0-7,-7-4 49,-40-14 26,-1 2 0,-1 2 0,-10 1-75,-136-21 220,179 31-212,-29 0 58,-12 4 115,-34 7-181,22 4 76,35-4-22,-1 2-1,-12 6-53,36-12 17,-1 2-1,1 0 1,0 0-1,0 1 1,1 1-1,0 0 0,0 0 1,-6 7-17,14-10 9,-1-1 1,1 1-1,-1 1 1,1-1-1,1 0 1,-1 1-1,1-1 1,0 1 0,0 0-1,1 0 1,0 0-1,0 0 1,0 0-1,0 0 1,1 0-1,0 0 1,1 0-1,-1 0 1,1 0-1,0 0 1,2 5-10,-1-5 8,1-1 0,-1 0 0,1 0 0,0 0 0,1 0 0,-1 0 0,1 0 0,0-1 0,0 0 0,0 0 0,1 0 0,1 1-8,1 1 9,0 1 2,0-1 1,0-1-1,1 1 1,0-1-1,0 0 0,0-1 1,1 0-1,0 0 0,7 1-11,-5 0 9,3-1 3,-1 0 1,0 0-1,1-1 0,0-1 1,-1 0-1,1-1 1,6-1-13,-2 1 7,-2 0 8,0-1-1,1 0 1,-1-2-1,0 1 1,10-4-15,-4 1 10,-10 2 5,-1 1 1,0-2-1,0 0 0,0 0 1,0-1-1,0 0 0,8-5-15,31-13 68,161-77 142,-137 57-116,-17 9 150,28-22-244,-83 54 8,1-1 1,-1 0-1,0 0 1,1-1-1,-1 1 1,0 0-1,0-1 1,-1 1-1,1-1 1,0 0-1,-1 1 1,1-1-1,-1 0 1,0 0-1,0 0 1,0 0-1,-1 0 1,1 0-1,-1 0 1,1-1-1,-1 1 1,0 0-1,0 0 1,-1 0-1,1 0 1,-1 0-1,1 0 1,-1 0-1,0 0 1,0 0-1,-1-2-8,-2-4 12,0 1 1,-1-1-1,0 1 0,0 1 0,-1-1 1,0 1-1,0 0 0,-5-4-12,-1 3 27,-12 1-17,-1 0 0,1 2 1,-1 1-1,0 1 0,0 1 1,0 2-1,0 0 0,-3 1-10,28-1 1,-94 9 30,-30 21-10,112-27-19,-37 11 3,2 2-3,-1 6-2,0 6 0,4 1 0,8-2 0,9 3 0,6 5 0,18-27-1,0 1 1,0-1-1,1 1 0,0 0 1,1 0-1,0 0 1,0 0-1,1 0 0,0-1 1,0 1-1,1 0 1,0 0-1,1 0 1,0 0-1,0-1 0,1 1 1,-1-4 0,1 0-1,0 0 1,0 0-1,0 0 1,0 0-1,1-1 1,0 0-1,0 1 1,0-1-1,0-1 1,1 1-1,-1-1 1,2 1 0,1 1-2,0 1 1,-1-1-1,2 0 0,-1-1 1,0 1-1,1-2 0,0 1 1,0-1-1,0 0 0,1 0 2,-2-1-1,-4-1 1,-1 0-1,1 0 1,0 0-1,0-1 1,0 1-1,0-1 1,0 0-1,0 0 1,0 0-1,0 0 1,0 0-1,2-1 1,8 0 0,39-5 0,1-7 0,-5-9 0,-3-5 0,2-1 0,5-2 0,5-2 0,-6 2 0,-12 5 0,-11 2 0,-8 1 0,-7 0 0,-12 20 0,-1 1 0,1-1 0,0 0 0,-1 0 0,1 1 0,-1-1 1,0 0-1,1 0 0,-1 1 0,0-1 0,0 0 0,0 0 0,-1-1 1,0 1-1,0-1 1,1 1-1,-1-1 0,-1 1 1,1 0-1,0-1 1,0 1-1,-1 0 1,0 0-1,0 0 0,-33-32 3,-10 2 2,-7 9-2,-2 4 8,-1 4-1,-8-1-10,47 13 6,0 0-1,1 0 0,-1 2 0,0 0 0,-1 0 0,1 2 1,0 0-1,-4 1-5,-19 8 16,2 1 1,0 1-1,-35 18-16,49-20 8,0 2-1,1 0 0,1 1 1,0 1-1,-2 3-7,-4 17 2,8 8-2,8 8 0,11-42 0,0 0 0,0 0 0,1-1 0,0 1 0,0 0 0,0 0 0,2 0 0,-1 0 0,1 0 0,0-1 0,1 1 0,3 5 0,6 7-2,2 0 1,0-1 0,1-1-1,1 0 1,0-1 0,13 9 1,-17-15-1,-10-8 0,1 0 0,0 0 1,0 0-1,1 0 0,-1-1 0,1 1 0,-1-1 1,1 0-1,3 0 1,24 9-6,0-2 0,1-1 1,-1-1-1,5-2 6,23-3-1,2-8 1,2-9 0,8-10 0,-2-5 1,-31 9 5,0-2 0,-2-1 0,0-2 0,6-8-6,-39 31 1,0-1 1,0-1-1,0 1 0,0 0 1,-1-1-1,0 0 0,0 0 1,-1 0-1,1 0 0,-1 0 1,0-1-1,1-4-1,0 2 3,-1 3 0,-1 0 0,0 0 0,0 0 1,0 0-1,0-1 0,-1 1 0,0 0 1,0-1-1,0 1 0,-1 0 0,0 0 1,0-1-1,0 1 0,-1-2-3,0 1 4,2 3-1,-1 0 1,0 1-1,1-1 0,-1 1 1,0-1-1,-1 1 0,1-1 1,0 1-1,-1-1 0,0 1 1,1 0-1,-1 0 0,0 0 1,0-1-4,-7-6 6,2-3 0,5 9-2,0 0 1,0 0-1,-1 0 1,1 0-1,0 1 1,-1-1-1,0 1 1,0-1-1,1 1 1,-1 0-1,-2-1-4,-24-13 36,0 0-1,0 2 1,-1 1 0,-6 0-36,-34-12 48,64 23-43,-27-10 45,-1 2 0,-18-4-50,37 11 5,-26 0 14,21 2-9,-24 2 7,17 5-7,-1 1 1,-13 6-11,-8 4 5,-2 1-3,5 1-2,10-1 0,10 1 0,5 3 0,20-20 0,-1 1 0,1-1 0,0 0 0,0 1 0,0-1 0,0 1 0,1-1 0,-1 1 0,1-1 0,-1 1 0,1-1 0,0 1 0,0-1 0,0 0 0,1 1 0,-1-1 0,1 1 0,-1-1 0,1 0 0,0 0 0,0 2 0,3 3-84,0-1-1,0 0 1,0 0 0,1 0 0,0-1-1,0 0 1,0 0 0,6 4 84,-7-6-402,32 28-4978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16:52:17.63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148 215 1800,'3'3'8,"2"1"34,0-1 1,1 0-1,-1 0 0,1 0 1,0-1-1,-1 1 1,1-1-1,0-1 0,1 1 1,-1-1-1,1 0-42,85 8 708,-75-8-666,188 12 501,-48-6 421,13-8-964,-85 1 104,146-11 446,-140 10-382,177-15 368,-41-9-128,-213 24-368,-4 0 3,0 1 1,0-2-1,0 1 1,0-2-1,0 1 0,0-1 1,-1-1-1,1 0 1,-1 0-1,0-1 0,4-2-43,-12 6 6,-1 1 0,1-1 0,0 1-1,-1-1 1,0 0 0,1 1-1,-1-1 1,1 1 0,-1-1-1,0 0 1,1 1 0,-1-1-1,0 0 1,0 1 0,1-1-1,-1 0 1,0 0 0,0 1-1,0-1 1,0 0 0,0 0 0,0 1-1,0-1 1,0 0 0,0 0-1,-1 1 1,1-1 0,0 0-1,0 1 1,-1-1 0,1 0-1,0 1 1,-1-1 0,1 0-1,-1 1 1,1-1 0,0 1 0,-1-1-1,0 0-5,-1-2 14,-1 0 1,0 0-1,0 0 0,-1 1 0,1-1 1,0 1-1,-3-2-14,-20-11 56,-1 2 0,-1 0 0,0 1 0,0 2 0,-1 1 0,-29-5-56,-125-8 157,17 13-62,84 5-79,-144-4 70,22 2-35,135 6-39,-134 2 28,153-1-20,0 2 0,1 3-1,0 2 1,0 2 0,-44 15-20,68-18 4,6-2 25,1 1 1,0 0-1,0 1 1,1 1-1,0 0 1,-7 6-30,23-13 2,0-1 1,0 1-1,-1 0 1,1-1 0,0 1 0,0 0 0,0 0 0,0 0 0,0 0 0,0 0 0,1 0 0,-1 0 0,0 0-1,0 0 1,1 0 0,-1 0 0,1 0 0,-1 1 0,1-1 0,-1 0 0,1 0 0,0 1 0,-1-1-1,1 0 1,0 1 0,0-1 0,0 0 0,0 1 0,0-1 0,1 0 0,-1 1 0,0-1 0,0 0-1,1 1-2,3 5 6,0 0-1,1 0 1,-1-1-1,1 0 0,0 0 1,1 0-1,0-1 0,0 0 1,0 0-1,0 0 1,1-1-1,-1 0 0,1 0 1,0-1-1,1 1 0,-1-2 1,1 1-1,2 0-5,15 3 33,-1 0 0,1-2-1,0-1 1,0-1-1,14-1-32,47-2 35,167-19 17,-155 9-1052,1 0-4013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16:52:24.86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119 114 1176,'0'0'17,"0"0"13,4 2 28,26 7 179,0-2 0,0 0 0,0-2 0,1-1-1,9-1-236,140 2 840,-180-5-841,262-6 850,-26-14-133,-12 0-124,-167 17-437,7-1-15,3 1 222,1-2 0,1-5-362,-68 10 21,1 0 1,-1 0-1,1 0 0,0 0 1,-1 0-1,0 0 1,1-1-1,-1 1 0,1-1 1,-1 1-1,1-1 0,-1 0 1,0 1-1,1-1 1,-1 0-1,0 0 0,0 0 1,0 0-1,0 0 1,1-1-22,-3 2 15,1-1 1,-1 0 0,0 0 0,1 0 0,-1 1-1,0-1 1,0 0 0,1 1 0,-1-1 0,0 0 0,0 1-1,0-1 1,0 1 0,0 0 0,0-1 0,0 1 0,0 0-1,0-1 1,0 1 0,0 0-16,-60-13 224,-111-8 344,-44 6-568,148 12 56,-202-7 140,184 11-141,1 3 0,-17 6-55,-37 5 67,43-10-31,66-4-23,0 0 0,0 2 0,0 2 0,1 0 0,-2 2-13,5 3 27,20-7-16,0-1 0,-1 0 0,1 0 0,0 0 0,0-1-1,-4 1-10,9-2 1,1 0 0,0 1 0,0-1 0,-1 0 0,1 1 0,0-1 0,0 0 0,0 1 0,-1-1 0,1 1 0,0-1 0,0 1 0,0-1 0,0 0 0,0 1 0,0-1-1,0 1 1,0-1 0,0 1 0,0-1 0,0 0 0,0 1 0,0-1 0,0 1 0,0-1 0,0 1 0,1-1 0,-1 0 0,0 1 0,0-1 0,0 1 0,1-1 0,-1 0 0,1 1-2,7 15 24,-5-13-18,0 1 1,1-1-1,0 0 0,0 0 0,0 0 0,0 0 1,0-1-1,1 1 0,-1-1 0,1 0 1,-1-1-1,3 1-5,56 13 40,-49-13-36,47 9 207,51 1-211,-79-9 17,39 2 132,0-3 0,0-3 1,0-3-1,14-6-149,79-6 323,-98 11-198,120 1 197,-88 4-204,21-11 81,43 7 27,-157 4-215,49 5 310,-54-6-287,5-3-2,-3 1-15,-1 0 0,1 0 0,0 0 1,-1-1-1,0 1 0,0-1 0,0 1 1,0-1-1,0 1 0,-1-1 1,0 0-1,1 0 0,-2 0 0,1 0 1,0 0-1,-1 0 0,1 0 0,-1 0 1,-1-4-18,1 3 16,0 3 1,-4-1 26,-10-7 17,-4 6-44,-7 2 20,-46 7 8,45-3-35,-164 21-377,183-22 193,-1 0-1,1 0 1,0 0-1,1 1 1,-1 0-1,0 1 1,0 0-1,-5 3 176,9-5-133,1 1-1,-1 0 0,1 0 1,0 0-1,-1 0 1,1 1-1,0-1 1,0 0-1,0 1 0,1 0 1,-1-1-1,0 1 1,1 0-1,0 0 1,0 0-1,0 0 1,0 0-1,0 0 0,1 0 1,-1 0-1,1 0 1,0 0-1,0 3 134,0-3-46,-1-1 0,1 0 0,1 1 0,-1-1-1,0 0 1,1 1 0,-1-1 0,1 0 0,-1 0 0,1 0 0,0 1 0,0-1-1,0 0 1,0 0 0,1 0 0,-1 0 0,0-1 0,1 1 0,1 1 46,0 0-24,0-2 0,1 1-1,-1 0 1,0-1 0,1 0 0,-1 1 0,1-1 0,0-1 0,-1 1 0,1 0 0,0-1 0,-1 0 0,2 0 24,58-3-68,2-10 63,-51 8 6,3 2 3,37-10 104,39-2-108,-92 15 3,0 0 0,0 0 0,-1 0 0,1 0 0,0 0 0,0 0 0,0 0 0,0 0 0,0-1-1,-1 1 1,1 0 0,0 0 0,0-1 0,0 1 0,-1-1 0,1 1 0,0-1 0,0 1 0,-1-1 0,1 1 0,0-1 0,0 0-3,-10-14-534,8 13 386,-12-16-3179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16:52:55.440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135 43 1176,'5'6'0,"2"1"0,25 4 1,-16-7 33,-1-1-1,1-1 1,0 0 0,9 0-34,38 3 96,35 0 352,1-3 0,78-11-448,58-1 531,-126 10-342,138-5 271,-143 2-247,144 1 330,-150 2-335,148 6 232,-158-2-295,120 5 194,-123 0-206,94 10 183,-107-14-201,95 2 92,104 7 203,-249-12-394,9 1 58,0-1 0,-1-2 0,1-1 0,8-2-74,-9-2 197,-1 0-1,12-6-196,-18 5 130,-1-2 0,-1-1 0,2-2-130,-22 11 40,-1 0 6,0 0-4,0-1-38,-1 0 1,1 0-1,-1 1 1,0-1-1,1 0 1,-1 1-1,0-1 1,1 0 0,-1 1-1,0-1 1,0 1-1,1-1 1,-1 1-1,0-1 1,0 1-1,0 0 1,0-1-1,0 1 1,1 0-1,-1 0 1,0 0-1,0 0 1,0 0-1,0 0 1,0 0 0,0 0-1,-1 0-4,-20 0 15,-212-14 317,158 10-272,-180-4 71,54 7-63,-56-3-38,151 6-20,32 0-4,-13-2-3,-1-1 2,-3 2-3,3 0-2,8 1 0,-3-2 0,-7 0 0,1 0 0,8 0 0,4-2 0,2-2 0,-1 1 0,2 2 0,3 1 0,6 0 0,2 0 0,3 0 0,-5 0 0,-3 0 0,2 0 0,2 1 0,4 0 0,2 3 0,-1 1 0,-4 1 0,1 1 0,6 1 0,7 0 0,-50 16 0,94-23 0,-19 9 0,24-10 0,0 0 0,1 0 0,-1 1 0,0-1 0,1 0 0,-1 0 0,0 1 0,1-1 0,-1 0 0,1 1 0,-1-1 0,0 1 0,1-1 0,-1 1 0,1-1 0,-1 1 0,1-1 0,0 1 0,-1-1 0,1 1 0,-1 0 0,1-1 0,0 1 0,0 0 0,-1-1 0,1 1 0,0 0 0,0-1 0,0 1 0,0 0 0,0-1 0,0 1 0,0 0 0,0-1 0,0 1 0,0 0 0,0 0 0,0-1 0,0 1 0,1 0 0,-1-1 0,0 1 0,1 0 0,-1-1 0,0 1 0,1-1 0,-1 1 0,0-1 0,1 1 0,-1-1 0,1 1 0,-1-1 0,1 1 0,0-1 0,-1 1 0,1-1 0,-1 0 0,1 1 0,0-1 0,-1 0 0,1 0 0,0 1 0,19 10 0,9-2 0,10-4 0,9-3 0,12-2 1,155 0 20,-126 0-3,156-7 56,-145 1-27,169-8 88,-165 11-86,173 0 100,-168 3-83,159-5 99,-161 6-82,137-9 121,-144 4-120,117-15 120,-129 7-136,184-16 132,-200 18-138,-20 2 4,1 3-1,10 1-65,-45 2 13,-18 2-13,1 0 0,-1 0 0,0 0 0,1 0-1,-1 0 1,0 0 0,1 0 0,-1 0 0,0 0-1,1 0 1,-1 0 0,0-1 0,1 1 0,-1 0-1,0 0 1,1 0 0,-1 0 0,0-1 0,1 1-1,-1 0 1,0 0 0,0-1 0,1 1-1,-1 0 1,0 0 0,0-1 0,0 1 0,0 0-1,1-1 1,-1 1 0,0 0 0,0-1 0,0 1-1,0 0 1,0-1 0,0 1 0,0 0 0,0-1-1,0 1 1,0 0 0,0-1 0,0 1 0,0 0-1,0-1 1,0 1 0,0 0 0,0-1 0,0 1-1,0 0 1,-1-1 0,1 1 0,0 0 0,0-1-1,-1 1 1,-7-9-1193,-3-4-4873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16:52:57.787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8 79 2608,'4'3'8,"15"5"18,0 0 1,0-1-1,1-1 0,0 0 0,0-2 1,19 2-27,42 2 382,9-2-382,-86-6 7,61 2 71,146-1 205,-121-1-111,151-14 332,-134 10-272,169-2 341,-152 2-378,165-10 206,-170 13-273,149-7 159,-159 11-183,142 8 130,-145-8-147,-53 0-53,59 3 371,21-6-405,-68 1 362,46 6-362,-47 2 150,54 21 283,-109-30-374,8 0 129,-14-1-62,-8 0 13,-164-27 153,102 22-217,-116-14 69,99 10-103,-150-18 48,208 25-85,-44-3 14,-83 2-1,-72 1 14,145 2-25,-21-1-3,2 0 2,8 1-2,-1-1 2,-8 1-3,4 1-2,9 0 0,4 0 0,0 0 0,0 0 0,1 0 0,-124 4-8,133 0 0,56-4 6,-61 2-28,-66 10 30,119-9-6,0-1 0,-1-1 1,1-1-1,-23-3 6,8 0-1,37 2 1,0 1 0,0 0 0,-1-1 0,1 1 0,0 0 0,0 0 0,0 1 0,0-1 0,0 1 0,0-1 0,0 1 0,1 0 0,-1 0 0,0 1 0,0-1 0,0 0 0,1 1 0,-1 0 0,-1 2-2,5-2 1,0-1 0,1 0 0,-1 1 0,1-1 0,-1 0 0,0 0 0,1 0 0,0 0 0,-1 0 0,1 0 0,0 0 0,1 0 1,-2 0-2,25 9-4,0-2 0,0 0 0,1-1 0,3-2 6,15 1 0,6-1 0,9 0 0,4 0 0,4 0 0,2 0 0,1 0 1,7 2 4,7 1-2,173 8 18,-146-16-3,165-3 42,-155 3-24,167 2 61,-165-5-49,164-4 87,-164 2-79,145-8 86,-162 3-84,209-16 102,-106 6-6,-186 17-84,-23 3-38,-44 0 50,-154-7 54,28 0-41,-52-3 2,123 0-74,-150-14 21,162 18-40,1 0 1,-6 1-2,3 2 2,7 1-3,0-1-2,-3-1 0,0 0 0,6 1 0,4 1 0,2-1 0,-1 0 0,-3 0 0,1 0 0,4 2 0,6 0 0,6-1 0,0-1 0,-1 2 0,-1 2 0,-2 2 0,5 1 0,7-3 0,3 1 0,3-1 0,-2-1 0,-4 1 0,-1 1 0,1 3 0,-38 7 0,25 2 0,54-12 0,-45 18 0,19-8 0,-3-3 0,-41 3 0,67-11 0,-38 11 0,5 1 0,36-10-1,5-2 0,0 1 0,0 0 1,1 0-1,-1 0 0,0 0 0,1 1 0,0 0 0,0 0 1,-1 0 0,-2 3 0,4 0-2,3-5 2,0 0 0,0 0-1,0 1 1,0-1-1,0 0 1,1 0 0,-1 0-1,0 0 1,0 0-1,1 0 1,-1 0 0,1 0-1,-1 0 1,1 0-1,-1 0 1,1 0 0,0-1-1,-1 1 1,1 0-1,0 0 1,0 0 0,0-1-1,-1 1 1,1 0-1,0-1 1,0 1 0,0-1-1,0 1 1,0-1-1,0 0 1,0 1 0,0-1-1,1 0 1,33 12-3,-34-12 3,11 3-1,1-1 0,-1 0-1,0 0 1,1-2-1,11 0 2,-6 0-3,31 2-317,1-3 0,-1-1 0,1-3 0,45-11 320,-11 1-6140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16:53:41.63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61 78 2072,'0'0'-8,"-2"2"1,-8 8 3,8-8-8,2-2-1,0 1-14,0 4 2,0-5 23,0 1 0,1 0-1,-1 0 1,0 0 0,1-1 0,-1 1 0,1 0-1,-1-1 1,1 1 0,-1 0 0,1-1 0,-1 1-1,1 0 1,-1-1 0,1 1 0,0-1 0,0 1-1,-1-1 1,1 0 0,0 1 0,-1-1 0,1 0-1,0 1 1,0-1 0,0 0 0,0 0 0,-1 0-1,1 0 3,32 6-26,-24-5 18,7 1 2,11 1-5,0-2-1,0-1 1,16-2 11,145 4 31,62-10 290,19-3 328,-70 0 93,-126 9-509,40-2 640,0 5-1,23 7-872,-88-7 761,-47-1-587,-1 0 28,0 0-19,-18-9 144,-39-1-73,-1 2 1,0 3 0,-48 2-255,9 0 212,-33-7-212,-38-10 98,97 11-67,-86-8 44,91 13-54,-10 6 31,-17 5-52,33-1 11,-87 11 11,88-10-12,-89 27 51,146-33-57,-36 9 28,36-10-27,0 0 1,1 1 0,-1 0 0,0-1 0,1 1-1,-1 0 1,1 0 0,-1 0 0,1 0-1,-1 0 1,1 0 0,-1 1 0,1-1 0,0 0-1,0 1 1,-1 1-6,3-2 6,0 0 0,0 1 0,0-1 1,1 1-1,-1-1 0,0 0 0,1 0 0,-1 0 0,1 0 0,-1 0 1,1 0-1,-1 0 0,1 0 0,0-1 0,1 1-6,24 5 76,0-2 0,1-1-1,-1-1 1,22-1-76,-36-1 10,56 2 84,177-3 187,45-5 113,-276 5-391,227-5 356,-157 4-236,161 5 278,-218-3-350,1 1 73,0-1 0,-1-2 0,1 0 0,0-2 0,2-2-124,-30 6 81,-1 0 19,-7-7 71,-8 1-117,-1 0 0,0 1 1,0 1-1,-1 0 1,1 1-1,-9 0-54,-29-6 104,21 3-75,-61-15 77,-1 5 0,-1 4 0,-55 2-106,71 12 8,-101 6-1493,85-4-5975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16:54:00.19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215 140 1528,'0'0'24,"0"0"5,0 0 23,0 0 20,0 0 39,0 0 17,0 0 32,-3-6-20,-7-19-55,5 13 87,0 0 0,0 0 0,-1 0 0,-1 0 0,0 1 0,-7-8-172,14 18 13,-1 0-1,1 1 0,-1-1 1,1 1-1,-1-1 1,0 1-1,1-1 0,-1 1 1,0-1-1,1 1 1,-1 0-1,0-1 0,0 1 1,0 0-1,1 0 1,-1-1-1,0 1 0,0 0 1,0 0-1,1 0 1,-1 0-1,0 0 0,0 0 1,0 0-1,0 1 1,1-1-1,-1 0 1,0 0-1,0 1 0,0-1 1,1 0-1,-1 1 1,0-1-1,1 0 0,-1 1 1,0-1-1,1 1 1,-1 0-1,0-1 0,1 1 1,-1-1-1,1 1 1,-1 0-1,1-1 0,0 1 1,-1 0-1,1 0 1,-1 0-13,-1 3 43,-1 1 1,0-1-1,1 1 1,0 0-1,0-1 1,0 1 0,1 0-1,-1 2-43,1 4 60,0 0 0,0 1 0,1-1 0,1 0 0,-1 1 0,2-1 0,0 0 0,0 0 0,1 0-1,1 3-59,-2-8 41,0 0 0,1 0-1,0 0 1,0 0 0,0 0-1,1-1 1,0 1 0,0-1-1,0 0 1,1 0 0,-1 0-1,1-1 1,0 0 0,1 0-1,-1 0 1,1 0 0,-1-1-1,1 0 1,5 2-41,-3-3 52,0 0 0,0-1 0,0 0 0,0 0 0,0-1-1,0 0 1,0 0 0,0-1 0,0 0 0,0-1 0,5-1-52,-6 1 29,0 0-1,-1 0 1,1-1 0,-1 0-1,0-1 1,1 1 0,-2-1 0,1 0-1,0-1 1,-1 1 0,0-1 0,0 0-1,0 0 1,-1-1 0,1 1 0,-1-1-1,-1 0 1,1 0 0,-1-1-1,1-1-28,-3 5 22,0 0 0,0 0 0,0-1 0,0 1 0,-1 0 0,0-1 0,1 1-1,-1-1 1,0 1 0,-1 0 0,1-1 0,0 1 0,-1-1 0,0 1-1,0 0 1,0 0 0,0-1 0,-1 1 0,1 0-22,-4-5 25,1 0 0,-1 0 0,0 1 0,0 0 0,-1 0-25,6 7-1,-5-5 21,0 0-1,0 1 1,0 0-1,0 0 1,-1 0-1,0 1 1,0 0-1,0 0 0,0 0 1,0 1-1,-6-2-19,3 1 20,-12-4 59,0 0 0,0 2 0,-1 1 0,0 0-1,-4 1-78,-2 0 83,26 2-71,-1 1 0,1-1 1,-1 1-1,0 0 0,1 0 0,-1 0 0,0 0 0,1 1 0,-1-1 0,1 1 1,-1 0-1,1-1 0,-1 1 0,1 0 0,-1 0 0,1 1 0,0-1 1,0 0-1,-1 1 0,1 0 0,0-1 0,0 1 0,1 0 0,-1 0 1,0 0-1,1 0 0,-1 0 0,1 0 0,-1 1 0,1-1 0,0 0 1,0 1-1,0-1 0,0 1 0,1-1 0,-1 1 0,1 0 0,-1 0-12,-9 51 50,8-42-44,0 0 5,0 0-1,0 0 1,1 0-1,1 0 1,0 1-1,0-1 0,1 0 1,1 0-1,0 0 1,1 0-1,0 0-10,-2-9 3,0 1 0,0-1 0,1 0 0,-1 0 0,1 0-1,0 0 1,0 0 0,0-1 0,0 1 0,1-1 0,-1 1 0,1-1 0,-1 0 0,1 0-1,0 0 1,0 0 0,0 0 0,1 0-3,0-1 2,0-1 0,-1 0 0,1 1 0,0-2 0,0 1 0,0 0 0,0-1 0,-1 0 0,1 0 0,0 0 0,-1 0 0,1 0 0,0-1 0,-1 0 0,0 1 0,1-1 0,-1-1 0,0 1 0,0 0 0,0-1 0,0 1 0,0-2-2,5-3 0,2-1 3,-1 0 1,0-1-1,-1 0 0,0 0 0,0-1 1,-1 0-1,5-11-3,-2 7 2,5-8 8,-1 0 0,-1 0-1,-1-1 1,1-5-10,4-20 17,-17 48-16,0-1-1,0 1 0,0 0 1,0 0-1,0 0 0,0-1 1,0 1-1,0 0 0,0 0 1,0 0-1,0 0 0,0-1 1,0 1-1,0 0 0,0 0 1,0 0-1,0-1 0,0 1 1,0 0-1,0 0 0,0 0 1,0 0-1,0-1 0,-1 1 1,1 0-1,0 0 0,0 0 1,0 0-1,0 0 0,0 0 0,-1-1 1,1 1-1,0 0 0,0 0 1,0 0-1,0 0 0,-1 0 1,1 0-1,0 0 0,0 0 1,0 0-1,-6-3 2,0 1 0,0 0 0,1 0 0,-1 0 0,-1 1 0,1 0 0,0 0 0,0 1 0,-1 0-2,5-1 0,-19 5 14,-20 10-355,1 2 0,1 2 0,-6 6 341,-54 30-5193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1T16:54:03.79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294 196 816,'7'-1'33,"17"-1"22,-15 0 65,-1-3 33,-7 4-122,0 0-1,0 0 0,1-1 1,-1 1-1,0 0 0,0-1 1,0 1-1,-1-1 0,1 1 1,0-1-1,-1 0 0,1 1 1,-1-1-1,1 0 0,-1 1 0,0-1 1,1 0-1,-1 0-30,1-28 430,-2 23-370,-1 0 0,0 0-1,0 0 1,0 1 0,-1-1 0,1 1-1,-2-1 1,1 1 0,-1 0 0,0 0-1,0 0 1,-1 1 0,1-1 0,-1 1-1,-5-4-59,7 7 29,-1-1 0,0 0-1,0 1 1,0 0 0,0 0-1,-1 0 1,1 0 0,-1 1-1,1 0 1,-1 0 0,1 0-1,-1 0 1,1 1-1,-1-1 1,-1 1-29,-3 1 27,0-1 0,0 1 0,0 1 0,1-1 1,-6 3-28,10-3 26,-1 1 0,1 0 1,0 0-1,0 0 0,-1 1 1,1-1-1,1 1 1,-1 0-1,0 0 0,1 1 1,-1-1-1,1 1 1,-1 1-27,-4 6 95,1 0 0,1 0 1,-4 9-96,9-19 4,-2 7 79,1-1-1,0 1 1,0 1 0,0-1-1,1 0 1,0 0 0,1 0-1,0 1 1,0-1 0,1 0-1,0 0 1,2 8-83,-2-11 39,0-1 0,1 1 1,0 0-1,0 0 0,0-1 0,0 1 0,1-1 1,0 0-1,0 0 0,0 0 0,0 0 1,0 0-1,1-1 0,0 1 0,0-1 1,0 0-1,0 0 0,0-1 0,1 1 1,-1-1-1,1 0 0,-1 0 0,1 0-39,9 3 116,0-1 0,1 0 0,-1-1 0,1-1-1,0 0 1,0-1 0,9-1-116,-18 0 33,-1 0 0,1-1 0,-1 1 0,1-2 0,-1 1 0,1 0 0,-1-1 0,0 0 0,1 0 0,-1-1 0,0 1 0,-1-1 0,1-1-34,-2 2 19,0 0 0,0 0 0,-1-1 0,1 1 0,-1-1 0,0 0 0,0 1 0,0-1-1,0 0 1,0 0 0,0-1 0,-1 1 0,0 0 0,1-1 0,-1 1 0,0 0 0,-1-1-1,1 1 1,-1-1 0,1 0 0,-1 0-18,-1-1 11,0 1 1,0-1-1,0 1 0,-1 0 0,1 0 0,-1-1 1,0 1-1,0 0 0,-1 1 0,1-1 1,-1 0-1,0 1 0,-1-2-11,0 0 13,-6-8 15,-1 1 0,-1 0 1,0 0-1,-1 1 0,0 1 0,0 0 1,-1 1-1,-1 0 0,1 1-28,5 3 18,-11-7 34,0 1 0,0 1 0,-18-7-52,35 17 5,1 0 1,0-1 0,-1 1 0,1 0-1,-1 0 1,1 0 0,0 1-1,-1-1 1,1 0 0,0 1 0,0 0-1,-1-1 1,1 1 0,0 0-1,0 0 1,0 0 0,0 1-1,0-1 1,0 0 0,0 1 0,0-1-1,0 1-5,-30 36 45,28-33-42,-1 3 6,1 0 1,0 0-1,1 0 0,0 0 1,0 1-1,1-1 0,0 1 1,0 0-1,1 0 0,1-1 1,-1 3-10,0 1 14,0-1 0,0 1 0,1-1 1,0 1-1,1-1 0,1 1 0,0-1 1,0 1-1,2 2-14,-2-12 4,0 0 0,0 0 0,0-1 0,0 1 0,0 0 0,0-1 0,0 0 0,0 1 0,1-1 1,-1 0-1,0 0 0,1 0 0,-1 0 0,1-1 0,-1 1 0,3 0-4,-1-1 12,5 2 2,0 0 0,0-1 1,1 0-1,-1-1 0,0 0 0,0-1 0,1 0 1,-1 0-1,0-1 0,0 0 0,0-1 0,0 0 1,-1 0-1,1-1 0,-1 0 0,0 0 0,0-1 1,0 0-1,0 0 0,4-5-14,-11 9 4,1-1-1,-1 1 1,0-1 0,0 0-1,1 1 1,-1-1-1,0 0 1,0 0 0,0 1-1,-1-1 1,1 0-1,0 0 1,-1 0 0,1 0-1,-1 0 1,0 0-1,0 0 1,0 0 0,0 0-1,0-1 1,0 1 0,0 0-1,0 0 1,-1 0-1,1 0 1,-1 0 0,0 1-1,0-1 1,1 0-1,-1 0 1,0 0 0,-1 0-1,1 1 1,0-1-1,0 1 1,-2-2-4,-5-6 10,1 1 0,-1 0 0,-1 0 0,0 1 0,-5-3-10,11 8 3,-3-2 5,0 0 0,-1 0 0,1 1 0,-1 0 0,0 0 0,0 1 0,0 0 1,0 0-1,-1 1 0,1-1 0,0 2 0,-1-1 0,-3 1-8,8 0 5,0 1 0,0 0 0,-1 0 0,1 0 0,0 0 0,0 1 0,0-1 1,0 1-1,0 0 0,1 0 0,-1 0 0,0 0 0,0 1-5,-1 0 5,1 0-1,-1 1 0,0-1 0,1 1-1,0 0 1,0 0 0,0 0 0,0 0 0,0 1 0,1-1 0,0 1 0,0-1 0,0 1 0,1 0 0,-1 0 0,1 0 0,1 0 0,-1 0 0,0 0-1,1 0 1,0 0 0,0 0 0,1 2-4,-1-4 0,1 2-19,-1 1 0,1-1-1,0 0 1,1 0 0,-1 0-1,1 0 1,0 0 0,0 0-1,1 0 1,0-1 0,-1 1 0,2-1-1,-1 1 1,0-1 0,4 3 19,5 8-793,21 32-4807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65D73-7A9D-488B-8F26-21A351CB56F4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CA6E8-6301-4B30-BD1B-363CF0FF84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594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n.upol.cz/neuro/cd248_1.html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Loss-of-substantia-nigra-SN-neurons-causes-Parkinsons-disease-Pathological_fig1_45314202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uroscientificallychallenged.com/blog/what-is-the-habenula" TargetMode="External"/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n.upol.cz/neuro/cd183_1.html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n.upol.cz/neuro/cd207_2.html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n.upol.cz/neuro/cd110_1.html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A6E8-6301-4B30-BD1B-363CF0FF84A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431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Řez </a:t>
            </a:r>
            <a:r>
              <a:rPr lang="cs-CZ" dirty="0" err="1"/>
              <a:t>mesencephalem</a:t>
            </a:r>
            <a:r>
              <a:rPr lang="cs-CZ" dirty="0"/>
              <a:t> v úrovni </a:t>
            </a:r>
            <a:r>
              <a:rPr lang="cs-CZ" dirty="0" err="1"/>
              <a:t>colliculi</a:t>
            </a:r>
            <a:r>
              <a:rPr lang="cs-CZ" dirty="0"/>
              <a:t> </a:t>
            </a:r>
            <a:r>
              <a:rPr lang="cs-CZ" dirty="0" err="1"/>
              <a:t>superiores</a:t>
            </a:r>
            <a:endParaRPr lang="cs-CZ" dirty="0"/>
          </a:p>
          <a:p>
            <a:r>
              <a:rPr lang="cs-CZ" dirty="0"/>
              <a:t>Popisky k obrázku: </a:t>
            </a:r>
            <a:r>
              <a:rPr lang="cs-CZ" dirty="0">
                <a:hlinkClick r:id="rId3"/>
              </a:rPr>
              <a:t>http://www.nan.upol.cz/neuro/cd248_1.html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A6E8-6301-4B30-BD1B-363CF0FF84AE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750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https://www.researchgate.net/figure/Loss-of-substantia-nigra-SN-neurons-causes-Parkinsons-disease-Pathological_fig1_45314202</a:t>
            </a:r>
            <a:endParaRPr lang="cs-CZ" dirty="0"/>
          </a:p>
          <a:p>
            <a:r>
              <a:rPr lang="cs-CZ" dirty="0"/>
              <a:t>U pacientů s Parkinsonovou chorobou dochází ke snížené produkci dopaminu v </a:t>
            </a:r>
            <a:r>
              <a:rPr lang="cs-CZ" dirty="0" err="1"/>
              <a:t>substantia</a:t>
            </a:r>
            <a:r>
              <a:rPr lang="cs-CZ" dirty="0"/>
              <a:t> </a:t>
            </a:r>
            <a:r>
              <a:rPr lang="cs-CZ" dirty="0" err="1"/>
              <a:t>nigra</a:t>
            </a:r>
            <a:r>
              <a:rPr lang="cs-CZ" dirty="0"/>
              <a:t>. Vlevo na obrázku je vidět pigmentace v oblasti </a:t>
            </a:r>
            <a:r>
              <a:rPr lang="cs-CZ" dirty="0" err="1"/>
              <a:t>substantia</a:t>
            </a:r>
            <a:r>
              <a:rPr lang="cs-CZ" dirty="0"/>
              <a:t> </a:t>
            </a:r>
            <a:r>
              <a:rPr lang="cs-CZ" dirty="0" err="1"/>
              <a:t>nigra</a:t>
            </a:r>
            <a:r>
              <a:rPr lang="cs-CZ" dirty="0"/>
              <a:t>, kde je dopamin tvořen, vpravo na obrázku z pitevny je poté vidět vymizení pigmentace u pacienta, který dopamin neprodukuje.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A6E8-6301-4B30-BD1B-363CF0FF84AE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31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= noradrenalin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A6E8-6301-4B30-BD1B-363CF0FF84AE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472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Řez </a:t>
            </a:r>
            <a:r>
              <a:rPr lang="cs-CZ" dirty="0" err="1"/>
              <a:t>vermis</a:t>
            </a:r>
            <a:r>
              <a:rPr lang="cs-CZ" dirty="0"/>
              <a:t> mozečku – je vidět </a:t>
            </a:r>
            <a:r>
              <a:rPr lang="cs-CZ" dirty="0" err="1"/>
              <a:t>arbor</a:t>
            </a:r>
            <a:r>
              <a:rPr lang="cs-CZ" dirty="0"/>
              <a:t> vitae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A6E8-6301-4B30-BD1B-363CF0FF84AE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581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Kůra mozečku má 3 vrstvy, v kterých jsou uložené specifické typy buněk, které spolu specificky komunikují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A6E8-6301-4B30-BD1B-363CF0FF84AE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301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Pod číslem 6 – corpus geniculatum </a:t>
            </a:r>
            <a:r>
              <a:rPr lang="cs-CZ" dirty="0" err="1"/>
              <a:t>mediale</a:t>
            </a:r>
            <a:r>
              <a:rPr lang="cs-CZ" dirty="0"/>
              <a:t>, pod číslem 7 – corpus geniculatum laterale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A6E8-6301-4B30-BD1B-363CF0FF84AE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196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Prefrontální kortex (oblast) – podíl také na složitějších úkonech, které vyžadují více pozornosti – př. Kuchař při vaření jídel – sleduje více činností,…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6DFC-950B-486A-A342-44479616D629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142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Multisenzorická</a:t>
            </a:r>
            <a:r>
              <a:rPr lang="cs-CZ" dirty="0"/>
              <a:t> asociace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6DFC-950B-486A-A342-44479616D629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9583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 obrázku s </a:t>
            </a:r>
            <a:r>
              <a:rPr lang="cs-CZ" dirty="0" err="1"/>
              <a:t>habenulou</a:t>
            </a:r>
            <a:r>
              <a:rPr lang="cs-CZ" dirty="0"/>
              <a:t>: </a:t>
            </a:r>
            <a:r>
              <a:rPr lang="cs-CZ" dirty="0">
                <a:hlinkClick r:id="rId3"/>
              </a:rPr>
              <a:t>https://www.neuroscientificallychallenged.com/blog/what-is-the-habenula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A6E8-6301-4B30-BD1B-363CF0FF84AE}" type="slidenum">
              <a:rPr lang="cs-CZ" smtClean="0"/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083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pravém obrázku šipkami označená </a:t>
            </a:r>
            <a:r>
              <a:rPr lang="cs-CZ" dirty="0" err="1"/>
              <a:t>intumescentia</a:t>
            </a:r>
            <a:r>
              <a:rPr lang="cs-CZ" dirty="0"/>
              <a:t> </a:t>
            </a:r>
            <a:r>
              <a:rPr lang="cs-CZ" dirty="0" err="1"/>
              <a:t>cervicalis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A6E8-6301-4B30-BD1B-363CF0FF84A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216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VS = </a:t>
            </a:r>
            <a:r>
              <a:rPr lang="cs-CZ" dirty="0" err="1"/>
              <a:t>viscerosenzitivita</a:t>
            </a:r>
            <a:r>
              <a:rPr lang="cs-CZ" dirty="0"/>
              <a:t>, SM = </a:t>
            </a:r>
            <a:r>
              <a:rPr lang="cs-CZ" dirty="0" err="1"/>
              <a:t>somatomotorika</a:t>
            </a:r>
            <a:r>
              <a:rPr lang="cs-CZ" dirty="0"/>
              <a:t>, SS – </a:t>
            </a:r>
            <a:r>
              <a:rPr lang="cs-CZ" dirty="0" err="1"/>
              <a:t>somatosenzitivita</a:t>
            </a:r>
            <a:r>
              <a:rPr lang="cs-CZ" dirty="0"/>
              <a:t>, VM = </a:t>
            </a:r>
            <a:r>
              <a:rPr lang="cs-CZ" dirty="0" err="1"/>
              <a:t>visceromotorika</a:t>
            </a:r>
            <a:r>
              <a:rPr lang="cs-CZ" dirty="0"/>
              <a:t> -&gt; viz prezentace z PNS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A6E8-6301-4B30-BD1B-363CF0FF84A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100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Průřez rostrální části </a:t>
            </a:r>
            <a:r>
              <a:rPr lang="cs-CZ" dirty="0" err="1"/>
              <a:t>medulla</a:t>
            </a:r>
            <a:r>
              <a:rPr lang="cs-CZ" dirty="0"/>
              <a:t> oblongatě</a:t>
            </a:r>
          </a:p>
          <a:p>
            <a:r>
              <a:rPr lang="cs-CZ" dirty="0"/>
              <a:t>Jednotlivé popisky - </a:t>
            </a:r>
            <a:r>
              <a:rPr lang="cs-CZ" dirty="0">
                <a:hlinkClick r:id="rId3"/>
              </a:rPr>
              <a:t>http://www.nan.upol.cz/neuro/cd183_1.html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A6E8-6301-4B30-BD1B-363CF0FF84AE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450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Zeleně na obrázku vyznačená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rhomboidea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A6E8-6301-4B30-BD1B-363CF0FF84AE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639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Průřez Varolovým mostem – popis obrázku: </a:t>
            </a:r>
            <a:r>
              <a:rPr lang="cs-CZ" dirty="0">
                <a:hlinkClick r:id="rId3"/>
              </a:rPr>
              <a:t>http://www.nan.upol.cz/neuro/cd207_2.html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A6E8-6301-4B30-BD1B-363CF0FF84AE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814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obrázku pohled na mozkový kmen zpředu.  2 hrbolky úplně nahoře na obrázku jsou </a:t>
            </a:r>
            <a:r>
              <a:rPr lang="cs-CZ" dirty="0" err="1"/>
              <a:t>corpora</a:t>
            </a:r>
            <a:r>
              <a:rPr lang="cs-CZ" dirty="0"/>
              <a:t> </a:t>
            </a:r>
            <a:r>
              <a:rPr lang="cs-CZ" dirty="0" err="1"/>
              <a:t>mamillaria</a:t>
            </a:r>
            <a:r>
              <a:rPr lang="cs-CZ" dirty="0"/>
              <a:t> (funkčně součást limbického systému).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A6E8-6301-4B30-BD1B-363CF0FF84AE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731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Popis obrázku - </a:t>
            </a:r>
            <a:r>
              <a:rPr lang="cs-CZ" dirty="0">
                <a:hlinkClick r:id="rId3"/>
              </a:rPr>
              <a:t>http://www.nan.upol.cz/neuro/cd110_1.html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A6E8-6301-4B30-BD1B-363CF0FF84AE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281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RF = retikulární formace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CA6E8-6301-4B30-BD1B-363CF0FF84AE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36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FFAF530-9092-4012-B44E-72ECD949B644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2406258-B3D1-4B46-8B4F-11E20070D9E6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00739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AF530-9092-4012-B44E-72ECD949B644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6258-B3D1-4B46-8B4F-11E20070D9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8529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AF530-9092-4012-B44E-72ECD949B644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6258-B3D1-4B46-8B4F-11E20070D9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217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AF530-9092-4012-B44E-72ECD949B644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6258-B3D1-4B46-8B4F-11E20070D9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3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FAF530-9092-4012-B44E-72ECD949B644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406258-B3D1-4B46-8B4F-11E20070D9E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79249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AF530-9092-4012-B44E-72ECD949B644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6258-B3D1-4B46-8B4F-11E20070D9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37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AF530-9092-4012-B44E-72ECD949B644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6258-B3D1-4B46-8B4F-11E20070D9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42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AF530-9092-4012-B44E-72ECD949B644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6258-B3D1-4B46-8B4F-11E20070D9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73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AF530-9092-4012-B44E-72ECD949B644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6258-B3D1-4B46-8B4F-11E20070D9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88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FAF530-9092-4012-B44E-72ECD949B644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406258-B3D1-4B46-8B4F-11E20070D9E6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73242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FAF530-9092-4012-B44E-72ECD949B644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406258-B3D1-4B46-8B4F-11E20070D9E6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4151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FFAF530-9092-4012-B44E-72ECD949B644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2406258-B3D1-4B46-8B4F-11E20070D9E6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522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natomie.lf3.cuni.cz/topografie_zada_panev_tisk.pdf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an.upol.cz/neuro/cd2.html" TargetMode="Externa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n.upol.cz/neuro/obsah.html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nan.upol.cz/neuro/cd4_2.html" TargetMode="Externa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uroscientificallychallenged.com/blog/know-your-brain-diencephalon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6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60.png"/><Relationship Id="rId4" Type="http://schemas.openxmlformats.org/officeDocument/2006/relationships/customXml" Target="../ink/ink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71.png"/><Relationship Id="rId7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11" Type="http://schemas.openxmlformats.org/officeDocument/2006/relationships/image" Target="../media/image670.png"/><Relationship Id="rId5" Type="http://schemas.openxmlformats.org/officeDocument/2006/relationships/image" Target="../media/image64.png"/><Relationship Id="rId10" Type="http://schemas.openxmlformats.org/officeDocument/2006/relationships/customXml" Target="../ink/ink6.xml"/><Relationship Id="rId4" Type="http://schemas.openxmlformats.org/officeDocument/2006/relationships/customXml" Target="../ink/ink3.xml"/><Relationship Id="rId9" Type="http://schemas.openxmlformats.org/officeDocument/2006/relationships/image" Target="../media/image6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0.png"/><Relationship Id="rId4" Type="http://schemas.openxmlformats.org/officeDocument/2006/relationships/customXml" Target="../ink/ink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3" Type="http://schemas.openxmlformats.org/officeDocument/2006/relationships/customXml" Target="../ink/ink8.xml"/><Relationship Id="rId7" Type="http://schemas.openxmlformats.org/officeDocument/2006/relationships/customXml" Target="../ink/ink10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customXml" Target="../ink/ink9.xml"/><Relationship Id="rId10" Type="http://schemas.openxmlformats.org/officeDocument/2006/relationships/image" Target="../media/image75.png"/><Relationship Id="rId4" Type="http://schemas.openxmlformats.org/officeDocument/2006/relationships/image" Target="../media/image720.png"/><Relationship Id="rId9" Type="http://schemas.openxmlformats.org/officeDocument/2006/relationships/customXml" Target="../ink/ink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0.png"/><Relationship Id="rId3" Type="http://schemas.openxmlformats.org/officeDocument/2006/relationships/image" Target="../media/image89.jpeg"/><Relationship Id="rId7" Type="http://schemas.openxmlformats.org/officeDocument/2006/relationships/customXml" Target="../ink/ink13.xm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customXml" Target="../ink/ink12.xml"/><Relationship Id="rId10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customXml" Target="../ink/ink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15.xml"/><Relationship Id="rId4" Type="http://schemas.openxmlformats.org/officeDocument/2006/relationships/image" Target="../media/image95.png"/><Relationship Id="rId56" Type="http://schemas.openxmlformats.org/officeDocument/2006/relationships/image" Target="../media/image64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0.png"/><Relationship Id="rId4" Type="http://schemas.openxmlformats.org/officeDocument/2006/relationships/customXml" Target="../ink/ink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customXml" Target="../ink/ink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0.png"/><Relationship Id="rId4" Type="http://schemas.openxmlformats.org/officeDocument/2006/relationships/customXml" Target="../ink/ink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n.upol.cz/neuro/cd808.html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4CC574-D17E-4188-9F40-12D15C717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3"/>
            <a:ext cx="8361229" cy="3446019"/>
          </a:xfrm>
        </p:spPr>
        <p:txBody>
          <a:bodyPr/>
          <a:lstStyle/>
          <a:p>
            <a:r>
              <a:rPr lang="cs-CZ" dirty="0"/>
              <a:t>Anatomie Centrálního nervového systému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59E84CB-730C-4315-9116-2F2A25001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5" y="5234472"/>
            <a:ext cx="6831673" cy="1086237"/>
          </a:xfrm>
        </p:spPr>
        <p:txBody>
          <a:bodyPr/>
          <a:lstStyle/>
          <a:p>
            <a:r>
              <a:rPr lang="cs-CZ" dirty="0"/>
              <a:t>Jana Vaněčková</a:t>
            </a:r>
          </a:p>
        </p:txBody>
      </p:sp>
    </p:spTree>
    <p:extLst>
      <p:ext uri="{BB962C8B-B14F-4D97-AF65-F5344CB8AC3E}">
        <p14:creationId xmlns:p14="http://schemas.microsoft.com/office/powerpoint/2010/main" val="1353872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spinal cord anatomy">
            <a:extLst>
              <a:ext uri="{FF2B5EF4-FFF2-40B4-BE49-F238E27FC236}">
                <a16:creationId xmlns:a16="http://schemas.microsoft.com/office/drawing/2014/main" id="{4F819F48-AEB1-41DD-8795-C6DF0DBD1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515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6310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656F4E-D594-4A5D-A74B-F4391F5A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Cévní zásobení CNS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B95BEF-9B75-4E66-9089-E53F05975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5204564" cy="4352795"/>
          </a:xfrm>
        </p:spPr>
        <p:txBody>
          <a:bodyPr>
            <a:normAutofit/>
          </a:bodyPr>
          <a:lstStyle/>
          <a:p>
            <a:r>
              <a:rPr lang="cs-CZ" u="sng" dirty="0"/>
              <a:t>TEPNY:</a:t>
            </a:r>
          </a:p>
          <a:p>
            <a:r>
              <a:rPr lang="cs-CZ" b="1" dirty="0"/>
              <a:t>A. </a:t>
            </a:r>
            <a:r>
              <a:rPr lang="cs-CZ" b="1" dirty="0" err="1"/>
              <a:t>carotis</a:t>
            </a:r>
            <a:r>
              <a:rPr lang="cs-CZ" b="1" dirty="0"/>
              <a:t> interna + a. </a:t>
            </a:r>
            <a:r>
              <a:rPr lang="cs-CZ" b="1" dirty="0" err="1"/>
              <a:t>vertebralis</a:t>
            </a:r>
            <a:endParaRPr lang="cs-CZ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/>
              <a:t> vzniká WILLISŮV OKRUH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/>
              <a:t>A. </a:t>
            </a:r>
            <a:r>
              <a:rPr lang="cs-CZ" b="1" dirty="0" err="1"/>
              <a:t>cerebri</a:t>
            </a:r>
            <a:r>
              <a:rPr lang="cs-CZ" b="1" dirty="0"/>
              <a:t> posteriores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/>
              <a:t>A. </a:t>
            </a:r>
            <a:r>
              <a:rPr lang="cs-CZ" b="1" dirty="0" err="1"/>
              <a:t>cerebri</a:t>
            </a:r>
            <a:r>
              <a:rPr lang="cs-CZ" b="1" dirty="0"/>
              <a:t> media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/>
              <a:t>A. </a:t>
            </a:r>
            <a:r>
              <a:rPr lang="cs-CZ" b="1" dirty="0" err="1"/>
              <a:t>cerebri</a:t>
            </a:r>
            <a:r>
              <a:rPr lang="cs-CZ" b="1" dirty="0"/>
              <a:t> </a:t>
            </a:r>
            <a:r>
              <a:rPr lang="cs-CZ" b="1" dirty="0" err="1"/>
              <a:t>anterior</a:t>
            </a:r>
            <a:endParaRPr lang="cs-CZ" b="1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u="sng" dirty="0"/>
              <a:t>ŽÍLY: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i="0" dirty="0"/>
              <a:t>žilní splavy – v </a:t>
            </a:r>
            <a:r>
              <a:rPr lang="cs-CZ" i="0" dirty="0" err="1"/>
              <a:t>dura</a:t>
            </a:r>
            <a:r>
              <a:rPr lang="cs-CZ" i="0" dirty="0"/>
              <a:t> mater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i="0" dirty="0"/>
              <a:t>Vyústění do v. </a:t>
            </a:r>
            <a:r>
              <a:rPr lang="cs-CZ" i="0" dirty="0" err="1"/>
              <a:t>jugularis</a:t>
            </a:r>
            <a:r>
              <a:rPr lang="cs-CZ" i="0" dirty="0"/>
              <a:t> interna -&gt; v. </a:t>
            </a:r>
            <a:r>
              <a:rPr lang="cs-CZ" i="0" dirty="0" err="1"/>
              <a:t>cava</a:t>
            </a:r>
            <a:r>
              <a:rPr lang="cs-CZ" i="0" dirty="0"/>
              <a:t> superior</a:t>
            </a:r>
          </a:p>
        </p:txBody>
      </p:sp>
      <p:pic>
        <p:nvPicPr>
          <p:cNvPr id="4" name="Obrázek 3" descr="VÃ½sledek obrÃ¡zku pro willisÅ¯v okruh">
            <a:extLst>
              <a:ext uri="{FF2B5EF4-FFF2-40B4-BE49-F238E27FC236}">
                <a16:creationId xmlns:a16="http://schemas.microsoft.com/office/drawing/2014/main" id="{10EE8A97-F836-4E95-BFF7-DE34ACA8241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705" y="143602"/>
            <a:ext cx="3068437" cy="3754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2" name="Picture 2" descr="LOKALIZOVANÉ PORUCHY Přednáška č.3 OBSAH 1.Afázie 2 ...">
            <a:extLst>
              <a:ext uri="{FF2B5EF4-FFF2-40B4-BE49-F238E27FC236}">
                <a16:creationId xmlns:a16="http://schemas.microsoft.com/office/drawing/2014/main" id="{7D58DF8A-C5DF-4AF2-96C6-B6C0F75FE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450" y="4045394"/>
            <a:ext cx="2749350" cy="2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5993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3BCB195-9634-48E0-AF9E-84522EBB2075}"/>
              </a:ext>
            </a:extLst>
          </p:cNvPr>
          <p:cNvSpPr txBox="1"/>
          <p:nvPr/>
        </p:nvSpPr>
        <p:spPr>
          <a:xfrm>
            <a:off x="1435151" y="874477"/>
            <a:ext cx="237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Arteria</a:t>
            </a:r>
            <a:r>
              <a:rPr lang="cs-CZ" dirty="0"/>
              <a:t> </a:t>
            </a:r>
            <a:r>
              <a:rPr lang="cs-CZ" dirty="0" err="1"/>
              <a:t>cerebri</a:t>
            </a:r>
            <a:r>
              <a:rPr lang="cs-CZ" dirty="0"/>
              <a:t> </a:t>
            </a:r>
            <a:r>
              <a:rPr lang="cs-CZ" dirty="0" err="1"/>
              <a:t>anterior</a:t>
            </a:r>
            <a:endParaRPr lang="cs-CZ" dirty="0"/>
          </a:p>
        </p:txBody>
      </p:sp>
      <p:pic>
        <p:nvPicPr>
          <p:cNvPr id="9222" name="Picture 6" descr="Anatomy, descriptive and applied. Anatomy. INTERNAL POSTERIOR ...">
            <a:extLst>
              <a:ext uri="{FF2B5EF4-FFF2-40B4-BE49-F238E27FC236}">
                <a16:creationId xmlns:a16="http://schemas.microsoft.com/office/drawing/2014/main" id="{A1DD8B78-37C5-4B3A-A3E6-1C79E705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762" y="1411705"/>
            <a:ext cx="5319680" cy="403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0A13DB5-E7BD-490A-A481-A84E3C61C4C1}"/>
              </a:ext>
            </a:extLst>
          </p:cNvPr>
          <p:cNvSpPr txBox="1"/>
          <p:nvPr/>
        </p:nvSpPr>
        <p:spPr>
          <a:xfrm>
            <a:off x="8021053" y="874477"/>
            <a:ext cx="2225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Arteria</a:t>
            </a:r>
            <a:r>
              <a:rPr lang="cs-CZ" dirty="0"/>
              <a:t> </a:t>
            </a:r>
            <a:r>
              <a:rPr lang="cs-CZ" dirty="0" err="1"/>
              <a:t>cerebri</a:t>
            </a:r>
            <a:r>
              <a:rPr lang="cs-CZ" dirty="0"/>
              <a:t> media</a:t>
            </a:r>
          </a:p>
        </p:txBody>
      </p:sp>
      <p:pic>
        <p:nvPicPr>
          <p:cNvPr id="9224" name="Picture 8" descr="Blood supply of the brain | Clinical Gate">
            <a:extLst>
              <a:ext uri="{FF2B5EF4-FFF2-40B4-BE49-F238E27FC236}">
                <a16:creationId xmlns:a16="http://schemas.microsoft.com/office/drawing/2014/main" id="{5E90821F-0BA3-43EC-BABC-E178FB790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29" y="1596371"/>
            <a:ext cx="61912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8164859-4846-490D-8784-87989504730D}"/>
              </a:ext>
            </a:extLst>
          </p:cNvPr>
          <p:cNvSpPr txBox="1"/>
          <p:nvPr/>
        </p:nvSpPr>
        <p:spPr>
          <a:xfrm>
            <a:off x="1516185" y="4947138"/>
            <a:ext cx="247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Arteria</a:t>
            </a:r>
            <a:r>
              <a:rPr lang="cs-CZ" dirty="0"/>
              <a:t> </a:t>
            </a:r>
            <a:r>
              <a:rPr lang="cs-CZ" dirty="0" err="1"/>
              <a:t>cerebri</a:t>
            </a:r>
            <a:r>
              <a:rPr lang="cs-CZ" dirty="0"/>
              <a:t> </a:t>
            </a:r>
            <a:r>
              <a:rPr lang="cs-CZ" dirty="0" err="1"/>
              <a:t>posterior</a:t>
            </a:r>
            <a:endParaRPr lang="cs-CZ" dirty="0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5081BA92-FCCB-4388-89F7-42909951561B}"/>
              </a:ext>
            </a:extLst>
          </p:cNvPr>
          <p:cNvCxnSpPr>
            <a:cxnSpLocks/>
          </p:cNvCxnSpPr>
          <p:nvPr/>
        </p:nvCxnSpPr>
        <p:spPr>
          <a:xfrm>
            <a:off x="2399323" y="1243809"/>
            <a:ext cx="223685" cy="13743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19732F8D-9A11-44FF-8BCA-91A7D8EF2994}"/>
              </a:ext>
            </a:extLst>
          </p:cNvPr>
          <p:cNvCxnSpPr/>
          <p:nvPr/>
        </p:nvCxnSpPr>
        <p:spPr>
          <a:xfrm flipH="1" flipV="1">
            <a:off x="3212123" y="3852985"/>
            <a:ext cx="54708" cy="11566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6836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chlaganfall was ist das - Darknumina">
            <a:extLst>
              <a:ext uri="{FF2B5EF4-FFF2-40B4-BE49-F238E27FC236}">
                <a16:creationId xmlns:a16="http://schemas.microsoft.com/office/drawing/2014/main" id="{C004B92A-C25E-4457-8D94-86F5300FA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63" y="457454"/>
            <a:ext cx="5304673" cy="594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16013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inus sagittalis inferior || Med-koM">
            <a:extLst>
              <a:ext uri="{FF2B5EF4-FFF2-40B4-BE49-F238E27FC236}">
                <a16:creationId xmlns:a16="http://schemas.microsoft.com/office/drawing/2014/main" id="{C6B7827D-05D2-47D2-AB9F-669A513DD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290513"/>
            <a:ext cx="866775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0049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Vv. jugulares (Anatomie) - eRef, Thieme">
            <a:extLst>
              <a:ext uri="{FF2B5EF4-FFF2-40B4-BE49-F238E27FC236}">
                <a16:creationId xmlns:a16="http://schemas.microsoft.com/office/drawing/2014/main" id="{B7FBA99B-292C-4CC3-9881-D7DD73AAF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7161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9890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Corpus Callosum is like the &quot;Counselor&quot; of the brain ...">
            <a:extLst>
              <a:ext uri="{FF2B5EF4-FFF2-40B4-BE49-F238E27FC236}">
                <a16:creationId xmlns:a16="http://schemas.microsoft.com/office/drawing/2014/main" id="{AA9D36DE-63FF-4F67-BB55-9C468D369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52388"/>
            <a:ext cx="6753225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789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ite matter:Fornix and forniceal commissure | RANZCRPart1 Wiki ...">
            <a:extLst>
              <a:ext uri="{FF2B5EF4-FFF2-40B4-BE49-F238E27FC236}">
                <a16:creationId xmlns:a16="http://schemas.microsoft.com/office/drawing/2014/main" id="{BCD5BD4E-6B4A-4F96-A3EE-EBDF41653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457" y="1242796"/>
            <a:ext cx="5547085" cy="43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073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anverteb">
            <a:extLst>
              <a:ext uri="{FF2B5EF4-FFF2-40B4-BE49-F238E27FC236}">
                <a16:creationId xmlns:a16="http://schemas.microsoft.com/office/drawing/2014/main" id="{C9AF2321-60CF-4B92-A1C4-D3E5682C3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620712"/>
            <a:ext cx="9144000" cy="5616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C6BB02F-C50D-486D-91E8-8C92BDEC3A2A}"/>
              </a:ext>
            </a:extLst>
          </p:cNvPr>
          <p:cNvSpPr/>
          <p:nvPr/>
        </p:nvSpPr>
        <p:spPr>
          <a:xfrm>
            <a:off x="3087067" y="6356502"/>
            <a:ext cx="6017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http://anatomie.lf3.cuni.cz/topografie_zada_panev_tisk.pdf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9784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F44676-67DB-4040-9700-0CC1F540A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VNITŘNÍ POPIS MÍCHY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176926-5B17-4876-A586-A00E8DB7C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033516"/>
            <a:ext cx="5558589" cy="471018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b="1" dirty="0"/>
              <a:t>ŠEDÁ HMOTA</a:t>
            </a:r>
          </a:p>
          <a:p>
            <a:r>
              <a:rPr lang="cs-CZ" dirty="0"/>
              <a:t>Tvoří </a:t>
            </a:r>
            <a:r>
              <a:rPr lang="cs-CZ" b="1" dirty="0">
                <a:solidFill>
                  <a:srgbClr val="0070C0"/>
                </a:solidFill>
              </a:rPr>
              <a:t>3 sloupce (</a:t>
            </a:r>
            <a:r>
              <a:rPr lang="cs-CZ" b="1" dirty="0" err="1">
                <a:solidFill>
                  <a:srgbClr val="0070C0"/>
                </a:solidFill>
              </a:rPr>
              <a:t>columna</a:t>
            </a:r>
            <a:r>
              <a:rPr lang="cs-CZ" b="1" dirty="0">
                <a:solidFill>
                  <a:srgbClr val="0070C0"/>
                </a:solidFill>
              </a:rPr>
              <a:t>) </a:t>
            </a:r>
            <a:r>
              <a:rPr lang="cs-CZ" dirty="0"/>
              <a:t>– přední (SM) + zadní (SS) + boční (VS,VM)</a:t>
            </a:r>
          </a:p>
          <a:p>
            <a:r>
              <a:rPr lang="cs-CZ" dirty="0"/>
              <a:t>Motýl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  <a:p>
            <a:pPr marL="0" indent="0">
              <a:buNone/>
            </a:pPr>
            <a:endParaRPr lang="cs-CZ" sz="18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PŘÍČNÝ PRŮŘEZ: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Tvoří </a:t>
            </a:r>
            <a:r>
              <a:rPr lang="cs-CZ" b="1" dirty="0">
                <a:solidFill>
                  <a:srgbClr val="002060"/>
                </a:solidFill>
              </a:rPr>
              <a:t>3 rohy (</a:t>
            </a:r>
            <a:r>
              <a:rPr lang="cs-CZ" b="1" dirty="0" err="1">
                <a:solidFill>
                  <a:srgbClr val="002060"/>
                </a:solidFill>
              </a:rPr>
              <a:t>cornu</a:t>
            </a:r>
            <a:r>
              <a:rPr lang="cs-CZ" b="1" dirty="0">
                <a:solidFill>
                  <a:srgbClr val="002060"/>
                </a:solidFill>
              </a:rPr>
              <a:t>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i="0" dirty="0"/>
              <a:t>přední (SM) – alfa - motoneurony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i="0" dirty="0"/>
              <a:t>zadní (SS)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i="0" dirty="0"/>
              <a:t>boční (VM)</a:t>
            </a:r>
          </a:p>
          <a:p>
            <a:pPr marL="0" indent="0">
              <a:buNone/>
            </a:pPr>
            <a:r>
              <a:rPr lang="cs-CZ" dirty="0"/>
              <a:t>+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zona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intermedia </a:t>
            </a:r>
            <a:r>
              <a:rPr lang="cs-CZ" dirty="0"/>
              <a:t>(VS)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i="0" dirty="0"/>
              <a:t> v každém rohu </a:t>
            </a:r>
            <a:r>
              <a:rPr lang="cs-CZ" i="0" dirty="0">
                <a:solidFill>
                  <a:schemeClr val="accent5">
                    <a:lumMod val="50000"/>
                  </a:schemeClr>
                </a:solidFill>
              </a:rPr>
              <a:t>příslušná jádra (</a:t>
            </a:r>
            <a:r>
              <a:rPr lang="cs-CZ" i="0" dirty="0" err="1">
                <a:solidFill>
                  <a:schemeClr val="accent5">
                    <a:lumMod val="50000"/>
                  </a:schemeClr>
                </a:solidFill>
              </a:rPr>
              <a:t>nucleus</a:t>
            </a:r>
            <a:r>
              <a:rPr lang="cs-CZ" i="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  <a:p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9B1E5E4-D772-4A89-BD67-B09AA2AA9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28" y="478937"/>
            <a:ext cx="4755426" cy="3385525"/>
          </a:xfrm>
          <a:prstGeom prst="rect">
            <a:avLst/>
          </a:prstGeom>
        </p:spPr>
      </p:pic>
      <p:pic>
        <p:nvPicPr>
          <p:cNvPr id="6" name="Picture 5" descr="CNS_micha1">
            <a:extLst>
              <a:ext uri="{FF2B5EF4-FFF2-40B4-BE49-F238E27FC236}">
                <a16:creationId xmlns:a16="http://schemas.microsoft.com/office/drawing/2014/main" id="{9BC385E8-3BC2-44B2-B140-B99E685B1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21" y="4039650"/>
            <a:ext cx="4964433" cy="281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72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484CF7-EF2F-4290-B80B-6C6BF8549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VNITŘNÍ POPIS MÍCHY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694505-5F68-46B8-A5FA-49B67947A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047163"/>
            <a:ext cx="5547815" cy="454470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cs-CZ" b="1" dirty="0"/>
              <a:t>BÍLÁ HMOTA</a:t>
            </a:r>
          </a:p>
          <a:p>
            <a:r>
              <a:rPr lang="cs-CZ" dirty="0"/>
              <a:t>Tvoří </a:t>
            </a:r>
            <a:r>
              <a:rPr lang="cs-CZ" b="1" dirty="0">
                <a:solidFill>
                  <a:srgbClr val="7030A0"/>
                </a:solidFill>
              </a:rPr>
              <a:t>3 provazce (funikulus)</a:t>
            </a:r>
          </a:p>
          <a:p>
            <a:pPr lvl="1"/>
            <a:r>
              <a:rPr lang="cs-CZ" i="0" dirty="0"/>
              <a:t>přední (2.1)</a:t>
            </a:r>
          </a:p>
          <a:p>
            <a:pPr lvl="1"/>
            <a:r>
              <a:rPr lang="cs-CZ" i="0" dirty="0"/>
              <a:t>Zadní (2.3.)</a:t>
            </a:r>
          </a:p>
          <a:p>
            <a:pPr lvl="1"/>
            <a:r>
              <a:rPr lang="cs-CZ" i="0" dirty="0"/>
              <a:t>Boční (2.2)</a:t>
            </a:r>
          </a:p>
          <a:p>
            <a:r>
              <a:rPr lang="cs-CZ" dirty="0"/>
              <a:t>Jen zadní je čistě senzitivní, jinak motorika + senzitiva</a:t>
            </a:r>
          </a:p>
          <a:p>
            <a:pPr marL="0" indent="0">
              <a:buNone/>
            </a:pPr>
            <a:endParaRPr lang="cs-CZ" dirty="0"/>
          </a:p>
          <a:p>
            <a:pPr marL="457200" indent="-457200">
              <a:buFont typeface="+mj-lt"/>
              <a:buAutoNum type="arabicPeriod" startAt="3"/>
            </a:pPr>
            <a:r>
              <a:rPr lang="cs-CZ" b="1" dirty="0"/>
              <a:t>CANALIS CENTRALIS – MOZKOMÍŠNÍ MOK </a:t>
            </a:r>
            <a:r>
              <a:rPr lang="cs-CZ" dirty="0"/>
              <a:t>(3)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E5FE78D-86A8-4D3D-B644-2B575515E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30" y="1536209"/>
            <a:ext cx="4869756" cy="378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61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3C5821-CD04-4BE6-B590-B238BC9F5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BÍLÁ HMOTA MÍŠNÍ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C8FF26-F4C0-45E8-9FC0-6E6ECB21A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392905" cy="45720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ASCENDENTNÍ = VZESTUPNÉ</a:t>
            </a:r>
          </a:p>
          <a:p>
            <a:pPr lvl="1"/>
            <a:r>
              <a:rPr lang="cs-CZ" i="0" dirty="0"/>
              <a:t>SS + VS</a:t>
            </a:r>
          </a:p>
          <a:p>
            <a:pPr lvl="1"/>
            <a:r>
              <a:rPr lang="cs-CZ" i="0" dirty="0"/>
              <a:t>Např. pro vedení: bolesti, </a:t>
            </a:r>
            <a:r>
              <a:rPr lang="cs-CZ" i="0" dirty="0" err="1"/>
              <a:t>polohocitu</a:t>
            </a:r>
            <a:r>
              <a:rPr lang="cs-CZ" i="0" dirty="0"/>
              <a:t>, dotyku, tlak, vibrace, …</a:t>
            </a:r>
          </a:p>
          <a:p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DESCENDENTNÍ = SESTUPNÉ</a:t>
            </a:r>
          </a:p>
          <a:p>
            <a:pPr lvl="1"/>
            <a:r>
              <a:rPr lang="cs-CZ" i="0" dirty="0"/>
              <a:t>SM + VM</a:t>
            </a:r>
          </a:p>
          <a:p>
            <a:pPr lvl="1"/>
            <a:r>
              <a:rPr lang="cs-CZ" i="0" dirty="0"/>
              <a:t>Pro vedení: motoriky (volní + mimovolní)</a:t>
            </a:r>
          </a:p>
        </p:txBody>
      </p:sp>
      <p:pic>
        <p:nvPicPr>
          <p:cNvPr id="6" name="Picture 2" descr="Soubor:MÃ­Å¡nÃ­ drÃ¡hy.png">
            <a:extLst>
              <a:ext uri="{FF2B5EF4-FFF2-40B4-BE49-F238E27FC236}">
                <a16:creationId xmlns:a16="http://schemas.microsoft.com/office/drawing/2014/main" id="{99D9A811-C8B5-42A7-9D64-DBF6E780E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04" y="1563544"/>
            <a:ext cx="7122695" cy="522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246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5133A07-4B5E-4720-91F9-9E002D290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251" y="118251"/>
            <a:ext cx="6621498" cy="662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03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Ã½sledek obrÃ¡zku pro medulla spinalis anatomie">
            <a:extLst>
              <a:ext uri="{FF2B5EF4-FFF2-40B4-BE49-F238E27FC236}">
                <a16:creationId xmlns:a16="http://schemas.microsoft.com/office/drawing/2014/main" id="{FC0A9386-8897-48AD-8CE4-0E2AD6373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63" y="87443"/>
            <a:ext cx="7267074" cy="66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65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2D93C4-97F7-44A9-980D-71B46C56B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MOZKOVÝ KMEN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9CF664-5E7B-4631-8BD4-F72760386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077222" cy="2400301"/>
          </a:xfrm>
        </p:spPr>
        <p:txBody>
          <a:bodyPr/>
          <a:lstStyle/>
          <a:p>
            <a:r>
              <a:rPr lang="cs-CZ" dirty="0"/>
              <a:t>3 ČÁSTI:</a:t>
            </a:r>
          </a:p>
          <a:p>
            <a:pPr marL="457200" indent="-457200">
              <a:buAutoNum type="arabicPeriod"/>
            </a:pPr>
            <a:r>
              <a:rPr lang="cs-CZ" dirty="0"/>
              <a:t>PRODLOUŽENÁ MÍCHA = </a:t>
            </a:r>
            <a:r>
              <a:rPr lang="cs-CZ" dirty="0" err="1"/>
              <a:t>Medulla</a:t>
            </a:r>
            <a:r>
              <a:rPr lang="cs-CZ" dirty="0"/>
              <a:t> </a:t>
            </a:r>
            <a:r>
              <a:rPr lang="cs-CZ" dirty="0" err="1"/>
              <a:t>oblongata</a:t>
            </a:r>
            <a:endParaRPr lang="cs-CZ" dirty="0"/>
          </a:p>
          <a:p>
            <a:pPr marL="457200" indent="-457200">
              <a:buAutoNum type="arabicPeriod"/>
            </a:pPr>
            <a:r>
              <a:rPr lang="cs-CZ" dirty="0"/>
              <a:t>VAROLŮV MOST = Pons</a:t>
            </a:r>
          </a:p>
          <a:p>
            <a:pPr marL="457200" indent="-457200">
              <a:buAutoNum type="arabicPeriod"/>
            </a:pPr>
            <a:r>
              <a:rPr lang="cs-CZ" dirty="0"/>
              <a:t>STŘEDNÍ MOZEK = </a:t>
            </a:r>
            <a:r>
              <a:rPr lang="cs-CZ" dirty="0" err="1"/>
              <a:t>Mesencephalon</a:t>
            </a:r>
            <a:endParaRPr lang="cs-CZ" dirty="0"/>
          </a:p>
        </p:txBody>
      </p:sp>
      <p:pic>
        <p:nvPicPr>
          <p:cNvPr id="3074" name="Picture 2" descr="Mozkový kmen – Wikipedie">
            <a:extLst>
              <a:ext uri="{FF2B5EF4-FFF2-40B4-BE49-F238E27FC236}">
                <a16:creationId xmlns:a16="http://schemas.microsoft.com/office/drawing/2014/main" id="{D45C8DB6-9AD9-40B1-A66F-BE691CD9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745" y="8052"/>
            <a:ext cx="4234249" cy="46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ainstem - Wikiwand">
            <a:extLst>
              <a:ext uri="{FF2B5EF4-FFF2-40B4-BE49-F238E27FC236}">
                <a16:creationId xmlns:a16="http://schemas.microsoft.com/office/drawing/2014/main" id="{9EFB170B-8073-4B95-B527-4F2358598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77" y="3869403"/>
            <a:ext cx="3501092" cy="262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449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B3824D-B4D2-44BC-BEC5-B135D9B03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Prodloužená mícha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13CD89-C0AA-433C-8315-477515CCB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52337"/>
            <a:ext cx="6248400" cy="4973051"/>
          </a:xfrm>
        </p:spPr>
        <p:txBody>
          <a:bodyPr>
            <a:normAutofit/>
          </a:bodyPr>
          <a:lstStyle/>
          <a:p>
            <a:r>
              <a:rPr lang="cs-CZ" dirty="0"/>
              <a:t>Mezi spinální míchou a Varolovým mostem</a:t>
            </a:r>
          </a:p>
          <a:p>
            <a:r>
              <a:rPr lang="cs-CZ" dirty="0">
                <a:solidFill>
                  <a:srgbClr val="00B050"/>
                </a:solidFill>
              </a:rPr>
              <a:t>VNĚJŠÍ POPIS: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Ventrálně: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b="1" i="0" dirty="0"/>
              <a:t>Pyramida</a:t>
            </a:r>
            <a:r>
              <a:rPr lang="cs-CZ" i="0" dirty="0"/>
              <a:t> (2x)</a:t>
            </a:r>
            <a:r>
              <a:rPr lang="cs-CZ" b="1" i="0" dirty="0"/>
              <a:t> </a:t>
            </a:r>
            <a:r>
              <a:rPr lang="cs-CZ" i="0" dirty="0"/>
              <a:t>– průběh </a:t>
            </a:r>
            <a:r>
              <a:rPr lang="cs-CZ" i="0" dirty="0" err="1"/>
              <a:t>tr</a:t>
            </a:r>
            <a:r>
              <a:rPr lang="cs-CZ" i="0" dirty="0"/>
              <a:t>. </a:t>
            </a:r>
            <a:r>
              <a:rPr lang="cs-CZ" i="0" dirty="0" err="1"/>
              <a:t>Corticospinalis</a:t>
            </a:r>
            <a:r>
              <a:rPr lang="cs-CZ" i="0" dirty="0"/>
              <a:t> (motorická dráha)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b="1" i="0" dirty="0"/>
              <a:t>Olivy </a:t>
            </a:r>
            <a:r>
              <a:rPr lang="cs-CZ" i="0" dirty="0"/>
              <a:t>(2x) – vyvýšenina s jádry – zapojení do okruhů mozečku (řízení motoriky)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i="0" dirty="0" err="1"/>
              <a:t>Decussatio</a:t>
            </a:r>
            <a:r>
              <a:rPr lang="cs-CZ" i="0" dirty="0"/>
              <a:t> </a:t>
            </a:r>
            <a:r>
              <a:rPr lang="cs-CZ" i="0" dirty="0" err="1"/>
              <a:t>pyramidum</a:t>
            </a:r>
            <a:r>
              <a:rPr lang="cs-CZ" i="0" dirty="0"/>
              <a:t> – křížení (75 – 90%) </a:t>
            </a:r>
            <a:r>
              <a:rPr lang="cs-CZ" i="0" dirty="0" err="1"/>
              <a:t>tr</a:t>
            </a:r>
            <a:r>
              <a:rPr lang="cs-CZ" i="0" dirty="0"/>
              <a:t>. </a:t>
            </a:r>
            <a:r>
              <a:rPr lang="cs-CZ" i="0" dirty="0" err="1"/>
              <a:t>corticospinalis</a:t>
            </a:r>
            <a:endParaRPr lang="cs-CZ" i="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i="0" u="sng" dirty="0"/>
              <a:t>Dorzálně: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b="1" i="0" dirty="0"/>
              <a:t>4 malé hrbolky = jádra zadních provazců </a:t>
            </a:r>
            <a:r>
              <a:rPr lang="cs-CZ" dirty="0"/>
              <a:t>(</a:t>
            </a:r>
            <a:r>
              <a:rPr lang="cs-CZ" dirty="0" err="1"/>
              <a:t>tuberculum</a:t>
            </a:r>
            <a:r>
              <a:rPr lang="cs-CZ" dirty="0"/>
              <a:t> </a:t>
            </a:r>
            <a:r>
              <a:rPr lang="cs-CZ" dirty="0" err="1"/>
              <a:t>gracile</a:t>
            </a:r>
            <a:r>
              <a:rPr lang="cs-CZ" dirty="0"/>
              <a:t> – med. + </a:t>
            </a:r>
            <a:r>
              <a:rPr lang="cs-CZ" dirty="0" err="1"/>
              <a:t>tuberculum</a:t>
            </a:r>
            <a:r>
              <a:rPr lang="cs-CZ" dirty="0"/>
              <a:t> </a:t>
            </a:r>
            <a:r>
              <a:rPr lang="cs-CZ" dirty="0" err="1"/>
              <a:t>cuneatum</a:t>
            </a:r>
            <a:r>
              <a:rPr lang="cs-CZ" dirty="0"/>
              <a:t> – lat.</a:t>
            </a:r>
            <a:endParaRPr lang="cs-CZ" i="0" dirty="0"/>
          </a:p>
        </p:txBody>
      </p:sp>
      <p:pic>
        <p:nvPicPr>
          <p:cNvPr id="1026" name="Picture 2" descr="The Medulla Oblongata - Internal Structure - Vasculature ...">
            <a:extLst>
              <a:ext uri="{FF2B5EF4-FFF2-40B4-BE49-F238E27FC236}">
                <a16:creationId xmlns:a16="http://schemas.microsoft.com/office/drawing/2014/main" id="{29C33BD4-2009-40AE-BCDC-2E66B04CC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469" y="232612"/>
            <a:ext cx="5088026" cy="294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ographic Anatomy Questions">
            <a:extLst>
              <a:ext uri="{FF2B5EF4-FFF2-40B4-BE49-F238E27FC236}">
                <a16:creationId xmlns:a16="http://schemas.microsoft.com/office/drawing/2014/main" id="{C2C16D98-5398-4868-A471-DCB48355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735" y="3396416"/>
            <a:ext cx="3193494" cy="322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057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edullary pyramids (brainstem) - Wikipedia">
            <a:extLst>
              <a:ext uri="{FF2B5EF4-FFF2-40B4-BE49-F238E27FC236}">
                <a16:creationId xmlns:a16="http://schemas.microsoft.com/office/drawing/2014/main" id="{331BCC9B-2E91-4445-94EB-0422A3EA2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453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B03B5C-5314-4C6F-BCCC-44171100B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 CNS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AB8834-FC32-48FE-AE13-A6D0BDC52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2927684" cy="1949116"/>
          </a:xfrm>
        </p:spPr>
        <p:txBody>
          <a:bodyPr/>
          <a:lstStyle/>
          <a:p>
            <a:r>
              <a:rPr lang="cs-CZ" dirty="0"/>
              <a:t>MÍCHA</a:t>
            </a:r>
          </a:p>
          <a:p>
            <a:r>
              <a:rPr lang="cs-CZ" dirty="0"/>
              <a:t>MOZEK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A81E29-371E-41CC-A6B6-9A0C2EEBE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3" y="0"/>
            <a:ext cx="2890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human brain dissection – in pictures | Science | The Guardian">
            <a:extLst>
              <a:ext uri="{FF2B5EF4-FFF2-40B4-BE49-F238E27FC236}">
                <a16:creationId xmlns:a16="http://schemas.microsoft.com/office/drawing/2014/main" id="{0E9482D1-B1AC-441F-92B5-9F115771D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390" y="571500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C773C30-E35F-4ACF-A917-5CE5CD830098}"/>
              </a:ext>
            </a:extLst>
          </p:cNvPr>
          <p:cNvSpPr txBox="1"/>
          <p:nvPr/>
        </p:nvSpPr>
        <p:spPr>
          <a:xfrm>
            <a:off x="1098884" y="5525869"/>
            <a:ext cx="3473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5"/>
              </a:rPr>
              <a:t>http://www.nan.upol.cz/neuro/cd2.html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1069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D90FFE-8A91-4F95-8590-DC371746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Prodloužená mícha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20216C-C83B-4F5D-946E-53C85494B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572001" cy="3581400"/>
          </a:xfrm>
        </p:spPr>
        <p:txBody>
          <a:bodyPr/>
          <a:lstStyle/>
          <a:p>
            <a:r>
              <a:rPr lang="cs-CZ" u="sng" dirty="0"/>
              <a:t>VNITŘNÍ POPIS:</a:t>
            </a:r>
          </a:p>
          <a:p>
            <a:pPr marL="457200" indent="-457200">
              <a:buAutoNum type="alphaLcPeriod"/>
            </a:pPr>
            <a:r>
              <a:rPr lang="cs-CZ" b="1" dirty="0"/>
              <a:t>Šedá hmota</a:t>
            </a:r>
          </a:p>
          <a:p>
            <a:pPr marL="987552" lvl="1" indent="-457200">
              <a:buAutoNum type="alphaLcPeriod"/>
            </a:pPr>
            <a:r>
              <a:rPr lang="cs-CZ" i="0" dirty="0"/>
              <a:t>Jádra hlavových nervů</a:t>
            </a:r>
            <a:r>
              <a:rPr lang="cs-CZ" dirty="0"/>
              <a:t> (5, 9, 10, 12 + 11 v míše) + </a:t>
            </a:r>
            <a:r>
              <a:rPr lang="cs-CZ" i="0" dirty="0"/>
              <a:t>retikulární formace (RF)</a:t>
            </a:r>
            <a:endParaRPr lang="cs-CZ" dirty="0"/>
          </a:p>
          <a:p>
            <a:pPr marL="457200" indent="-457200">
              <a:buAutoNum type="alphaLcPeriod"/>
            </a:pPr>
            <a:r>
              <a:rPr lang="cs-CZ" b="1" dirty="0"/>
              <a:t>Bílá hmota </a:t>
            </a:r>
            <a:endParaRPr lang="cs-CZ" dirty="0"/>
          </a:p>
          <a:p>
            <a:pPr marL="987552" lvl="1" indent="-457200">
              <a:buAutoNum type="alphaLcPeriod"/>
            </a:pPr>
            <a:r>
              <a:rPr lang="cs-CZ" i="0" dirty="0"/>
              <a:t>Dráhy (axony) vzestupné i sestupné + dráhy hlavových nervů</a:t>
            </a:r>
          </a:p>
        </p:txBody>
      </p:sp>
      <p:pic>
        <p:nvPicPr>
          <p:cNvPr id="3074" name="Picture 2" descr="VÃ½sledek obrÃ¡zku pro cranial nerves nuclei location">
            <a:extLst>
              <a:ext uri="{FF2B5EF4-FFF2-40B4-BE49-F238E27FC236}">
                <a16:creationId xmlns:a16="http://schemas.microsoft.com/office/drawing/2014/main" id="{2F4AADA2-0EE1-4174-89DB-F48F2BD9A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1937"/>
            <a:ext cx="5943600" cy="63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79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21834640-9B50-4970-83F8-65063C846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7625"/>
            <a:ext cx="842010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370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06DF8F0-24EA-408A-89C3-9D416A805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540" y="222458"/>
            <a:ext cx="8954919" cy="641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053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399D90-9D50-4C6D-935A-32BCBD96E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Varolův most - pons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3903D3-B85A-45B5-93E8-D154DA238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6553200" cy="4435642"/>
          </a:xfrm>
        </p:spPr>
        <p:txBody>
          <a:bodyPr>
            <a:normAutofit/>
          </a:bodyPr>
          <a:lstStyle/>
          <a:p>
            <a:r>
              <a:rPr lang="cs-CZ" dirty="0"/>
              <a:t>Mezi prodlouženou míchou a </a:t>
            </a:r>
            <a:r>
              <a:rPr lang="cs-CZ" dirty="0" err="1"/>
              <a:t>mesencephalem</a:t>
            </a:r>
            <a:endParaRPr lang="cs-CZ" dirty="0"/>
          </a:p>
          <a:p>
            <a:r>
              <a:rPr lang="cs-CZ" u="sng" dirty="0"/>
              <a:t>VNĚJŠÍ POPIS:</a:t>
            </a:r>
          </a:p>
          <a:p>
            <a:pPr lvl="1"/>
            <a:r>
              <a:rPr lang="cs-CZ" b="1" i="0" dirty="0"/>
              <a:t>Ventrálně</a:t>
            </a:r>
            <a:r>
              <a:rPr lang="cs-CZ" i="0" dirty="0"/>
              <a:t> – vyklenutí, žlábek pro arterii (a. </a:t>
            </a:r>
            <a:r>
              <a:rPr lang="cs-CZ" i="0" dirty="0" err="1"/>
              <a:t>basilaris</a:t>
            </a:r>
            <a:r>
              <a:rPr lang="cs-CZ" i="0" dirty="0"/>
              <a:t>)</a:t>
            </a:r>
            <a:endParaRPr lang="cs-CZ" b="1" i="0" dirty="0"/>
          </a:p>
          <a:p>
            <a:pPr lvl="1"/>
            <a:r>
              <a:rPr lang="cs-CZ" b="1" i="0" dirty="0"/>
              <a:t>Dorzálně – </a:t>
            </a:r>
            <a:r>
              <a:rPr lang="cs-CZ" i="0" dirty="0">
                <a:solidFill>
                  <a:srgbClr val="00B050"/>
                </a:solidFill>
              </a:rPr>
              <a:t>IV. mozková komora a </a:t>
            </a:r>
            <a:r>
              <a:rPr lang="cs-CZ" i="0" dirty="0" err="1">
                <a:solidFill>
                  <a:srgbClr val="00B050"/>
                </a:solidFill>
              </a:rPr>
              <a:t>fossa</a:t>
            </a:r>
            <a:r>
              <a:rPr lang="cs-CZ" i="0" dirty="0">
                <a:solidFill>
                  <a:srgbClr val="00B050"/>
                </a:solidFill>
              </a:rPr>
              <a:t> </a:t>
            </a:r>
            <a:r>
              <a:rPr lang="cs-CZ" i="0" dirty="0" err="1">
                <a:solidFill>
                  <a:srgbClr val="00B050"/>
                </a:solidFill>
              </a:rPr>
              <a:t>rhomboidea</a:t>
            </a:r>
            <a:endParaRPr lang="cs-CZ" b="1" i="0" dirty="0">
              <a:solidFill>
                <a:srgbClr val="00B050"/>
              </a:solidFill>
            </a:endParaRPr>
          </a:p>
          <a:p>
            <a:r>
              <a:rPr lang="cs-CZ" u="sng" dirty="0"/>
              <a:t>VNITŘNÍ POPIS:</a:t>
            </a:r>
          </a:p>
          <a:p>
            <a:pPr marL="987552" lvl="1" indent="-457200">
              <a:buAutoNum type="alphaLcPeriod"/>
            </a:pPr>
            <a:r>
              <a:rPr lang="cs-CZ" b="1" i="0" dirty="0"/>
              <a:t>Šedá hmota</a:t>
            </a:r>
            <a:endParaRPr lang="cs-CZ" i="0" dirty="0"/>
          </a:p>
          <a:p>
            <a:pPr marL="1444752" lvl="2" indent="-457200">
              <a:buAutoNum type="alphaLcPeriod"/>
            </a:pPr>
            <a:r>
              <a:rPr lang="cs-CZ" i="0" dirty="0"/>
              <a:t>jádra hlavových nervů </a:t>
            </a:r>
            <a:r>
              <a:rPr lang="cs-CZ" i="1" dirty="0"/>
              <a:t>(5, 6, 7, 8) </a:t>
            </a:r>
            <a:r>
              <a:rPr lang="cs-CZ" i="0" dirty="0"/>
              <a:t>+ RF</a:t>
            </a:r>
          </a:p>
          <a:p>
            <a:pPr marL="987552" lvl="1" indent="-457200">
              <a:buAutoNum type="alphaLcPeriod"/>
            </a:pPr>
            <a:r>
              <a:rPr lang="cs-CZ" b="1" i="0" dirty="0"/>
              <a:t>Bílá hmota </a:t>
            </a:r>
            <a:endParaRPr lang="cs-CZ" i="0" dirty="0"/>
          </a:p>
          <a:p>
            <a:pPr marL="1444752" lvl="2" indent="-457200">
              <a:buFont typeface="Franklin Gothic Book" panose="020B0503020102020204" pitchFamily="34" charset="0"/>
              <a:buAutoNum type="alphaLcPeriod"/>
            </a:pPr>
            <a:r>
              <a:rPr lang="cs-CZ" dirty="0"/>
              <a:t>Dráhy (axony) vzestupné i sestupné + dráhy hlavových nervů</a:t>
            </a:r>
            <a:endParaRPr lang="cs-CZ" i="0" dirty="0"/>
          </a:p>
          <a:p>
            <a:endParaRPr lang="cs-CZ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5777F63-095B-495E-BFA3-0996E7523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572" y="130502"/>
            <a:ext cx="2749002" cy="408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ourth ventricle: Anatomy and function | Kenhub">
            <a:extLst>
              <a:ext uri="{FF2B5EF4-FFF2-40B4-BE49-F238E27FC236}">
                <a16:creationId xmlns:a16="http://schemas.microsoft.com/office/drawing/2014/main" id="{3A546A8D-2F6E-4DB0-899A-071398A59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225" y="4342945"/>
            <a:ext cx="2378697" cy="237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52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FA6B45A-EACF-4CA4-BB9D-550FBCAC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0"/>
            <a:ext cx="7637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0364450-8DA3-4147-9E37-8F8CE807BA57}"/>
              </a:ext>
            </a:extLst>
          </p:cNvPr>
          <p:cNvSpPr txBox="1"/>
          <p:nvPr/>
        </p:nvSpPr>
        <p:spPr>
          <a:xfrm>
            <a:off x="10571747" y="5534526"/>
            <a:ext cx="1507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hlinkClick r:id="rId3"/>
              </a:rPr>
              <a:t>http://www.nan.upol.cz/neuro/obsah.html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905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BD83850-4B54-4E46-A0AF-95A1D8BE7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347663"/>
            <a:ext cx="802005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881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93C635-CC3E-4D69-BFA0-F1FEB42B2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6202363" cy="1485900"/>
          </a:xfrm>
        </p:spPr>
        <p:txBody>
          <a:bodyPr/>
          <a:lstStyle/>
          <a:p>
            <a:r>
              <a:rPr lang="cs-CZ" dirty="0"/>
              <a:t>Střední mozek - </a:t>
            </a:r>
            <a:r>
              <a:rPr lang="cs-CZ" dirty="0" err="1"/>
              <a:t>mesencephalon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F17708-F605-48A7-BCE0-4AF9E9BBD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358189"/>
            <a:ext cx="5638800" cy="4122822"/>
          </a:xfrm>
        </p:spPr>
        <p:txBody>
          <a:bodyPr>
            <a:normAutofit/>
          </a:bodyPr>
          <a:lstStyle/>
          <a:p>
            <a:r>
              <a:rPr lang="cs-CZ" dirty="0"/>
              <a:t>Mezi Varolovým mostem a </a:t>
            </a:r>
            <a:r>
              <a:rPr lang="cs-CZ" dirty="0" err="1"/>
              <a:t>diencephalem</a:t>
            </a:r>
            <a:endParaRPr lang="cs-CZ" dirty="0"/>
          </a:p>
          <a:p>
            <a:r>
              <a:rPr lang="cs-CZ" u="sng" dirty="0"/>
              <a:t>VNĚJŠÍ POPIS:</a:t>
            </a:r>
          </a:p>
          <a:p>
            <a:pPr lvl="1"/>
            <a:r>
              <a:rPr lang="cs-CZ" b="1" i="0" dirty="0"/>
              <a:t>Ventrálně</a:t>
            </a:r>
            <a:r>
              <a:rPr lang="cs-CZ" i="0" dirty="0"/>
              <a:t> </a:t>
            </a:r>
          </a:p>
          <a:p>
            <a:pPr lvl="2"/>
            <a:r>
              <a:rPr lang="cs-CZ" dirty="0" err="1"/>
              <a:t>Crura</a:t>
            </a:r>
            <a:r>
              <a:rPr lang="cs-CZ" dirty="0"/>
              <a:t> </a:t>
            </a:r>
            <a:r>
              <a:rPr lang="cs-CZ" dirty="0" err="1"/>
              <a:t>mesencephali</a:t>
            </a:r>
            <a:r>
              <a:rPr lang="cs-CZ" dirty="0"/>
              <a:t> (</a:t>
            </a:r>
            <a:r>
              <a:rPr lang="cs-CZ" dirty="0" err="1"/>
              <a:t>cerebri</a:t>
            </a:r>
            <a:r>
              <a:rPr lang="cs-CZ" dirty="0"/>
              <a:t>) – jen bílá hmota </a:t>
            </a:r>
            <a:r>
              <a:rPr lang="cs-CZ" i="1" dirty="0"/>
              <a:t>(descendentní)</a:t>
            </a:r>
            <a:endParaRPr lang="cs-CZ" dirty="0"/>
          </a:p>
          <a:p>
            <a:pPr lvl="1"/>
            <a:r>
              <a:rPr lang="cs-CZ" b="1" i="0" dirty="0"/>
              <a:t>Dorzálně </a:t>
            </a:r>
          </a:p>
          <a:p>
            <a:pPr lvl="2"/>
            <a:r>
              <a:rPr lang="cs-CZ" dirty="0"/>
              <a:t>4 hrbolky – </a:t>
            </a:r>
            <a:r>
              <a:rPr lang="cs-CZ" dirty="0" err="1"/>
              <a:t>Colliculus</a:t>
            </a:r>
            <a:r>
              <a:rPr lang="cs-CZ" dirty="0"/>
              <a:t> superior + </a:t>
            </a:r>
            <a:r>
              <a:rPr lang="cs-CZ" dirty="0" err="1"/>
              <a:t>colliculus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</a:t>
            </a:r>
          </a:p>
          <a:p>
            <a:pPr lvl="3"/>
            <a:r>
              <a:rPr lang="cs-CZ" i="0" dirty="0"/>
              <a:t>(super. – zrak, </a:t>
            </a:r>
            <a:r>
              <a:rPr lang="cs-CZ" i="0" dirty="0" err="1"/>
              <a:t>inferior</a:t>
            </a:r>
            <a:r>
              <a:rPr lang="cs-CZ" i="0" dirty="0"/>
              <a:t>. – sluch)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12E6859-A58F-479A-A7C1-773FB4E3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0"/>
            <a:ext cx="4618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4CB7A720-A265-4D18-980C-530264B25971}"/>
              </a:ext>
            </a:extLst>
          </p:cNvPr>
          <p:cNvCxnSpPr/>
          <p:nvPr/>
        </p:nvCxnSpPr>
        <p:spPr>
          <a:xfrm flipV="1">
            <a:off x="5599522" y="1432874"/>
            <a:ext cx="3327662" cy="2168165"/>
          </a:xfrm>
          <a:prstGeom prst="straightConnector1">
            <a:avLst/>
          </a:prstGeom>
          <a:ln w="38100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76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0D2EC67-7CC7-4F15-BFDC-0CEA00438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68" y="0"/>
            <a:ext cx="7637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187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9BEE99-2C32-42E5-A929-69DD65A12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Střední mozek - </a:t>
            </a:r>
            <a:r>
              <a:rPr lang="cs-CZ" dirty="0" err="1"/>
              <a:t>mesencephalon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986651-58D9-474D-BA9B-26B843B8C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6087979" cy="4451684"/>
          </a:xfrm>
        </p:spPr>
        <p:txBody>
          <a:bodyPr>
            <a:normAutofit/>
          </a:bodyPr>
          <a:lstStyle/>
          <a:p>
            <a:r>
              <a:rPr lang="cs-CZ" u="sng" dirty="0"/>
              <a:t>VNITŘNÍ POPIS:</a:t>
            </a:r>
          </a:p>
          <a:p>
            <a:pPr marL="457200" indent="-457200">
              <a:buAutoNum type="alphaLcPeriod"/>
            </a:pPr>
            <a:r>
              <a:rPr lang="cs-CZ" b="1" dirty="0" err="1">
                <a:solidFill>
                  <a:srgbClr val="002060"/>
                </a:solidFill>
              </a:rPr>
              <a:t>Tectum</a:t>
            </a:r>
            <a:endParaRPr lang="cs-CZ" b="1" dirty="0">
              <a:solidFill>
                <a:srgbClr val="002060"/>
              </a:solidFill>
            </a:endParaRPr>
          </a:p>
          <a:p>
            <a:pPr marL="987552" lvl="1" indent="-457200">
              <a:buAutoNum type="alphaLcPeriod"/>
            </a:pPr>
            <a:r>
              <a:rPr lang="cs-CZ" i="0" dirty="0">
                <a:solidFill>
                  <a:srgbClr val="002060"/>
                </a:solidFill>
              </a:rPr>
              <a:t>4 hrboly </a:t>
            </a:r>
          </a:p>
          <a:p>
            <a:pPr marL="1444752" lvl="2" indent="-457200">
              <a:buAutoNum type="alphaLcPeriod"/>
            </a:pPr>
            <a:r>
              <a:rPr lang="cs-CZ" dirty="0">
                <a:solidFill>
                  <a:srgbClr val="002060"/>
                </a:solidFill>
              </a:rPr>
              <a:t>Horní (</a:t>
            </a:r>
            <a:r>
              <a:rPr lang="cs-CZ" dirty="0" err="1">
                <a:solidFill>
                  <a:srgbClr val="002060"/>
                </a:solidFill>
              </a:rPr>
              <a:t>colliculus</a:t>
            </a:r>
            <a:r>
              <a:rPr lang="cs-CZ" dirty="0">
                <a:solidFill>
                  <a:srgbClr val="002060"/>
                </a:solidFill>
              </a:rPr>
              <a:t> sup.)– součást zrakové dráhy</a:t>
            </a:r>
          </a:p>
          <a:p>
            <a:pPr marL="1444752" lvl="2" indent="-457200">
              <a:buAutoNum type="alphaLcPeriod"/>
            </a:pPr>
            <a:r>
              <a:rPr lang="cs-CZ" i="0" dirty="0">
                <a:solidFill>
                  <a:srgbClr val="002060"/>
                </a:solidFill>
              </a:rPr>
              <a:t>Dolní (</a:t>
            </a:r>
            <a:r>
              <a:rPr lang="cs-CZ" i="0" dirty="0" err="1">
                <a:solidFill>
                  <a:srgbClr val="002060"/>
                </a:solidFill>
              </a:rPr>
              <a:t>colliculus</a:t>
            </a:r>
            <a:r>
              <a:rPr lang="cs-CZ" i="0" dirty="0">
                <a:solidFill>
                  <a:srgbClr val="002060"/>
                </a:solidFill>
              </a:rPr>
              <a:t> </a:t>
            </a:r>
            <a:r>
              <a:rPr lang="cs-CZ" i="0" dirty="0" err="1">
                <a:solidFill>
                  <a:srgbClr val="002060"/>
                </a:solidFill>
              </a:rPr>
              <a:t>inf</a:t>
            </a:r>
            <a:r>
              <a:rPr lang="cs-CZ" i="0" dirty="0">
                <a:solidFill>
                  <a:srgbClr val="002060"/>
                </a:solidFill>
              </a:rPr>
              <a:t>.)– součást sluchové dráhy</a:t>
            </a:r>
          </a:p>
          <a:p>
            <a:pPr marL="457200" indent="-457200">
              <a:buAutoNum type="alphaLcPeriod"/>
            </a:pPr>
            <a:r>
              <a:rPr lang="cs-CZ" b="1" dirty="0" err="1">
                <a:solidFill>
                  <a:srgbClr val="002060"/>
                </a:solidFill>
              </a:rPr>
              <a:t>Tegmentum</a:t>
            </a:r>
            <a:endParaRPr lang="cs-CZ" b="1" dirty="0">
              <a:solidFill>
                <a:srgbClr val="002060"/>
              </a:solidFill>
            </a:endParaRPr>
          </a:p>
          <a:p>
            <a:pPr marL="987552" lvl="1" indent="-457200">
              <a:buAutoNum type="alphaLcPeriod"/>
            </a:pPr>
            <a:r>
              <a:rPr lang="cs-CZ" b="1" i="0" dirty="0">
                <a:solidFill>
                  <a:srgbClr val="002060"/>
                </a:solidFill>
              </a:rPr>
              <a:t>Šedá hmota </a:t>
            </a:r>
            <a:r>
              <a:rPr lang="cs-CZ" i="0" dirty="0">
                <a:solidFill>
                  <a:schemeClr val="tx1"/>
                </a:solidFill>
              </a:rPr>
              <a:t>– jádra hlavových nervů </a:t>
            </a:r>
            <a:r>
              <a:rPr lang="cs-CZ" dirty="0">
                <a:solidFill>
                  <a:schemeClr val="tx1"/>
                </a:solidFill>
              </a:rPr>
              <a:t>(3, 4, 5), </a:t>
            </a:r>
            <a:r>
              <a:rPr lang="cs-CZ" i="0" dirty="0">
                <a:solidFill>
                  <a:schemeClr val="tx1"/>
                </a:solidFill>
              </a:rPr>
              <a:t>RF, </a:t>
            </a:r>
            <a:r>
              <a:rPr lang="cs-CZ" i="0" dirty="0" err="1">
                <a:solidFill>
                  <a:schemeClr val="tx1"/>
                </a:solidFill>
              </a:rPr>
              <a:t>nucleus</a:t>
            </a:r>
            <a:r>
              <a:rPr lang="cs-CZ" i="0" dirty="0">
                <a:solidFill>
                  <a:schemeClr val="tx1"/>
                </a:solidFill>
              </a:rPr>
              <a:t> ruber, </a:t>
            </a:r>
            <a:r>
              <a:rPr lang="cs-CZ" i="0" dirty="0" err="1">
                <a:solidFill>
                  <a:schemeClr val="tx1"/>
                </a:solidFill>
              </a:rPr>
              <a:t>substantia</a:t>
            </a:r>
            <a:r>
              <a:rPr lang="cs-CZ" i="0" dirty="0">
                <a:solidFill>
                  <a:schemeClr val="tx1"/>
                </a:solidFill>
              </a:rPr>
              <a:t> </a:t>
            </a:r>
            <a:r>
              <a:rPr lang="cs-CZ" i="0" dirty="0" err="1">
                <a:solidFill>
                  <a:schemeClr val="tx1"/>
                </a:solidFill>
              </a:rPr>
              <a:t>nigra</a:t>
            </a:r>
            <a:r>
              <a:rPr lang="cs-CZ" i="0" dirty="0">
                <a:solidFill>
                  <a:schemeClr val="tx1"/>
                </a:solidFill>
              </a:rPr>
              <a:t> (tvoří dopamin - pro bazální ganglia)</a:t>
            </a:r>
            <a:endParaRPr lang="cs-CZ" b="1" dirty="0">
              <a:solidFill>
                <a:schemeClr val="tx1"/>
              </a:solidFill>
            </a:endParaRPr>
          </a:p>
          <a:p>
            <a:pPr marL="987552" lvl="1" indent="-457200">
              <a:buFont typeface="Franklin Gothic Book" panose="020B0503020102020204" pitchFamily="34" charset="0"/>
              <a:buAutoNum type="alphaLcPeriod"/>
            </a:pPr>
            <a:r>
              <a:rPr lang="cs-CZ" b="1" i="0" dirty="0">
                <a:solidFill>
                  <a:srgbClr val="002060"/>
                </a:solidFill>
              </a:rPr>
              <a:t>Bílá hmota</a:t>
            </a:r>
            <a:r>
              <a:rPr lang="cs-CZ" i="0" dirty="0">
                <a:solidFill>
                  <a:srgbClr val="002060"/>
                </a:solidFill>
              </a:rPr>
              <a:t> - </a:t>
            </a:r>
            <a:r>
              <a:rPr lang="cs-CZ" i="0" dirty="0"/>
              <a:t>Dráhy (axony) vzestupné i sestupné + dráhy hlavových nervů</a:t>
            </a:r>
            <a:endParaRPr lang="cs-CZ" b="1" dirty="0">
              <a:solidFill>
                <a:srgbClr val="002060"/>
              </a:solidFill>
            </a:endParaRPr>
          </a:p>
          <a:p>
            <a:pPr marL="457200" indent="-457200">
              <a:buAutoNum type="alphaLcPeriod"/>
            </a:pPr>
            <a:r>
              <a:rPr lang="cs-CZ" b="1" dirty="0" err="1">
                <a:solidFill>
                  <a:srgbClr val="002060"/>
                </a:solidFill>
              </a:rPr>
              <a:t>Crura</a:t>
            </a:r>
            <a:r>
              <a:rPr lang="cs-CZ" b="1" dirty="0">
                <a:solidFill>
                  <a:srgbClr val="002060"/>
                </a:solidFill>
              </a:rPr>
              <a:t> </a:t>
            </a:r>
            <a:r>
              <a:rPr lang="cs-CZ" b="1" dirty="0" err="1">
                <a:solidFill>
                  <a:srgbClr val="002060"/>
                </a:solidFill>
              </a:rPr>
              <a:t>cerebri</a:t>
            </a:r>
            <a:r>
              <a:rPr lang="cs-CZ" dirty="0">
                <a:solidFill>
                  <a:srgbClr val="002060"/>
                </a:solidFill>
              </a:rPr>
              <a:t> – bílá hmota</a:t>
            </a:r>
            <a:endParaRPr lang="cs-CZ" b="1" dirty="0">
              <a:solidFill>
                <a:srgbClr val="002060"/>
              </a:solidFill>
            </a:endParaRPr>
          </a:p>
          <a:p>
            <a:endParaRPr lang="cs-CZ" dirty="0"/>
          </a:p>
        </p:txBody>
      </p:sp>
      <p:pic>
        <p:nvPicPr>
          <p:cNvPr id="4" name="Picture 4" descr="Location of the substantia nigra in the mesencephalon (transverse ...">
            <a:extLst>
              <a:ext uri="{FF2B5EF4-FFF2-40B4-BE49-F238E27FC236}">
                <a16:creationId xmlns:a16="http://schemas.microsoft.com/office/drawing/2014/main" id="{0B208C9B-5565-40D5-B634-BC117FED3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579" y="2045038"/>
            <a:ext cx="4598208" cy="246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027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Location of the substantia nigra in the mesencephalon (transverse ...">
            <a:extLst>
              <a:ext uri="{FF2B5EF4-FFF2-40B4-BE49-F238E27FC236}">
                <a16:creationId xmlns:a16="http://schemas.microsoft.com/office/drawing/2014/main" id="{7F36C329-8782-4946-9FC0-F7B010AC5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48" y="790073"/>
            <a:ext cx="9838103" cy="527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453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CCDB1-729D-4A37-B5E5-FAC7E2A41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MÍCHA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47FBF8-BDD4-4C8A-8930-95B778EDD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4114800" cy="4211053"/>
          </a:xfrm>
        </p:spPr>
        <p:txBody>
          <a:bodyPr>
            <a:normAutofit fontScale="92500" lnSpcReduction="10000"/>
          </a:bodyPr>
          <a:lstStyle/>
          <a:p>
            <a:r>
              <a:rPr lang="cs-CZ" i="1" dirty="0" err="1"/>
              <a:t>Medulla</a:t>
            </a:r>
            <a:r>
              <a:rPr lang="cs-CZ" i="1" dirty="0"/>
              <a:t> </a:t>
            </a:r>
            <a:r>
              <a:rPr lang="cs-CZ" i="1" dirty="0" err="1"/>
              <a:t>spinalis</a:t>
            </a:r>
            <a:endParaRPr lang="cs-CZ" i="1" dirty="0"/>
          </a:p>
          <a:p>
            <a:r>
              <a:rPr lang="cs-CZ" dirty="0"/>
              <a:t>Uvnitř páteřního kanálu</a:t>
            </a:r>
          </a:p>
          <a:p>
            <a:r>
              <a:rPr lang="cs-CZ" dirty="0"/>
              <a:t>Segmentové uspořádání – 31 míšních segmentů</a:t>
            </a:r>
          </a:p>
          <a:p>
            <a:pPr lvl="1"/>
            <a:r>
              <a:rPr lang="cs-CZ" dirty="0"/>
              <a:t>C8, T12, L5, S5, Co1</a:t>
            </a:r>
          </a:p>
          <a:p>
            <a:r>
              <a:rPr lang="cs-CZ" dirty="0"/>
              <a:t>Od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magnum</a:t>
            </a:r>
            <a:endParaRPr lang="cs-CZ" dirty="0"/>
          </a:p>
          <a:p>
            <a:r>
              <a:rPr lang="cs-CZ" dirty="0"/>
              <a:t>Až k L1-L2</a:t>
            </a:r>
          </a:p>
          <a:p>
            <a:r>
              <a:rPr lang="cs-CZ" dirty="0"/>
              <a:t>poté „Koňský ohon“ - </a:t>
            </a:r>
            <a:r>
              <a:rPr lang="cs-CZ" i="1" dirty="0" err="1"/>
              <a:t>Cauda</a:t>
            </a:r>
            <a:r>
              <a:rPr lang="cs-CZ" i="1" dirty="0"/>
              <a:t> </a:t>
            </a:r>
            <a:r>
              <a:rPr lang="cs-CZ" i="1" dirty="0" err="1"/>
              <a:t>equina</a:t>
            </a:r>
            <a:r>
              <a:rPr lang="cs-CZ" i="1" dirty="0"/>
              <a:t> – vlákna L + S + Co</a:t>
            </a:r>
          </a:p>
          <a:p>
            <a:r>
              <a:rPr lang="cs-CZ" dirty="0"/>
              <a:t>Šedá + bílá hmota míšní</a:t>
            </a:r>
          </a:p>
          <a:p>
            <a:r>
              <a:rPr lang="cs-CZ" b="1" dirty="0"/>
              <a:t>3</a:t>
            </a:r>
            <a:r>
              <a:rPr lang="cs-CZ" dirty="0"/>
              <a:t> </a:t>
            </a:r>
            <a:r>
              <a:rPr lang="cs-CZ" b="1" dirty="0"/>
              <a:t>obaly  - pia mater + </a:t>
            </a:r>
            <a:r>
              <a:rPr lang="cs-CZ" b="1" dirty="0" err="1"/>
              <a:t>arachnoidea</a:t>
            </a:r>
            <a:r>
              <a:rPr lang="cs-CZ" b="1" dirty="0"/>
              <a:t> + </a:t>
            </a:r>
            <a:r>
              <a:rPr lang="cs-CZ" b="1" dirty="0" err="1"/>
              <a:t>dura</a:t>
            </a:r>
            <a:r>
              <a:rPr lang="cs-CZ" b="1" dirty="0"/>
              <a:t> mater</a:t>
            </a:r>
            <a:endParaRPr lang="cs-CZ" dirty="0"/>
          </a:p>
        </p:txBody>
      </p:sp>
      <p:pic>
        <p:nvPicPr>
          <p:cNvPr id="2052" name="Picture 4" descr="VÃ½sledek obrÃ¡zku pro spinal cord anatomy">
            <a:extLst>
              <a:ext uri="{FF2B5EF4-FFF2-40B4-BE49-F238E27FC236}">
                <a16:creationId xmlns:a16="http://schemas.microsoft.com/office/drawing/2014/main" id="{7612707D-D4E4-4E76-A207-3FD555ECA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726" y="3175066"/>
            <a:ext cx="3029934" cy="368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ipaultovo pravidlo – WikiSkripta">
            <a:extLst>
              <a:ext uri="{FF2B5EF4-FFF2-40B4-BE49-F238E27FC236}">
                <a16:creationId xmlns:a16="http://schemas.microsoft.com/office/drawing/2014/main" id="{58B9272F-2A35-4154-9C74-DA216C9C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87" y="0"/>
            <a:ext cx="3529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065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77DDD66-0C4D-49A1-B9FC-210F13B59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58" y="768830"/>
            <a:ext cx="7956884" cy="532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385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oss of substantia nigra (SN) neurons causes Parkinson's disease ...">
            <a:extLst>
              <a:ext uri="{FF2B5EF4-FFF2-40B4-BE49-F238E27FC236}">
                <a16:creationId xmlns:a16="http://schemas.microsoft.com/office/drawing/2014/main" id="{35AFD12A-1771-4501-9F37-8D0FB461A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39" y="892968"/>
            <a:ext cx="10094521" cy="507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924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26EF65-7BC5-4A0D-BB4E-DC26DD226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Retikulární 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C79571-A07B-40DA-B573-C199A2A31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7018421" cy="4130842"/>
          </a:xfrm>
        </p:spPr>
        <p:txBody>
          <a:bodyPr>
            <a:normAutofit/>
          </a:bodyPr>
          <a:lstStyle/>
          <a:p>
            <a:r>
              <a:rPr lang="cs-CZ" dirty="0"/>
              <a:t>Husté nakupení nervových buněk</a:t>
            </a:r>
          </a:p>
          <a:p>
            <a:r>
              <a:rPr lang="cs-CZ" dirty="0"/>
              <a:t>Jádra jsou rozprostřená + dráhy probíhají mezi -&gt; rete = síť</a:t>
            </a:r>
          </a:p>
          <a:p>
            <a:r>
              <a:rPr lang="cs-CZ" dirty="0"/>
              <a:t>Lokalizace:</a:t>
            </a:r>
          </a:p>
          <a:p>
            <a:pPr lvl="1"/>
            <a:r>
              <a:rPr lang="cs-CZ" b="1" i="0" dirty="0"/>
              <a:t>C mícha + prodloužená mícha + pons + </a:t>
            </a:r>
            <a:r>
              <a:rPr lang="cs-CZ" b="1" i="0" dirty="0" err="1"/>
              <a:t>mesencephalon</a:t>
            </a:r>
            <a:r>
              <a:rPr lang="cs-CZ" b="1" i="0" dirty="0"/>
              <a:t> </a:t>
            </a:r>
            <a:r>
              <a:rPr lang="cs-CZ" i="0" dirty="0"/>
              <a:t>(</a:t>
            </a:r>
            <a:r>
              <a:rPr lang="cs-CZ" i="0" dirty="0" err="1"/>
              <a:t>tegmentum</a:t>
            </a:r>
            <a:r>
              <a:rPr lang="cs-CZ" i="0" dirty="0"/>
              <a:t>)</a:t>
            </a:r>
          </a:p>
          <a:p>
            <a:r>
              <a:rPr lang="cs-CZ" i="1" dirty="0"/>
              <a:t>Uspořádaná do 3 podélných pruhů – systémů:</a:t>
            </a:r>
          </a:p>
          <a:p>
            <a:pPr marL="987552" lvl="1" indent="-457200">
              <a:buAutoNum type="arabicPeriod"/>
            </a:pPr>
            <a:r>
              <a:rPr lang="cs-CZ" dirty="0" err="1"/>
              <a:t>Rapheální</a:t>
            </a:r>
            <a:r>
              <a:rPr lang="cs-CZ" dirty="0"/>
              <a:t> – 1x </a:t>
            </a:r>
          </a:p>
          <a:p>
            <a:pPr marL="987552" lvl="1" indent="-457200">
              <a:buAutoNum type="arabicPeriod"/>
            </a:pPr>
            <a:r>
              <a:rPr lang="cs-CZ" i="1" dirty="0"/>
              <a:t>Mediální – 2x</a:t>
            </a:r>
          </a:p>
          <a:p>
            <a:pPr marL="987552" lvl="1" indent="-457200">
              <a:buAutoNum type="arabicPeriod"/>
            </a:pPr>
            <a:r>
              <a:rPr lang="cs-CZ" dirty="0"/>
              <a:t>Laterální – 2x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i="1" dirty="0"/>
              <a:t>V nich se nachází specializované buňky (* NT)</a:t>
            </a:r>
          </a:p>
        </p:txBody>
      </p:sp>
      <p:pic>
        <p:nvPicPr>
          <p:cNvPr id="1026" name="Picture 2" descr="reticular formation in red.">
            <a:extLst>
              <a:ext uri="{FF2B5EF4-FFF2-40B4-BE49-F238E27FC236}">
                <a16:creationId xmlns:a16="http://schemas.microsoft.com/office/drawing/2014/main" id="{BA073DE2-D4A6-4889-A890-80F7ED582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021" y="658102"/>
            <a:ext cx="3511828" cy="302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ainstem - Arousal, Reward, And Stress Generator - Wandering Solace">
            <a:extLst>
              <a:ext uri="{FF2B5EF4-FFF2-40B4-BE49-F238E27FC236}">
                <a16:creationId xmlns:a16="http://schemas.microsoft.com/office/drawing/2014/main" id="{E10BEC6C-91A6-4F64-8029-4742D403A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451" y="3799598"/>
            <a:ext cx="3252968" cy="301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421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F0137D-6062-41C5-AC92-5C11B324F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retikulární 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911B4C-BF09-4E4C-96C0-A3B53590C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6697579" cy="4371474"/>
          </a:xfrm>
        </p:spPr>
        <p:txBody>
          <a:bodyPr>
            <a:normAutofit/>
          </a:bodyPr>
          <a:lstStyle/>
          <a:p>
            <a:r>
              <a:rPr lang="cs-CZ" dirty="0"/>
              <a:t>Komunikace téměř se všemi částmi CNS</a:t>
            </a:r>
          </a:p>
          <a:p>
            <a:r>
              <a:rPr lang="cs-CZ" dirty="0"/>
              <a:t>Činnost pro život velmi důležitá!</a:t>
            </a:r>
          </a:p>
          <a:p>
            <a:pPr lvl="1"/>
            <a:r>
              <a:rPr lang="cs-CZ" i="0" dirty="0"/>
              <a:t>REFLEXY – polykací reflex, sací reflex, </a:t>
            </a:r>
            <a:r>
              <a:rPr lang="cs-CZ" i="0" dirty="0" err="1"/>
              <a:t>slinivý</a:t>
            </a:r>
            <a:r>
              <a:rPr lang="cs-CZ" i="0" dirty="0"/>
              <a:t> reflex, mrkací reflex, </a:t>
            </a:r>
            <a:r>
              <a:rPr lang="cs-CZ" i="0" dirty="0" err="1"/>
              <a:t>kašlací</a:t>
            </a:r>
            <a:r>
              <a:rPr lang="cs-CZ" i="0" dirty="0"/>
              <a:t> reflex, dávivý reflex,..</a:t>
            </a:r>
          </a:p>
          <a:p>
            <a:pPr lvl="1"/>
            <a:r>
              <a:rPr lang="cs-CZ" i="0" dirty="0"/>
              <a:t>ŽIVOTNÍ FUNKCE – dýchací centrum, vasomotorické centrum, centrum regulace srdeční akce, centrum zvracení,..</a:t>
            </a:r>
          </a:p>
          <a:p>
            <a:r>
              <a:rPr lang="cs-CZ" dirty="0"/>
              <a:t>Aktivační a inhibiční vliv na celou CNS – </a:t>
            </a:r>
            <a:r>
              <a:rPr lang="cs-CZ" b="1" dirty="0"/>
              <a:t>modulační vlastnost</a:t>
            </a:r>
          </a:p>
          <a:p>
            <a:pPr lvl="1"/>
            <a:r>
              <a:rPr lang="cs-CZ" dirty="0"/>
              <a:t>ARAS – udržení vědomí, regulace ANS (nadřazené centrum S a PS), udržování svalového tonu,..</a:t>
            </a:r>
          </a:p>
          <a:p>
            <a:r>
              <a:rPr lang="cs-CZ" dirty="0"/>
              <a:t>Vytváří neurotransmitery – NA, dopamin, serotonin </a:t>
            </a:r>
          </a:p>
          <a:p>
            <a:endParaRPr lang="cs-CZ" dirty="0"/>
          </a:p>
        </p:txBody>
      </p:sp>
      <p:pic>
        <p:nvPicPr>
          <p:cNvPr id="2050" name="Picture 2" descr="Money &amp; the Reticular Formation – On Psychology and Neuroscience">
            <a:extLst>
              <a:ext uri="{FF2B5EF4-FFF2-40B4-BE49-F238E27FC236}">
                <a16:creationId xmlns:a16="http://schemas.microsoft.com/office/drawing/2014/main" id="{A739BAB5-BB7B-4B60-97BB-E5A8AF87C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137" y="2005262"/>
            <a:ext cx="4101986" cy="344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003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4B0787-B8BA-4772-89CC-B65EDC275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Mozeček - cerebellum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4A60E4-45A7-44EC-BF77-10B7ABC07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868779" cy="4098758"/>
          </a:xfrm>
        </p:spPr>
        <p:txBody>
          <a:bodyPr>
            <a:normAutofit/>
          </a:bodyPr>
          <a:lstStyle/>
          <a:p>
            <a:r>
              <a:rPr lang="cs-CZ" dirty="0"/>
              <a:t>Naléhá dorzálně na mozkový kmen</a:t>
            </a:r>
          </a:p>
          <a:p>
            <a:r>
              <a:rPr lang="cs-CZ" dirty="0"/>
              <a:t>Horní plocha mozečku – více plochá</a:t>
            </a:r>
          </a:p>
          <a:p>
            <a:r>
              <a:rPr lang="cs-CZ" u="sng" dirty="0"/>
              <a:t>VNĚJŠÍ POPIS:</a:t>
            </a:r>
          </a:p>
          <a:p>
            <a:pPr lvl="1"/>
            <a:r>
              <a:rPr lang="cs-CZ" b="1" i="0" dirty="0"/>
              <a:t>Ventrálně:</a:t>
            </a:r>
          </a:p>
          <a:p>
            <a:pPr lvl="2"/>
            <a:r>
              <a:rPr lang="cs-CZ" dirty="0"/>
              <a:t>IV. Mozková komora</a:t>
            </a:r>
          </a:p>
          <a:p>
            <a:pPr lvl="1"/>
            <a:r>
              <a:rPr lang="cs-CZ" i="0" dirty="0"/>
              <a:t>Středový </a:t>
            </a:r>
            <a:r>
              <a:rPr lang="cs-CZ" b="1" i="0" dirty="0">
                <a:solidFill>
                  <a:srgbClr val="7030A0"/>
                </a:solidFill>
              </a:rPr>
              <a:t>červ = </a:t>
            </a:r>
            <a:r>
              <a:rPr lang="cs-CZ" b="1" i="0" dirty="0" err="1">
                <a:solidFill>
                  <a:srgbClr val="7030A0"/>
                </a:solidFill>
              </a:rPr>
              <a:t>vermis</a:t>
            </a:r>
            <a:r>
              <a:rPr lang="cs-CZ" i="0" dirty="0">
                <a:solidFill>
                  <a:srgbClr val="7030A0"/>
                </a:solidFill>
              </a:rPr>
              <a:t> + </a:t>
            </a:r>
            <a:r>
              <a:rPr lang="cs-CZ" b="1" i="0" dirty="0">
                <a:solidFill>
                  <a:srgbClr val="7030A0"/>
                </a:solidFill>
              </a:rPr>
              <a:t>2 hemisféry</a:t>
            </a:r>
          </a:p>
          <a:p>
            <a:pPr lvl="1"/>
            <a:r>
              <a:rPr lang="cs-CZ" b="1" i="0" dirty="0">
                <a:solidFill>
                  <a:srgbClr val="00B050"/>
                </a:solidFill>
              </a:rPr>
              <a:t>Povrch krytý kůrou</a:t>
            </a:r>
          </a:p>
          <a:p>
            <a:pPr lvl="1"/>
            <a:r>
              <a:rPr lang="cs-CZ" i="0" dirty="0">
                <a:solidFill>
                  <a:schemeClr val="tx1"/>
                </a:solidFill>
              </a:rPr>
              <a:t>Průřez </a:t>
            </a:r>
            <a:r>
              <a:rPr lang="cs-CZ" i="0" dirty="0" err="1">
                <a:solidFill>
                  <a:schemeClr val="tx1"/>
                </a:solidFill>
              </a:rPr>
              <a:t>vermis</a:t>
            </a:r>
            <a:r>
              <a:rPr lang="cs-CZ" i="0" dirty="0">
                <a:solidFill>
                  <a:schemeClr val="tx1"/>
                </a:solidFill>
              </a:rPr>
              <a:t> -&gt; </a:t>
            </a:r>
            <a:r>
              <a:rPr lang="cs-CZ" i="0" dirty="0" err="1">
                <a:solidFill>
                  <a:schemeClr val="tx1"/>
                </a:solidFill>
              </a:rPr>
              <a:t>arbor</a:t>
            </a:r>
            <a:r>
              <a:rPr lang="cs-CZ" i="0" dirty="0">
                <a:solidFill>
                  <a:schemeClr val="tx1"/>
                </a:solidFill>
              </a:rPr>
              <a:t> vitae (strom života)</a:t>
            </a:r>
          </a:p>
        </p:txBody>
      </p:sp>
      <p:pic>
        <p:nvPicPr>
          <p:cNvPr id="4" name="Picture 2" descr="Untitled Document">
            <a:extLst>
              <a:ext uri="{FF2B5EF4-FFF2-40B4-BE49-F238E27FC236}">
                <a16:creationId xmlns:a16="http://schemas.microsoft.com/office/drawing/2014/main" id="{9FFCF7D4-3162-4899-9E56-1E94F2F0A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515" y="196516"/>
            <a:ext cx="4309979" cy="323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ain sagittal section | Human brain anatomy, Brain anatomy, Brain ...">
            <a:extLst>
              <a:ext uri="{FF2B5EF4-FFF2-40B4-BE49-F238E27FC236}">
                <a16:creationId xmlns:a16="http://schemas.microsoft.com/office/drawing/2014/main" id="{A14622D9-67A2-4EF1-B74A-D7CFFA163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308" y="3569369"/>
            <a:ext cx="5014186" cy="296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9563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sterior cranial fossa (Fossa cranii posterior); Image: Yousun ...">
            <a:extLst>
              <a:ext uri="{FF2B5EF4-FFF2-40B4-BE49-F238E27FC236}">
                <a16:creationId xmlns:a16="http://schemas.microsoft.com/office/drawing/2014/main" id="{6C2FDCB7-6924-4B4E-AB20-5DA7009E5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" y="433137"/>
            <a:ext cx="5991726" cy="599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uman head and brain sagittal section - Stock Image - C005/5988 ...">
            <a:extLst>
              <a:ext uri="{FF2B5EF4-FFF2-40B4-BE49-F238E27FC236}">
                <a16:creationId xmlns:a16="http://schemas.microsoft.com/office/drawing/2014/main" id="{66DDC93A-334B-44F7-90C9-6FE6006C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0"/>
            <a:ext cx="5768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266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uroanatomia Geral. Profa. Dra. Eliane Comoli FMRP-USP - PDF Free ...">
            <a:extLst>
              <a:ext uri="{FF2B5EF4-FFF2-40B4-BE49-F238E27FC236}">
                <a16:creationId xmlns:a16="http://schemas.microsoft.com/office/drawing/2014/main" id="{FFC09B93-2441-4AC9-B74F-F05AEC6E6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2438"/>
            <a:ext cx="97536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358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euro Dissection 1 (no nerves) (Cranial Cavity WITHOUT Cranial ...">
            <a:extLst>
              <a:ext uri="{FF2B5EF4-FFF2-40B4-BE49-F238E27FC236}">
                <a16:creationId xmlns:a16="http://schemas.microsoft.com/office/drawing/2014/main" id="{7806CB39-5B59-4B95-ABF4-7724737DC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28" y="520720"/>
            <a:ext cx="4311316" cy="58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ternal base of the cranium">
            <a:extLst>
              <a:ext uri="{FF2B5EF4-FFF2-40B4-BE49-F238E27FC236}">
                <a16:creationId xmlns:a16="http://schemas.microsoft.com/office/drawing/2014/main" id="{BDE3A72E-FE3A-4B45-B6DD-40D118B0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063" y="561304"/>
            <a:ext cx="4772025" cy="573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278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4B0787-B8BA-4772-89CC-B65EDC275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Mozeček - cerebellum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4A60E4-45A7-44EC-BF77-10B7ABC07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868779" cy="4098758"/>
          </a:xfrm>
        </p:spPr>
        <p:txBody>
          <a:bodyPr>
            <a:normAutofit/>
          </a:bodyPr>
          <a:lstStyle/>
          <a:p>
            <a:r>
              <a:rPr lang="cs-CZ" dirty="0"/>
              <a:t>Naléhá dorzálně na mozkový kmen</a:t>
            </a:r>
          </a:p>
          <a:p>
            <a:r>
              <a:rPr lang="cs-CZ" dirty="0"/>
              <a:t>Horní plocha mozečku – více plochá</a:t>
            </a:r>
          </a:p>
          <a:p>
            <a:r>
              <a:rPr lang="cs-CZ" u="sng" dirty="0"/>
              <a:t>VNĚJŠÍ POPIS:</a:t>
            </a:r>
          </a:p>
          <a:p>
            <a:pPr lvl="1"/>
            <a:r>
              <a:rPr lang="cs-CZ" b="1" i="0" dirty="0"/>
              <a:t>Ventrálně:</a:t>
            </a:r>
          </a:p>
          <a:p>
            <a:pPr lvl="2"/>
            <a:r>
              <a:rPr lang="cs-CZ" dirty="0"/>
              <a:t>IV. Mozková komora</a:t>
            </a:r>
          </a:p>
          <a:p>
            <a:pPr lvl="1"/>
            <a:r>
              <a:rPr lang="cs-CZ" i="0" dirty="0"/>
              <a:t>Středový </a:t>
            </a:r>
            <a:r>
              <a:rPr lang="cs-CZ" b="1" i="0" dirty="0">
                <a:solidFill>
                  <a:srgbClr val="7030A0"/>
                </a:solidFill>
              </a:rPr>
              <a:t>červ = </a:t>
            </a:r>
            <a:r>
              <a:rPr lang="cs-CZ" b="1" i="0" dirty="0" err="1">
                <a:solidFill>
                  <a:srgbClr val="7030A0"/>
                </a:solidFill>
              </a:rPr>
              <a:t>vermis</a:t>
            </a:r>
            <a:r>
              <a:rPr lang="cs-CZ" i="0" dirty="0">
                <a:solidFill>
                  <a:srgbClr val="7030A0"/>
                </a:solidFill>
              </a:rPr>
              <a:t> + </a:t>
            </a:r>
            <a:r>
              <a:rPr lang="cs-CZ" b="1" i="0" dirty="0">
                <a:solidFill>
                  <a:srgbClr val="7030A0"/>
                </a:solidFill>
              </a:rPr>
              <a:t>2 hemisféry</a:t>
            </a:r>
          </a:p>
          <a:p>
            <a:pPr lvl="1"/>
            <a:r>
              <a:rPr lang="cs-CZ" b="1" i="0" dirty="0">
                <a:solidFill>
                  <a:srgbClr val="00B050"/>
                </a:solidFill>
              </a:rPr>
              <a:t>Povrch krytý kůrou</a:t>
            </a:r>
          </a:p>
          <a:p>
            <a:pPr lvl="1"/>
            <a:r>
              <a:rPr lang="cs-CZ" i="0" dirty="0">
                <a:solidFill>
                  <a:schemeClr val="tx1"/>
                </a:solidFill>
              </a:rPr>
              <a:t>Průřez </a:t>
            </a:r>
            <a:r>
              <a:rPr lang="cs-CZ" i="0" dirty="0" err="1">
                <a:solidFill>
                  <a:schemeClr val="tx1"/>
                </a:solidFill>
              </a:rPr>
              <a:t>vermis</a:t>
            </a:r>
            <a:r>
              <a:rPr lang="cs-CZ" i="0" dirty="0">
                <a:solidFill>
                  <a:schemeClr val="tx1"/>
                </a:solidFill>
              </a:rPr>
              <a:t> -&gt; </a:t>
            </a:r>
            <a:r>
              <a:rPr lang="cs-CZ" i="0" dirty="0" err="1">
                <a:solidFill>
                  <a:schemeClr val="tx1"/>
                </a:solidFill>
              </a:rPr>
              <a:t>arbor</a:t>
            </a:r>
            <a:r>
              <a:rPr lang="cs-CZ" i="0" dirty="0">
                <a:solidFill>
                  <a:schemeClr val="tx1"/>
                </a:solidFill>
              </a:rPr>
              <a:t> vitae (strom života)</a:t>
            </a:r>
          </a:p>
        </p:txBody>
      </p:sp>
      <p:pic>
        <p:nvPicPr>
          <p:cNvPr id="4" name="Picture 2" descr="Untitled Document">
            <a:extLst>
              <a:ext uri="{FF2B5EF4-FFF2-40B4-BE49-F238E27FC236}">
                <a16:creationId xmlns:a16="http://schemas.microsoft.com/office/drawing/2014/main" id="{9FFCF7D4-3162-4899-9E56-1E94F2F0A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515" y="196516"/>
            <a:ext cx="4309979" cy="323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ain sagittal section | Human brain anatomy, Brain anatomy, Brain ...">
            <a:extLst>
              <a:ext uri="{FF2B5EF4-FFF2-40B4-BE49-F238E27FC236}">
                <a16:creationId xmlns:a16="http://schemas.microsoft.com/office/drawing/2014/main" id="{A14622D9-67A2-4EF1-B74A-D7CFFA163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308" y="3569369"/>
            <a:ext cx="5014186" cy="296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010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bor-vitae Images, Stock Photos &amp; Vectors | Shutterstock">
            <a:extLst>
              <a:ext uri="{FF2B5EF4-FFF2-40B4-BE49-F238E27FC236}">
                <a16:creationId xmlns:a16="http://schemas.microsoft.com/office/drawing/2014/main" id="{E337D208-AE89-4155-86E7-A6CA58A34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283" y="729975"/>
            <a:ext cx="7499433" cy="539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585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us-Cauda01">
            <a:extLst>
              <a:ext uri="{FF2B5EF4-FFF2-40B4-BE49-F238E27FC236}">
                <a16:creationId xmlns:a16="http://schemas.microsoft.com/office/drawing/2014/main" id="{A2BED69D-6B2C-445C-95BB-9B0BA4F38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94" y="0"/>
            <a:ext cx="3952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4622086-EBDD-4874-A9FE-7EB600EB6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869" y="0"/>
            <a:ext cx="2720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83CE6FD-2C67-4C4C-9715-B2C157F62452}"/>
              </a:ext>
            </a:extLst>
          </p:cNvPr>
          <p:cNvSpPr txBox="1"/>
          <p:nvPr/>
        </p:nvSpPr>
        <p:spPr>
          <a:xfrm flipH="1">
            <a:off x="9394435" y="5732060"/>
            <a:ext cx="23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hlinkClick r:id="rId5"/>
              </a:rPr>
              <a:t>http://www.nan.upol.cz/neuro/cd4_2.html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255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8BF77B6-82C0-4608-9207-15442148A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Mozeček - cerebellum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6C4416-8C84-4EA3-A5AE-D79A0D199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096139" cy="4334878"/>
          </a:xfrm>
        </p:spPr>
        <p:txBody>
          <a:bodyPr>
            <a:normAutofit/>
          </a:bodyPr>
          <a:lstStyle/>
          <a:p>
            <a:r>
              <a:rPr lang="cs-CZ" i="0" dirty="0">
                <a:solidFill>
                  <a:srgbClr val="7030A0"/>
                </a:solidFill>
              </a:rPr>
              <a:t>3 </a:t>
            </a:r>
            <a:r>
              <a:rPr lang="cs-CZ" b="1" i="0" dirty="0">
                <a:solidFill>
                  <a:srgbClr val="7030A0"/>
                </a:solidFill>
              </a:rPr>
              <a:t>laloky</a:t>
            </a:r>
          </a:p>
          <a:p>
            <a:pPr lvl="1"/>
            <a:r>
              <a:rPr lang="cs-CZ" b="1" i="0" dirty="0">
                <a:solidFill>
                  <a:srgbClr val="00B050"/>
                </a:solidFill>
              </a:rPr>
              <a:t>LOBUS ANTERIOR</a:t>
            </a:r>
          </a:p>
          <a:p>
            <a:pPr lvl="1"/>
            <a:r>
              <a:rPr lang="cs-CZ" b="1" i="0" dirty="0">
                <a:solidFill>
                  <a:srgbClr val="00B050"/>
                </a:solidFill>
              </a:rPr>
              <a:t>LOBUS POSTERIOR</a:t>
            </a:r>
          </a:p>
          <a:p>
            <a:pPr lvl="1"/>
            <a:r>
              <a:rPr lang="cs-CZ" b="1" i="0" dirty="0">
                <a:solidFill>
                  <a:srgbClr val="00B050"/>
                </a:solidFill>
              </a:rPr>
              <a:t>LOBUS FLOCCULONODULARIS</a:t>
            </a:r>
          </a:p>
          <a:p>
            <a:pPr marL="0" indent="0">
              <a:buNone/>
            </a:pPr>
            <a:endParaRPr lang="cs-CZ" b="1" i="0" u="sng" dirty="0">
              <a:solidFill>
                <a:srgbClr val="00B050"/>
              </a:solidFill>
            </a:endParaRPr>
          </a:p>
          <a:p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520961A-8533-499A-A12E-41C11D98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12894"/>
            <a:ext cx="5576996" cy="409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243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3FDB13D-B532-4CF9-89BF-F141E8C70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657" y="22585"/>
            <a:ext cx="5736685" cy="681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54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EA7B514-4EF0-4C61-9031-EFD984CA5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64" y="842962"/>
            <a:ext cx="802005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842A901-4DAD-4371-9C5B-557CCA1C773A}"/>
              </a:ext>
            </a:extLst>
          </p:cNvPr>
          <p:cNvSpPr txBox="1"/>
          <p:nvPr/>
        </p:nvSpPr>
        <p:spPr>
          <a:xfrm>
            <a:off x="9047747" y="3801979"/>
            <a:ext cx="21975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Lobus</a:t>
            </a:r>
            <a:r>
              <a:rPr lang="cs-CZ" sz="2400" dirty="0"/>
              <a:t> </a:t>
            </a:r>
            <a:r>
              <a:rPr lang="cs-CZ" sz="2400" dirty="0" err="1"/>
              <a:t>anterior</a:t>
            </a:r>
            <a:endParaRPr lang="cs-CZ" sz="2400" dirty="0"/>
          </a:p>
          <a:p>
            <a:r>
              <a:rPr lang="cs-CZ" sz="2400" dirty="0" err="1"/>
              <a:t>Lobus</a:t>
            </a:r>
            <a:r>
              <a:rPr lang="cs-CZ" sz="2400" dirty="0"/>
              <a:t> </a:t>
            </a:r>
            <a:r>
              <a:rPr lang="cs-CZ" sz="2400" dirty="0" err="1"/>
              <a:t>posterior</a:t>
            </a:r>
            <a:endParaRPr lang="cs-CZ" sz="2400" dirty="0"/>
          </a:p>
          <a:p>
            <a:r>
              <a:rPr lang="cs-CZ" sz="2400" dirty="0" err="1"/>
              <a:t>Vermis</a:t>
            </a:r>
            <a:r>
              <a:rPr lang="cs-CZ" sz="2400" dirty="0"/>
              <a:t> - červ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1F7766E-E9A3-4608-A038-6DDB1D4CDDA3}"/>
              </a:ext>
            </a:extLst>
          </p:cNvPr>
          <p:cNvSpPr txBox="1"/>
          <p:nvPr/>
        </p:nvSpPr>
        <p:spPr>
          <a:xfrm>
            <a:off x="9224211" y="978567"/>
            <a:ext cx="2646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Pohled na horní plochu mozečku (</a:t>
            </a:r>
            <a:r>
              <a:rPr lang="cs-CZ" sz="2400" dirty="0" err="1"/>
              <a:t>kraniokaudálně</a:t>
            </a:r>
            <a:r>
              <a:rPr lang="cs-CZ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7297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563E99-F52F-4777-97C1-26391788B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Mozeček - cerebellum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465AF9-FADF-4C90-B136-71D6445B3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572000" cy="3581400"/>
          </a:xfrm>
        </p:spPr>
        <p:txBody>
          <a:bodyPr>
            <a:normAutofit fontScale="92500" lnSpcReduction="20000"/>
          </a:bodyPr>
          <a:lstStyle/>
          <a:p>
            <a:r>
              <a:rPr lang="cs-CZ" u="sng" dirty="0">
                <a:solidFill>
                  <a:schemeClr val="tx1"/>
                </a:solidFill>
              </a:rPr>
              <a:t>VNITŘNÍ POPIS:</a:t>
            </a:r>
          </a:p>
          <a:p>
            <a:pPr lvl="1"/>
            <a:r>
              <a:rPr lang="cs-CZ" i="0" dirty="0">
                <a:solidFill>
                  <a:srgbClr val="7030A0"/>
                </a:solidFill>
              </a:rPr>
              <a:t>Šedá hmota</a:t>
            </a:r>
          </a:p>
          <a:p>
            <a:pPr marL="987552" lvl="1" indent="-457200">
              <a:buFont typeface="+mj-lt"/>
              <a:buAutoNum type="arabicPeriod"/>
            </a:pPr>
            <a:r>
              <a:rPr lang="cs-CZ" i="0" dirty="0">
                <a:solidFill>
                  <a:schemeClr val="tx1"/>
                </a:solidFill>
              </a:rPr>
              <a:t>na povrchu </a:t>
            </a:r>
            <a:r>
              <a:rPr lang="cs-CZ" b="1" i="0" dirty="0">
                <a:solidFill>
                  <a:schemeClr val="tx1"/>
                </a:solidFill>
              </a:rPr>
              <a:t>kůra</a:t>
            </a:r>
          </a:p>
          <a:p>
            <a:pPr lvl="2"/>
            <a:r>
              <a:rPr lang="cs-CZ" sz="1600" i="1" dirty="0">
                <a:solidFill>
                  <a:schemeClr val="tx1"/>
                </a:solidFill>
              </a:rPr>
              <a:t>Neurony uloženy ve 3 vrstvách</a:t>
            </a:r>
          </a:p>
          <a:p>
            <a:pPr lvl="2"/>
            <a:r>
              <a:rPr lang="cs-CZ" sz="1600" i="1" dirty="0">
                <a:solidFill>
                  <a:schemeClr val="tx1"/>
                </a:solidFill>
              </a:rPr>
              <a:t>Purkyňovy bb, Granulární bb, Golgiho bb. (vše neurony)</a:t>
            </a:r>
          </a:p>
          <a:p>
            <a:pPr marL="987552" lvl="1" indent="-457200">
              <a:buFont typeface="+mj-lt"/>
              <a:buAutoNum type="arabicPeriod"/>
            </a:pPr>
            <a:r>
              <a:rPr lang="cs-CZ" b="1" i="0" dirty="0">
                <a:solidFill>
                  <a:schemeClr val="tx1"/>
                </a:solidFill>
              </a:rPr>
              <a:t>jádra (párová)</a:t>
            </a:r>
            <a:r>
              <a:rPr lang="cs-CZ" i="0" dirty="0">
                <a:solidFill>
                  <a:schemeClr val="tx1"/>
                </a:solidFill>
              </a:rPr>
              <a:t> uvnitř mozečku</a:t>
            </a:r>
          </a:p>
          <a:p>
            <a:pPr lvl="2"/>
            <a:r>
              <a:rPr lang="cs-CZ" i="1" dirty="0">
                <a:solidFill>
                  <a:schemeClr val="tx1"/>
                </a:solidFill>
              </a:rPr>
              <a:t>NUCLEUS DENTATUS</a:t>
            </a:r>
          </a:p>
          <a:p>
            <a:pPr lvl="2"/>
            <a:r>
              <a:rPr lang="cs-CZ" i="1" dirty="0">
                <a:solidFill>
                  <a:schemeClr val="tx1"/>
                </a:solidFill>
              </a:rPr>
              <a:t>NUCLEUS EMBOLIFORMIS</a:t>
            </a:r>
          </a:p>
          <a:p>
            <a:pPr lvl="2"/>
            <a:r>
              <a:rPr lang="cs-CZ" i="1" dirty="0">
                <a:solidFill>
                  <a:schemeClr val="tx1"/>
                </a:solidFill>
              </a:rPr>
              <a:t>NUCLEUS GLOBOSUS </a:t>
            </a:r>
          </a:p>
          <a:p>
            <a:pPr lvl="2"/>
            <a:r>
              <a:rPr lang="cs-CZ" i="1" dirty="0">
                <a:solidFill>
                  <a:schemeClr val="tx1"/>
                </a:solidFill>
              </a:rPr>
              <a:t>NUCLEUS FASTIGII</a:t>
            </a:r>
          </a:p>
          <a:p>
            <a:pPr lvl="1"/>
            <a:r>
              <a:rPr lang="cs-CZ" i="0" dirty="0">
                <a:solidFill>
                  <a:srgbClr val="7030A0"/>
                </a:solidFill>
              </a:rPr>
              <a:t>Bílá hmota </a:t>
            </a:r>
            <a:r>
              <a:rPr lang="cs-CZ" i="0" dirty="0">
                <a:solidFill>
                  <a:schemeClr val="tx1"/>
                </a:solidFill>
              </a:rPr>
              <a:t>– </a:t>
            </a:r>
            <a:r>
              <a:rPr lang="cs-CZ" b="1" i="0" dirty="0">
                <a:solidFill>
                  <a:schemeClr val="tx1"/>
                </a:solidFill>
              </a:rPr>
              <a:t>dráhy</a:t>
            </a:r>
            <a:r>
              <a:rPr lang="cs-CZ" i="0" dirty="0">
                <a:solidFill>
                  <a:schemeClr val="tx1"/>
                </a:solidFill>
              </a:rPr>
              <a:t> mozečku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8E5F7E-201A-47C5-BBB0-8F0836D28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2" y="2971801"/>
            <a:ext cx="568964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75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F01AF1A-79FB-49D9-8996-D6D246D1A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11" y="960376"/>
            <a:ext cx="4035997" cy="404629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4ED06EE-2A7D-4D80-92E1-A96B1C0604F2}"/>
              </a:ext>
            </a:extLst>
          </p:cNvPr>
          <p:cNvSpPr/>
          <p:nvPr/>
        </p:nvSpPr>
        <p:spPr>
          <a:xfrm>
            <a:off x="984411" y="529861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>
                <a:latin typeface="Calibri" panose="020F0502020204030204" pitchFamily="34" charset="0"/>
              </a:rPr>
              <a:t>N.f</a:t>
            </a:r>
            <a:r>
              <a:rPr lang="cs-CZ" dirty="0">
                <a:latin typeface="Calibri" panose="020F0502020204030204" pitchFamily="34" charset="0"/>
              </a:rPr>
              <a:t>. = </a:t>
            </a:r>
            <a:r>
              <a:rPr lang="cs-CZ" dirty="0" err="1">
                <a:latin typeface="Calibri" panose="020F0502020204030204" pitchFamily="34" charset="0"/>
              </a:rPr>
              <a:t>ncl</a:t>
            </a:r>
            <a:r>
              <a:rPr lang="cs-CZ" dirty="0">
                <a:latin typeface="Calibri" panose="020F0502020204030204" pitchFamily="34" charset="0"/>
              </a:rPr>
              <a:t>. Fastigii</a:t>
            </a:r>
          </a:p>
          <a:p>
            <a:r>
              <a:rPr lang="cs-CZ" dirty="0" err="1">
                <a:latin typeface="Calibri" panose="020F0502020204030204" pitchFamily="34" charset="0"/>
              </a:rPr>
              <a:t>N.e</a:t>
            </a:r>
            <a:r>
              <a:rPr lang="cs-CZ" dirty="0">
                <a:latin typeface="Calibri" panose="020F0502020204030204" pitchFamily="34" charset="0"/>
              </a:rPr>
              <a:t>. = </a:t>
            </a:r>
            <a:r>
              <a:rPr lang="cs-CZ" dirty="0" err="1">
                <a:latin typeface="Calibri" panose="020F0502020204030204" pitchFamily="34" charset="0"/>
              </a:rPr>
              <a:t>ncl</a:t>
            </a:r>
            <a:r>
              <a:rPr lang="cs-CZ" dirty="0">
                <a:latin typeface="Calibri" panose="020F0502020204030204" pitchFamily="34" charset="0"/>
              </a:rPr>
              <a:t>. </a:t>
            </a:r>
            <a:r>
              <a:rPr lang="cs-CZ" dirty="0" err="1">
                <a:latin typeface="Calibri" panose="020F0502020204030204" pitchFamily="34" charset="0"/>
              </a:rPr>
              <a:t>Emboliformis</a:t>
            </a:r>
            <a:endParaRPr lang="cs-CZ" dirty="0">
              <a:latin typeface="Calibri" panose="020F0502020204030204" pitchFamily="34" charset="0"/>
            </a:endParaRPr>
          </a:p>
          <a:p>
            <a:r>
              <a:rPr lang="cs-CZ" dirty="0" err="1">
                <a:latin typeface="Calibri" panose="020F0502020204030204" pitchFamily="34" charset="0"/>
              </a:rPr>
              <a:t>N.g</a:t>
            </a:r>
            <a:r>
              <a:rPr lang="cs-CZ" dirty="0">
                <a:latin typeface="Calibri" panose="020F0502020204030204" pitchFamily="34" charset="0"/>
              </a:rPr>
              <a:t>. = </a:t>
            </a:r>
            <a:r>
              <a:rPr lang="cs-CZ" dirty="0" err="1">
                <a:latin typeface="Calibri" panose="020F0502020204030204" pitchFamily="34" charset="0"/>
              </a:rPr>
              <a:t>ncl</a:t>
            </a:r>
            <a:r>
              <a:rPr lang="cs-CZ" dirty="0">
                <a:latin typeface="Calibri" panose="020F0502020204030204" pitchFamily="34" charset="0"/>
              </a:rPr>
              <a:t>. </a:t>
            </a:r>
            <a:r>
              <a:rPr lang="cs-CZ" dirty="0" err="1">
                <a:latin typeface="Calibri" panose="020F0502020204030204" pitchFamily="34" charset="0"/>
              </a:rPr>
              <a:t>Globosus</a:t>
            </a:r>
            <a:endParaRPr lang="cs-CZ" dirty="0">
              <a:latin typeface="Calibri" panose="020F0502020204030204" pitchFamily="34" charset="0"/>
            </a:endParaRPr>
          </a:p>
          <a:p>
            <a:r>
              <a:rPr lang="cs-CZ" dirty="0" err="1">
                <a:latin typeface="Calibri" panose="020F0502020204030204" pitchFamily="34" charset="0"/>
              </a:rPr>
              <a:t>N.d</a:t>
            </a:r>
            <a:r>
              <a:rPr lang="cs-CZ" dirty="0">
                <a:latin typeface="Calibri" panose="020F0502020204030204" pitchFamily="34" charset="0"/>
              </a:rPr>
              <a:t>. = </a:t>
            </a:r>
            <a:r>
              <a:rPr lang="cs-CZ" dirty="0" err="1">
                <a:latin typeface="Calibri" panose="020F0502020204030204" pitchFamily="34" charset="0"/>
              </a:rPr>
              <a:t>ncl</a:t>
            </a:r>
            <a:r>
              <a:rPr lang="cs-CZ" dirty="0">
                <a:latin typeface="Calibri" panose="020F0502020204030204" pitchFamily="34" charset="0"/>
              </a:rPr>
              <a:t>. </a:t>
            </a:r>
            <a:r>
              <a:rPr lang="cs-CZ" dirty="0" err="1">
                <a:latin typeface="Calibri" panose="020F0502020204030204" pitchFamily="34" charset="0"/>
              </a:rPr>
              <a:t>Dentatus</a:t>
            </a:r>
            <a:endParaRPr lang="cs-CZ" dirty="0">
              <a:latin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</a:rPr>
              <a:t>N.D. = </a:t>
            </a:r>
            <a:r>
              <a:rPr lang="cs-CZ" dirty="0" err="1">
                <a:latin typeface="Calibri" panose="020F0502020204030204" pitchFamily="34" charset="0"/>
              </a:rPr>
              <a:t>nucleus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vestibularis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lateralis</a:t>
            </a:r>
            <a:r>
              <a:rPr lang="cs-CZ" dirty="0">
                <a:latin typeface="Calibri" panose="020F0502020204030204" pitchFamily="34" charset="0"/>
              </a:rPr>
              <a:t> (</a:t>
            </a:r>
            <a:r>
              <a:rPr lang="cs-CZ" dirty="0" err="1">
                <a:latin typeface="Calibri" panose="020F0502020204030204" pitchFamily="34" charset="0"/>
              </a:rPr>
              <a:t>Deitersovo</a:t>
            </a:r>
            <a:r>
              <a:rPr lang="cs-CZ" dirty="0">
                <a:latin typeface="Calibri" panose="020F0502020204030204" pitchFamily="34" charset="0"/>
              </a:rPr>
              <a:t> jádro)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C6D51E-EB15-4959-80B3-B14545587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594" y="356347"/>
            <a:ext cx="4324276" cy="61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97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34830C-55FA-4944-9D92-AC7BAC804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Mozeček - cerebellum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7C5C3A-782E-4A4F-81DC-DC21B8436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2286000"/>
            <a:ext cx="4724399" cy="3581400"/>
          </a:xfrm>
        </p:spPr>
        <p:txBody>
          <a:bodyPr/>
          <a:lstStyle/>
          <a:p>
            <a:r>
              <a:rPr lang="cs-CZ" u="sng" dirty="0"/>
              <a:t>Ventrálně spojen pomocí:</a:t>
            </a:r>
          </a:p>
          <a:p>
            <a:pPr marL="457200" indent="-457200">
              <a:buAutoNum type="alphaLcPeriod"/>
            </a:pPr>
            <a:r>
              <a:rPr lang="cs-CZ" b="1" dirty="0" err="1"/>
              <a:t>Pedunculus</a:t>
            </a:r>
            <a:r>
              <a:rPr lang="cs-CZ" b="1" dirty="0"/>
              <a:t> </a:t>
            </a:r>
            <a:r>
              <a:rPr lang="cs-CZ" b="1" dirty="0" err="1"/>
              <a:t>cerebellaris</a:t>
            </a:r>
            <a:r>
              <a:rPr lang="cs-CZ" b="1" dirty="0"/>
              <a:t>  superior </a:t>
            </a:r>
            <a:endParaRPr lang="cs-CZ" dirty="0"/>
          </a:p>
          <a:p>
            <a:pPr marL="530352" lvl="1" indent="0">
              <a:buNone/>
            </a:pPr>
            <a:r>
              <a:rPr lang="cs-CZ" b="1" dirty="0"/>
              <a:t>+</a:t>
            </a:r>
            <a:r>
              <a:rPr lang="cs-CZ" dirty="0"/>
              <a:t> </a:t>
            </a:r>
            <a:r>
              <a:rPr lang="cs-CZ" i="0" dirty="0" err="1"/>
              <a:t>mesencephalon</a:t>
            </a:r>
            <a:endParaRPr lang="cs-CZ" b="1" dirty="0"/>
          </a:p>
          <a:p>
            <a:pPr marL="457200" indent="-457200">
              <a:buAutoNum type="alphaLcPeriod"/>
            </a:pPr>
            <a:r>
              <a:rPr lang="cs-CZ" b="1" dirty="0" err="1"/>
              <a:t>Pedunculus</a:t>
            </a:r>
            <a:r>
              <a:rPr lang="cs-CZ" b="1" dirty="0"/>
              <a:t> </a:t>
            </a:r>
            <a:r>
              <a:rPr lang="cs-CZ" b="1" dirty="0" err="1"/>
              <a:t>cerebellaris</a:t>
            </a:r>
            <a:r>
              <a:rPr lang="cs-CZ" b="1" dirty="0"/>
              <a:t> </a:t>
            </a:r>
            <a:r>
              <a:rPr lang="cs-CZ" b="1" dirty="0" err="1"/>
              <a:t>medius</a:t>
            </a:r>
            <a:r>
              <a:rPr lang="cs-CZ" b="1" dirty="0"/>
              <a:t> </a:t>
            </a:r>
          </a:p>
          <a:p>
            <a:pPr marL="530352" lvl="1" indent="0">
              <a:buNone/>
            </a:pPr>
            <a:r>
              <a:rPr lang="cs-CZ" b="1" dirty="0"/>
              <a:t>+ </a:t>
            </a:r>
            <a:r>
              <a:rPr lang="cs-CZ" i="0" dirty="0"/>
              <a:t>Varolův most</a:t>
            </a:r>
            <a:endParaRPr lang="cs-CZ" b="1" dirty="0"/>
          </a:p>
          <a:p>
            <a:pPr marL="457200" indent="-457200">
              <a:buAutoNum type="alphaLcPeriod"/>
            </a:pPr>
            <a:r>
              <a:rPr lang="cs-CZ" b="1" dirty="0" err="1"/>
              <a:t>Pedunculus</a:t>
            </a:r>
            <a:r>
              <a:rPr lang="cs-CZ" b="1" dirty="0"/>
              <a:t> cerebellares </a:t>
            </a:r>
            <a:r>
              <a:rPr lang="cs-CZ" b="1" dirty="0" err="1"/>
              <a:t>inferior</a:t>
            </a:r>
            <a:endParaRPr lang="cs-CZ" b="1" dirty="0"/>
          </a:p>
          <a:p>
            <a:pPr marL="530352" lvl="1" indent="0">
              <a:buNone/>
            </a:pPr>
            <a:r>
              <a:rPr lang="cs-CZ" b="1" i="0" dirty="0"/>
              <a:t>+ </a:t>
            </a:r>
            <a:r>
              <a:rPr lang="cs-CZ" i="0" dirty="0"/>
              <a:t> prodloužená mícha</a:t>
            </a:r>
            <a:endParaRPr lang="cs-CZ" b="1" i="0" dirty="0"/>
          </a:p>
        </p:txBody>
      </p:sp>
      <p:pic>
        <p:nvPicPr>
          <p:cNvPr id="2052" name="Picture 4" descr="Hirnstamm (Anatomie) - eRef, Thieme">
            <a:extLst>
              <a:ext uri="{FF2B5EF4-FFF2-40B4-BE49-F238E27FC236}">
                <a16:creationId xmlns:a16="http://schemas.microsoft.com/office/drawing/2014/main" id="{49156DE8-F12C-42EF-9A08-1A7972A72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0"/>
            <a:ext cx="5634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145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B37F9A-67AB-4A6F-9F63-C4EBBBF0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Mozeček - Cerebellum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3190A9-E705-4F89-A30B-DB3930F98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724400" cy="3581400"/>
          </a:xfrm>
        </p:spPr>
        <p:txBody>
          <a:bodyPr/>
          <a:lstStyle/>
          <a:p>
            <a:r>
              <a:rPr lang="cs-CZ" dirty="0"/>
              <a:t>Purkyňovy buňky</a:t>
            </a:r>
          </a:p>
          <a:p>
            <a:pPr lvl="1"/>
            <a:r>
              <a:rPr lang="cs-CZ" dirty="0"/>
              <a:t>Objeveny v r. 1837 českým fyziologem, anatomem, biologem, básníkem a filozofem Janem E. </a:t>
            </a:r>
            <a:r>
              <a:rPr lang="cs-CZ" dirty="0" err="1"/>
              <a:t>Purkyněm</a:t>
            </a:r>
            <a:r>
              <a:rPr lang="cs-CZ" dirty="0"/>
              <a:t> </a:t>
            </a:r>
          </a:p>
        </p:txBody>
      </p:sp>
      <p:pic>
        <p:nvPicPr>
          <p:cNvPr id="4098" name="Picture 2" descr="Purkinje cell">
            <a:extLst>
              <a:ext uri="{FF2B5EF4-FFF2-40B4-BE49-F238E27FC236}">
                <a16:creationId xmlns:a16="http://schemas.microsoft.com/office/drawing/2014/main" id="{7B4AB4B3-2471-43ED-B039-8776C6906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979" y="80211"/>
            <a:ext cx="3645820" cy="339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IU SOM Histology SSB">
            <a:extLst>
              <a:ext uri="{FF2B5EF4-FFF2-40B4-BE49-F238E27FC236}">
                <a16:creationId xmlns:a16="http://schemas.microsoft.com/office/drawing/2014/main" id="{ED6B02E5-0290-46AD-B3DD-0DA241679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979" y="3769895"/>
            <a:ext cx="3417208" cy="268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J. E. Purkyně od Jana Vilímka">
            <a:extLst>
              <a:ext uri="{FF2B5EF4-FFF2-40B4-BE49-F238E27FC236}">
                <a16:creationId xmlns:a16="http://schemas.microsoft.com/office/drawing/2014/main" id="{208BD7F4-A587-412F-8397-9F98C0DC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375" y="3769895"/>
            <a:ext cx="214312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6164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B92B7-1F0E-4F86-9241-A3663B44D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MEZIMOZEK (DIENCEPHALON)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50577D-F7FA-436D-A08B-18EC0F726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724400" cy="3581400"/>
          </a:xfrm>
        </p:spPr>
        <p:txBody>
          <a:bodyPr/>
          <a:lstStyle/>
          <a:p>
            <a:r>
              <a:rPr lang="cs-CZ" u="sng" dirty="0"/>
              <a:t>ČÁSTI:</a:t>
            </a:r>
          </a:p>
          <a:p>
            <a:pPr marL="457200" indent="-457200">
              <a:buAutoNum type="arabicPeriod"/>
            </a:pPr>
            <a:r>
              <a:rPr lang="cs-CZ" b="1" dirty="0"/>
              <a:t>EPITHALAMUS</a:t>
            </a:r>
          </a:p>
          <a:p>
            <a:pPr marL="457200" indent="-457200">
              <a:buAutoNum type="arabicPeriod"/>
            </a:pPr>
            <a:r>
              <a:rPr lang="cs-CZ" b="1" dirty="0"/>
              <a:t>THALAMUS</a:t>
            </a:r>
          </a:p>
          <a:p>
            <a:pPr marL="530352" lvl="1" indent="0">
              <a:buNone/>
            </a:pPr>
            <a:r>
              <a:rPr lang="cs-CZ" b="1" i="0" dirty="0"/>
              <a:t>- METATHALAMUS</a:t>
            </a:r>
          </a:p>
          <a:p>
            <a:pPr marL="530352" lvl="1" indent="0">
              <a:buNone/>
            </a:pPr>
            <a:r>
              <a:rPr lang="cs-CZ" b="1" i="0" dirty="0"/>
              <a:t>- SUBTHALAMUS</a:t>
            </a:r>
          </a:p>
          <a:p>
            <a:pPr marL="457200" indent="-457200">
              <a:buAutoNum type="arabicPeriod"/>
            </a:pPr>
            <a:r>
              <a:rPr lang="cs-CZ" b="1" dirty="0"/>
              <a:t>HYPOTHALAMUS</a:t>
            </a:r>
          </a:p>
          <a:p>
            <a:pPr marL="0" indent="0">
              <a:buNone/>
            </a:pPr>
            <a:r>
              <a:rPr lang="cs-CZ" b="1" dirty="0"/>
              <a:t>	(+ HYPOFÝZA)</a:t>
            </a:r>
          </a:p>
          <a:p>
            <a:pPr marL="457200" indent="-457200">
              <a:buAutoNum type="arabicPeriod"/>
            </a:pPr>
            <a:endParaRPr lang="cs-CZ" dirty="0"/>
          </a:p>
        </p:txBody>
      </p:sp>
      <p:pic>
        <p:nvPicPr>
          <p:cNvPr id="5122" name="Picture 2" descr="Know your brain: Diencephalon — Neuroscientifically Challenged">
            <a:extLst>
              <a:ext uri="{FF2B5EF4-FFF2-40B4-BE49-F238E27FC236}">
                <a16:creationId xmlns:a16="http://schemas.microsoft.com/office/drawing/2014/main" id="{50948701-C0F8-4990-B4C6-6EF8263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841" y="1474871"/>
            <a:ext cx="2883211" cy="22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255FD9-24EC-4E12-B954-EA15D8E14E70}"/>
              </a:ext>
            </a:extLst>
          </p:cNvPr>
          <p:cNvSpPr txBox="1"/>
          <p:nvPr/>
        </p:nvSpPr>
        <p:spPr>
          <a:xfrm>
            <a:off x="9127921" y="228421"/>
            <a:ext cx="2376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hlinkClick r:id="rId3"/>
              </a:rPr>
              <a:t>https://www.neuroscientificallychallenged.com/blog/know-your-brain-diencephalon</a:t>
            </a:r>
            <a:endParaRPr lang="cs-CZ"/>
          </a:p>
        </p:txBody>
      </p:sp>
      <p:pic>
        <p:nvPicPr>
          <p:cNvPr id="5126" name="Picture 6" descr="Neuroanatomy Online: Lab 2 - Internal Organization of the Brain ...">
            <a:extLst>
              <a:ext uri="{FF2B5EF4-FFF2-40B4-BE49-F238E27FC236}">
                <a16:creationId xmlns:a16="http://schemas.microsoft.com/office/drawing/2014/main" id="{B3160614-DA5D-4FDF-BCAB-8BA659D7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141" y="4095750"/>
            <a:ext cx="66294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2098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CDC3D72-E7F8-434E-989D-7D5C0BE57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576" y="572042"/>
            <a:ext cx="9120848" cy="571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418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71492-0A87-47C6-A14D-61F60C7D4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Thalamus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FB2029-6DF5-4B17-B0D4-99CD6A91A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943600" cy="3581400"/>
          </a:xfrm>
        </p:spPr>
        <p:txBody>
          <a:bodyPr>
            <a:normAutofit/>
          </a:bodyPr>
          <a:lstStyle/>
          <a:p>
            <a:r>
              <a:rPr lang="cs-CZ" dirty="0"/>
              <a:t>Párová struktura – vejčité, dorzálně se rozšiřující </a:t>
            </a:r>
          </a:p>
          <a:p>
            <a:r>
              <a:rPr lang="cs-CZ" dirty="0"/>
              <a:t>Mediálně se thalamus vyklenuje d</a:t>
            </a:r>
            <a:r>
              <a:rPr lang="cs-CZ" b="1" dirty="0"/>
              <a:t>o III. mozkové komory</a:t>
            </a:r>
          </a:p>
          <a:p>
            <a:r>
              <a:rPr lang="cs-CZ" dirty="0"/>
              <a:t>Uprostřed jsou thalamy spojeny = </a:t>
            </a:r>
            <a:r>
              <a:rPr lang="cs-CZ" b="1" dirty="0" err="1"/>
              <a:t>adhesio</a:t>
            </a:r>
            <a:r>
              <a:rPr lang="cs-CZ" b="1" dirty="0"/>
              <a:t> </a:t>
            </a:r>
            <a:r>
              <a:rPr lang="cs-CZ" b="1" dirty="0" err="1"/>
              <a:t>interthalamica</a:t>
            </a:r>
            <a:endParaRPr lang="cs-CZ" b="1" dirty="0"/>
          </a:p>
          <a:p>
            <a:r>
              <a:rPr lang="cs-CZ" dirty="0"/>
              <a:t>3 skupiny jader:</a:t>
            </a:r>
          </a:p>
          <a:p>
            <a:pPr lvl="1"/>
            <a:r>
              <a:rPr lang="cs-CZ" i="0" dirty="0"/>
              <a:t>Specifická</a:t>
            </a:r>
          </a:p>
          <a:p>
            <a:pPr lvl="1"/>
            <a:r>
              <a:rPr lang="cs-CZ" i="0" dirty="0"/>
              <a:t>Nespecifická</a:t>
            </a:r>
          </a:p>
          <a:p>
            <a:pPr lvl="1"/>
            <a:r>
              <a:rPr lang="cs-CZ" i="0" dirty="0"/>
              <a:t>Asociační </a:t>
            </a:r>
          </a:p>
          <a:p>
            <a:pPr marL="0" indent="0">
              <a:buNone/>
            </a:pPr>
            <a:endParaRPr lang="cs-CZ" i="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170" name="Picture 2" descr="Thalamus: Anatomy, nuclei, function | Kenhub">
            <a:extLst>
              <a:ext uri="{FF2B5EF4-FFF2-40B4-BE49-F238E27FC236}">
                <a16:creationId xmlns:a16="http://schemas.microsoft.com/office/drawing/2014/main" id="{9E23D9D5-7979-4899-B7A5-9C468D741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47" y="246649"/>
            <a:ext cx="4070684" cy="407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alamus">
            <a:extLst>
              <a:ext uri="{FF2B5EF4-FFF2-40B4-BE49-F238E27FC236}">
                <a16:creationId xmlns:a16="http://schemas.microsoft.com/office/drawing/2014/main" id="{B07F9A45-F761-4203-B1F6-548E968D0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22" y="4356183"/>
            <a:ext cx="3332274" cy="25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natomyEXPERT - Interthalamic adhesion - Structure Detail">
            <a:extLst>
              <a:ext uri="{FF2B5EF4-FFF2-40B4-BE49-F238E27FC236}">
                <a16:creationId xmlns:a16="http://schemas.microsoft.com/office/drawing/2014/main" id="{C03241E6-B174-4263-B75E-E3824A6D3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11" y="4531518"/>
            <a:ext cx="2739768" cy="21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823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5C9DA5B-964F-418D-96ED-89A06E267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55" y="342632"/>
            <a:ext cx="10729890" cy="61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18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7AFD92C-97C0-4C15-B1B6-0E8E400A1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0"/>
            <a:ext cx="844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145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rain sagittal section | Human brain anatomy, Brain anatomy, Brain ...">
            <a:extLst>
              <a:ext uri="{FF2B5EF4-FFF2-40B4-BE49-F238E27FC236}">
                <a16:creationId xmlns:a16="http://schemas.microsoft.com/office/drawing/2014/main" id="{C7E6F762-19DB-4D91-88FC-876813C01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69" y="390023"/>
            <a:ext cx="10275861" cy="607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93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Central Nervous System | Brain stem, Brain anatomy, Cranial nerves">
            <a:extLst>
              <a:ext uri="{FF2B5EF4-FFF2-40B4-BE49-F238E27FC236}">
                <a16:creationId xmlns:a16="http://schemas.microsoft.com/office/drawing/2014/main" id="{CF7C32A6-0891-4894-9EE4-9776D452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387" y="705852"/>
            <a:ext cx="5689613" cy="54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 brain stem is about 3inches long it is the smallest p...">
            <a:extLst>
              <a:ext uri="{FF2B5EF4-FFF2-40B4-BE49-F238E27FC236}">
                <a16:creationId xmlns:a16="http://schemas.microsoft.com/office/drawing/2014/main" id="{DC94139A-7A5B-4194-B409-C04A0FC05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87" y="1590674"/>
            <a:ext cx="57900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1999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4A50CB-FF31-4EC4-B2AF-159035B20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6982464" cy="1485900"/>
          </a:xfrm>
        </p:spPr>
        <p:txBody>
          <a:bodyPr/>
          <a:lstStyle/>
          <a:p>
            <a:r>
              <a:rPr lang="cs-CZ" dirty="0" err="1"/>
              <a:t>Metathalamus</a:t>
            </a:r>
            <a:r>
              <a:rPr lang="cs-CZ" dirty="0"/>
              <a:t> a </a:t>
            </a:r>
            <a:r>
              <a:rPr lang="cs-CZ" dirty="0" err="1"/>
              <a:t>subthalamus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C5A0C7-934C-475F-B7C3-038D7EB74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7243011" cy="4130842"/>
          </a:xfrm>
        </p:spPr>
        <p:txBody>
          <a:bodyPr>
            <a:normAutofit/>
          </a:bodyPr>
          <a:lstStyle/>
          <a:p>
            <a:r>
              <a:rPr lang="cs-CZ" u="sng" dirty="0"/>
              <a:t>SUBTHALAMUS</a:t>
            </a:r>
          </a:p>
          <a:p>
            <a:pPr lvl="1"/>
            <a:r>
              <a:rPr lang="cs-CZ" i="0" dirty="0"/>
              <a:t>Úzký pruh šedé hmoty mezi thalamem a hypothalamem</a:t>
            </a:r>
          </a:p>
          <a:p>
            <a:pPr lvl="1"/>
            <a:r>
              <a:rPr lang="cs-CZ" i="0" dirty="0"/>
              <a:t>Funkčně se jádra řadí k okruhům bazálních ganglií</a:t>
            </a:r>
          </a:p>
          <a:p>
            <a:r>
              <a:rPr lang="cs-CZ" u="sng" dirty="0"/>
              <a:t>METATHALAMUS</a:t>
            </a:r>
          </a:p>
          <a:p>
            <a:pPr lvl="1"/>
            <a:r>
              <a:rPr lang="cs-CZ" b="1" i="0" dirty="0"/>
              <a:t>Corpus geniculatum laterale </a:t>
            </a:r>
            <a:r>
              <a:rPr lang="cs-CZ" i="0" dirty="0"/>
              <a:t>(párová vyvýšenina) + </a:t>
            </a:r>
            <a:r>
              <a:rPr lang="cs-CZ" i="0" dirty="0" err="1"/>
              <a:t>colliculus</a:t>
            </a:r>
            <a:r>
              <a:rPr lang="cs-CZ" i="0" dirty="0"/>
              <a:t> superior </a:t>
            </a:r>
            <a:r>
              <a:rPr lang="cs-CZ" i="0" dirty="0" err="1"/>
              <a:t>mesencephala</a:t>
            </a:r>
            <a:endParaRPr lang="cs-CZ" i="0" dirty="0"/>
          </a:p>
          <a:p>
            <a:pPr marL="987552" lvl="2" indent="0">
              <a:buNone/>
            </a:pPr>
            <a:r>
              <a:rPr lang="cs-CZ" dirty="0"/>
              <a:t>-&gt; zapojení do </a:t>
            </a:r>
            <a:r>
              <a:rPr lang="cs-CZ" dirty="0">
                <a:solidFill>
                  <a:srgbClr val="7030A0"/>
                </a:solidFill>
              </a:rPr>
              <a:t>zrakové dráhy</a:t>
            </a:r>
            <a:endParaRPr lang="cs-CZ" i="0" dirty="0">
              <a:solidFill>
                <a:srgbClr val="7030A0"/>
              </a:solidFill>
            </a:endParaRPr>
          </a:p>
          <a:p>
            <a:pPr lvl="1"/>
            <a:r>
              <a:rPr lang="cs-CZ" b="1" i="0" dirty="0"/>
              <a:t>Corpus geniculatum </a:t>
            </a:r>
            <a:r>
              <a:rPr lang="cs-CZ" b="1" i="0" dirty="0" err="1"/>
              <a:t>mediale</a:t>
            </a:r>
            <a:r>
              <a:rPr lang="cs-CZ" b="1" i="0" dirty="0"/>
              <a:t> </a:t>
            </a:r>
            <a:r>
              <a:rPr lang="cs-CZ" i="0" dirty="0"/>
              <a:t>(párová vyvýšenina) + </a:t>
            </a:r>
            <a:r>
              <a:rPr lang="cs-CZ" i="0" dirty="0" err="1"/>
              <a:t>colliculus</a:t>
            </a:r>
            <a:r>
              <a:rPr lang="cs-CZ" i="0" dirty="0"/>
              <a:t> </a:t>
            </a:r>
            <a:r>
              <a:rPr lang="cs-CZ" i="0" dirty="0" err="1"/>
              <a:t>inferior</a:t>
            </a:r>
            <a:r>
              <a:rPr lang="cs-CZ" i="0" dirty="0"/>
              <a:t> </a:t>
            </a:r>
            <a:r>
              <a:rPr lang="cs-CZ" i="0" dirty="0" err="1"/>
              <a:t>mesencephala</a:t>
            </a:r>
            <a:endParaRPr lang="cs-CZ" i="0" dirty="0"/>
          </a:p>
          <a:p>
            <a:pPr marL="987552" lvl="2" indent="0">
              <a:buNone/>
            </a:pPr>
            <a:r>
              <a:rPr lang="cs-CZ" i="0" dirty="0"/>
              <a:t>-&gt; zapojení do </a:t>
            </a:r>
            <a:r>
              <a:rPr lang="cs-CZ" i="0" dirty="0">
                <a:solidFill>
                  <a:srgbClr val="00B050"/>
                </a:solidFill>
              </a:rPr>
              <a:t>sluchové dráhy</a:t>
            </a:r>
          </a:p>
        </p:txBody>
      </p:sp>
      <p:pic>
        <p:nvPicPr>
          <p:cNvPr id="9218" name="Picture 2" descr="Ivana Pavlinac Dodig, M.D., Ph.D. - PDF Free Download">
            <a:extLst>
              <a:ext uri="{FF2B5EF4-FFF2-40B4-BE49-F238E27FC236}">
                <a16:creationId xmlns:a16="http://schemas.microsoft.com/office/drawing/2014/main" id="{6461CDDB-E22B-4E88-A6C5-305A1CADE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847" y="117558"/>
            <a:ext cx="3829414" cy="26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42CB5E82-7B11-46F2-B22A-7A5D03006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11" y="2978317"/>
            <a:ext cx="28575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3468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C42B659-1FAF-4722-A7EF-DA21E2991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512" y="741477"/>
            <a:ext cx="4839488" cy="537504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E5567A5-7A6B-4E15-934D-E91812F03158}"/>
              </a:ext>
            </a:extLst>
          </p:cNvPr>
          <p:cNvSpPr txBox="1"/>
          <p:nvPr/>
        </p:nvSpPr>
        <p:spPr>
          <a:xfrm>
            <a:off x="7170821" y="1588168"/>
            <a:ext cx="27769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17 – </a:t>
            </a:r>
            <a:r>
              <a:rPr lang="cs-CZ" dirty="0" err="1"/>
              <a:t>capsula</a:t>
            </a:r>
            <a:r>
              <a:rPr lang="cs-CZ" dirty="0"/>
              <a:t> interna</a:t>
            </a:r>
          </a:p>
          <a:p>
            <a:r>
              <a:rPr lang="cs-CZ" dirty="0"/>
              <a:t>18, 19 – </a:t>
            </a:r>
            <a:r>
              <a:rPr lang="cs-CZ" dirty="0" err="1"/>
              <a:t>subthalamus</a:t>
            </a:r>
            <a:endParaRPr lang="cs-CZ" dirty="0"/>
          </a:p>
          <a:p>
            <a:r>
              <a:rPr lang="cs-CZ" dirty="0"/>
              <a:t>14,15,16 – bazální ganglia</a:t>
            </a:r>
          </a:p>
          <a:p>
            <a:r>
              <a:rPr lang="cs-CZ" dirty="0"/>
              <a:t>21 – hypothalamus</a:t>
            </a:r>
          </a:p>
          <a:p>
            <a:r>
              <a:rPr lang="cs-CZ" dirty="0"/>
              <a:t>20 – optický nerv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65173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DED054-68FD-4273-B1AB-2FFA5BAB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Epithalamus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7B045-E029-405A-8FD9-9E6619B71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Dorzálně</a:t>
            </a:r>
            <a:r>
              <a:rPr lang="cs-CZ" dirty="0"/>
              <a:t> uložený</a:t>
            </a:r>
          </a:p>
          <a:p>
            <a:r>
              <a:rPr lang="cs-CZ" dirty="0"/>
              <a:t>Tvoří ho více struktur:</a:t>
            </a:r>
          </a:p>
          <a:p>
            <a:pPr lvl="1"/>
            <a:r>
              <a:rPr lang="cs-CZ" b="1" i="0" dirty="0" err="1"/>
              <a:t>Glandula</a:t>
            </a:r>
            <a:r>
              <a:rPr lang="cs-CZ" b="1" i="0" dirty="0"/>
              <a:t> </a:t>
            </a:r>
            <a:r>
              <a:rPr lang="cs-CZ" b="1" i="0" dirty="0" err="1"/>
              <a:t>pinealis</a:t>
            </a:r>
            <a:r>
              <a:rPr lang="cs-CZ" b="1" i="0" dirty="0"/>
              <a:t> (epifýza)</a:t>
            </a:r>
          </a:p>
          <a:p>
            <a:pPr lvl="1"/>
            <a:r>
              <a:rPr lang="cs-CZ" dirty="0" err="1"/>
              <a:t>Trigonum</a:t>
            </a:r>
            <a:r>
              <a:rPr lang="cs-CZ" dirty="0"/>
              <a:t> </a:t>
            </a:r>
            <a:r>
              <a:rPr lang="cs-CZ" dirty="0" err="1"/>
              <a:t>habenulare</a:t>
            </a:r>
            <a:endParaRPr lang="cs-CZ" dirty="0"/>
          </a:p>
          <a:p>
            <a:pPr lvl="1"/>
            <a:r>
              <a:rPr lang="cs-CZ" dirty="0" err="1"/>
              <a:t>Nuclei</a:t>
            </a:r>
            <a:r>
              <a:rPr lang="cs-CZ" dirty="0"/>
              <a:t> </a:t>
            </a:r>
            <a:r>
              <a:rPr lang="cs-CZ" dirty="0" err="1"/>
              <a:t>habenulares</a:t>
            </a:r>
            <a:endParaRPr lang="cs-CZ" dirty="0"/>
          </a:p>
          <a:p>
            <a:pPr lvl="1"/>
            <a:r>
              <a:rPr lang="cs-CZ" dirty="0"/>
              <a:t>Commissura </a:t>
            </a:r>
            <a:r>
              <a:rPr lang="cs-CZ" dirty="0" err="1"/>
              <a:t>habenularum</a:t>
            </a:r>
            <a:endParaRPr lang="cs-CZ" dirty="0"/>
          </a:p>
          <a:p>
            <a:pPr lvl="1"/>
            <a:r>
              <a:rPr lang="cs-CZ" dirty="0"/>
              <a:t>Commissura </a:t>
            </a:r>
            <a:r>
              <a:rPr lang="cs-CZ" dirty="0" err="1"/>
              <a:t>posterior</a:t>
            </a:r>
            <a:r>
              <a:rPr lang="cs-CZ" dirty="0"/>
              <a:t> </a:t>
            </a:r>
          </a:p>
        </p:txBody>
      </p:sp>
      <p:pic>
        <p:nvPicPr>
          <p:cNvPr id="10242" name="Picture 2" descr="Diencephalon (Diencephalon) Flashcards | Memorang">
            <a:extLst>
              <a:ext uri="{FF2B5EF4-FFF2-40B4-BE49-F238E27FC236}">
                <a16:creationId xmlns:a16="http://schemas.microsoft.com/office/drawing/2014/main" id="{72ED92AE-EDD8-42C7-8F4F-3229A8E9F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022" y="376238"/>
            <a:ext cx="3389609" cy="278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ystery of the Pineal | Medici Enterprises">
            <a:extLst>
              <a:ext uri="{FF2B5EF4-FFF2-40B4-BE49-F238E27FC236}">
                <a16:creationId xmlns:a16="http://schemas.microsoft.com/office/drawing/2014/main" id="{8793736F-7E50-409A-B5B7-6D52B5058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92" y="3429000"/>
            <a:ext cx="47625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54328F22-428B-40F1-85A9-1118A1318765}"/>
                  </a:ext>
                </a:extLst>
              </p14:cNvPr>
              <p14:cNvContentPartPr/>
              <p14:nvPr/>
            </p14:nvContentPartPr>
            <p14:xfrm>
              <a:off x="6713273" y="3943518"/>
              <a:ext cx="654840" cy="12276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54328F22-428B-40F1-85A9-1118A13187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59273" y="3835878"/>
                <a:ext cx="76248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D5E1BEB1-8411-4B87-92DD-4BFC08337C9B}"/>
                  </a:ext>
                </a:extLst>
              </p14:cNvPr>
              <p14:cNvContentPartPr/>
              <p14:nvPr/>
            </p14:nvContentPartPr>
            <p14:xfrm>
              <a:off x="11553833" y="842478"/>
              <a:ext cx="369360" cy="22284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D5E1BEB1-8411-4B87-92DD-4BFC08337C9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499833" y="734838"/>
                <a:ext cx="477000" cy="43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57288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47AE9AF-3A5F-4C2A-9AF5-01225676B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39" y="1"/>
            <a:ext cx="6146761" cy="38982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A0D3E9C-B499-4486-B984-272AC992F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97" y="3293245"/>
            <a:ext cx="5913716" cy="35647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59EB3B38-09C3-4981-8C61-17655D54BCF5}"/>
                  </a:ext>
                </a:extLst>
              </p14:cNvPr>
              <p14:cNvContentPartPr/>
              <p14:nvPr/>
            </p14:nvContentPartPr>
            <p14:xfrm>
              <a:off x="9438866" y="699067"/>
              <a:ext cx="686160" cy="9972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59EB3B38-09C3-4981-8C61-17655D54BC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84866" y="591067"/>
                <a:ext cx="79380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CCB2A3D5-EB86-4AF7-8C0F-16CF4584DFFE}"/>
                  </a:ext>
                </a:extLst>
              </p14:cNvPr>
              <p14:cNvContentPartPr/>
              <p14:nvPr/>
            </p14:nvContentPartPr>
            <p14:xfrm>
              <a:off x="1578530" y="4159361"/>
              <a:ext cx="584280" cy="7632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CCB2A3D5-EB86-4AF7-8C0F-16CF4584DF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24890" y="4051361"/>
                <a:ext cx="69192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A016D4FB-700D-4B61-A529-B18E1F7B0689}"/>
                  </a:ext>
                </a:extLst>
              </p14:cNvPr>
              <p14:cNvContentPartPr/>
              <p14:nvPr/>
            </p14:nvContentPartPr>
            <p14:xfrm>
              <a:off x="4553210" y="4184921"/>
              <a:ext cx="1236600" cy="6228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A016D4FB-700D-4B61-A529-B18E1F7B068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17570" y="4113281"/>
                <a:ext cx="130824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CC513DB7-47DA-40EF-AFC7-438CB1CAE9A7}"/>
                  </a:ext>
                </a:extLst>
              </p14:cNvPr>
              <p14:cNvContentPartPr/>
              <p14:nvPr/>
            </p14:nvContentPartPr>
            <p14:xfrm>
              <a:off x="4587410" y="3769121"/>
              <a:ext cx="1258200" cy="777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CC513DB7-47DA-40EF-AFC7-438CB1CAE9A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51410" y="3697481"/>
                <a:ext cx="1329840" cy="22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81801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92DFDA-2FEF-4605-958D-163315844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Hypothalamus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AF792-A47E-45F5-871B-96E7D6B47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2286000"/>
            <a:ext cx="4462272" cy="3581400"/>
          </a:xfrm>
        </p:spPr>
        <p:txBody>
          <a:bodyPr/>
          <a:lstStyle/>
          <a:p>
            <a:r>
              <a:rPr lang="cs-CZ" b="1" dirty="0"/>
              <a:t>Ventrálně</a:t>
            </a:r>
            <a:r>
              <a:rPr lang="cs-CZ" dirty="0"/>
              <a:t> uložený, bazálně od thalamu</a:t>
            </a:r>
          </a:p>
          <a:p>
            <a:r>
              <a:rPr lang="cs-CZ" dirty="0"/>
              <a:t>Skládá se z mnoha jader</a:t>
            </a:r>
          </a:p>
          <a:p>
            <a:r>
              <a:rPr lang="cs-CZ" dirty="0"/>
              <a:t>Součástí jsou </a:t>
            </a:r>
            <a:r>
              <a:rPr lang="cs-CZ" b="1" dirty="0" err="1"/>
              <a:t>corpora</a:t>
            </a:r>
            <a:r>
              <a:rPr lang="cs-CZ" b="1" dirty="0"/>
              <a:t> </a:t>
            </a:r>
            <a:r>
              <a:rPr lang="cs-CZ" b="1" dirty="0" err="1"/>
              <a:t>mamillaria</a:t>
            </a:r>
            <a:r>
              <a:rPr lang="cs-CZ" b="1" dirty="0"/>
              <a:t> </a:t>
            </a:r>
            <a:r>
              <a:rPr lang="cs-CZ" dirty="0"/>
              <a:t>– zapojena do okruhů limbického systému</a:t>
            </a:r>
          </a:p>
          <a:p>
            <a:r>
              <a:rPr lang="cs-CZ" dirty="0"/>
              <a:t>Zužuje se ve stopku -&gt; na té je zavěšená </a:t>
            </a:r>
            <a:r>
              <a:rPr lang="cs-CZ" b="1" dirty="0"/>
              <a:t>hypofýza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+ nad stopkou je </a:t>
            </a:r>
            <a:r>
              <a:rPr lang="cs-CZ" b="1" dirty="0"/>
              <a:t>chiasma </a:t>
            </a:r>
            <a:r>
              <a:rPr lang="cs-CZ" b="1" dirty="0" err="1"/>
              <a:t>opticum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01EDBF1-25AA-4AAF-8FA9-4FA0CADFE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937" y="685883"/>
            <a:ext cx="4229467" cy="2362405"/>
          </a:xfrm>
          <a:prstGeom prst="rect">
            <a:avLst/>
          </a:prstGeom>
        </p:spPr>
      </p:pic>
      <p:pic>
        <p:nvPicPr>
          <p:cNvPr id="11270" name="Picture 6" descr="These substances function as inhibitors of the pineal gland ...">
            <a:extLst>
              <a:ext uri="{FF2B5EF4-FFF2-40B4-BE49-F238E27FC236}">
                <a16:creationId xmlns:a16="http://schemas.microsoft.com/office/drawing/2014/main" id="{D4C5486E-7F58-414E-88D8-1DF2A9EE8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5912093" cy="328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7F1A2025-6481-4D42-AC4F-9B9B7831ACAE}"/>
                  </a:ext>
                </a:extLst>
              </p14:cNvPr>
              <p14:cNvContentPartPr/>
              <p14:nvPr/>
            </p14:nvContentPartPr>
            <p14:xfrm>
              <a:off x="8475473" y="2201246"/>
              <a:ext cx="588960" cy="4968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7F1A2025-6481-4D42-AC4F-9B9B7831AC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39833" y="2129246"/>
                <a:ext cx="660600" cy="19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67640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103E33E-F755-4E47-B17D-B4FD6A729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441" y="228322"/>
            <a:ext cx="5281118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06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248DE9-C033-4018-ACF0-69EAA3F4A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Jádra hypothalamu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C82DFB-E881-4B10-B812-5A2289210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862251" cy="3581400"/>
          </a:xfrm>
        </p:spPr>
        <p:txBody>
          <a:bodyPr/>
          <a:lstStyle/>
          <a:p>
            <a:r>
              <a:rPr lang="cs-CZ" i="1" dirty="0"/>
              <a:t>Dělení jader:</a:t>
            </a:r>
          </a:p>
          <a:p>
            <a:pPr lvl="1"/>
            <a:r>
              <a:rPr lang="cs-CZ" i="1" dirty="0"/>
              <a:t>VE FRONTÁLNÍ ROVINĚ</a:t>
            </a:r>
          </a:p>
          <a:p>
            <a:pPr lvl="2"/>
            <a:r>
              <a:rPr lang="cs-CZ" i="1" dirty="0" err="1"/>
              <a:t>Periventrikulární</a:t>
            </a:r>
            <a:r>
              <a:rPr lang="cs-CZ" i="1" dirty="0"/>
              <a:t> zóna</a:t>
            </a:r>
          </a:p>
          <a:p>
            <a:pPr lvl="2"/>
            <a:r>
              <a:rPr lang="cs-CZ" i="1" dirty="0"/>
              <a:t>Mediální zóna</a:t>
            </a:r>
          </a:p>
          <a:p>
            <a:pPr lvl="2"/>
            <a:r>
              <a:rPr lang="cs-CZ" i="1" dirty="0"/>
              <a:t>Laterální zóna </a:t>
            </a:r>
          </a:p>
          <a:p>
            <a:pPr lvl="1"/>
            <a:r>
              <a:rPr lang="cs-CZ" dirty="0"/>
              <a:t>V SAGITÁLNÍ ROVINĚ</a:t>
            </a:r>
          </a:p>
          <a:p>
            <a:pPr lvl="2"/>
            <a:r>
              <a:rPr lang="cs-CZ" i="1" dirty="0"/>
              <a:t>přední oddíl</a:t>
            </a:r>
          </a:p>
          <a:p>
            <a:pPr lvl="2"/>
            <a:r>
              <a:rPr lang="cs-CZ" i="1" dirty="0"/>
              <a:t>Střední oddíl</a:t>
            </a:r>
          </a:p>
          <a:p>
            <a:pPr lvl="2"/>
            <a:r>
              <a:rPr lang="cs-CZ" i="1" dirty="0"/>
              <a:t>Zadní oddíl </a:t>
            </a:r>
          </a:p>
        </p:txBody>
      </p:sp>
      <p:pic>
        <p:nvPicPr>
          <p:cNvPr id="1026" name="Picture 2" descr="Frontal section taken through the level of the rostral ...">
            <a:extLst>
              <a:ext uri="{FF2B5EF4-FFF2-40B4-BE49-F238E27FC236}">
                <a16:creationId xmlns:a16="http://schemas.microsoft.com/office/drawing/2014/main" id="{10457F1F-5907-4887-A081-48DF6B34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042" y="98380"/>
            <a:ext cx="3694038" cy="320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nes of the Hypothalamus and the Functions of Their Nuclei (from ...">
            <a:extLst>
              <a:ext uri="{FF2B5EF4-FFF2-40B4-BE49-F238E27FC236}">
                <a16:creationId xmlns:a16="http://schemas.microsoft.com/office/drawing/2014/main" id="{F70E7CE2-3BCF-481C-992F-1819CF16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803" y="3429000"/>
            <a:ext cx="2736515" cy="25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CEA35CC-199F-4AC4-B901-8688537DC6CE}"/>
              </a:ext>
            </a:extLst>
          </p:cNvPr>
          <p:cNvSpPr txBox="1"/>
          <p:nvPr/>
        </p:nvSpPr>
        <p:spPr>
          <a:xfrm>
            <a:off x="5140152" y="4076700"/>
            <a:ext cx="38083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dirty="0"/>
              <a:t>Funkční dělení jader: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Tvořící hormony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Nadřazená S a 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Zapojení do řízení spánku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Zapojená do přijímání potravy</a:t>
            </a:r>
          </a:p>
        </p:txBody>
      </p:sp>
    </p:spTree>
    <p:extLst>
      <p:ext uri="{BB962C8B-B14F-4D97-AF65-F5344CB8AC3E}">
        <p14:creationId xmlns:p14="http://schemas.microsoft.com/office/powerpoint/2010/main" val="3485499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7859A4-14F4-4C36-B3A0-87EEA290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VNĚJŠÍ POPIS MÍCHY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816061-A62B-438C-A78B-9B9CDF8D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66145"/>
            <a:ext cx="4531895" cy="4686300"/>
          </a:xfrm>
        </p:spPr>
        <p:txBody>
          <a:bodyPr>
            <a:normAutofit/>
          </a:bodyPr>
          <a:lstStyle/>
          <a:p>
            <a:r>
              <a:rPr lang="cs-CZ" dirty="0"/>
              <a:t>2 rozšíření = krční + lumbální oblast </a:t>
            </a:r>
            <a:r>
              <a:rPr lang="cs-CZ" i="1" dirty="0"/>
              <a:t>(</a:t>
            </a:r>
            <a:r>
              <a:rPr lang="cs-CZ" i="1" dirty="0" err="1"/>
              <a:t>intumescentia</a:t>
            </a:r>
            <a:r>
              <a:rPr lang="cs-CZ" i="1" dirty="0"/>
              <a:t>)</a:t>
            </a:r>
          </a:p>
          <a:p>
            <a:r>
              <a:rPr lang="cs-CZ" dirty="0"/>
              <a:t>Míšní segment (6)</a:t>
            </a:r>
          </a:p>
          <a:p>
            <a:r>
              <a:rPr lang="cs-CZ" i="1" dirty="0" err="1"/>
              <a:t>Fissura</a:t>
            </a:r>
            <a:r>
              <a:rPr lang="cs-CZ" i="1" dirty="0"/>
              <a:t> </a:t>
            </a:r>
            <a:r>
              <a:rPr lang="cs-CZ" i="1" dirty="0" err="1"/>
              <a:t>mediana</a:t>
            </a:r>
            <a:r>
              <a:rPr lang="cs-CZ" i="1" dirty="0"/>
              <a:t> </a:t>
            </a:r>
            <a:r>
              <a:rPr lang="cs-CZ" i="1" dirty="0" err="1"/>
              <a:t>anterior</a:t>
            </a:r>
            <a:endParaRPr lang="cs-CZ" i="1" dirty="0"/>
          </a:p>
          <a:p>
            <a:r>
              <a:rPr lang="cs-CZ" i="1" dirty="0" err="1"/>
              <a:t>Sulcus</a:t>
            </a:r>
            <a:r>
              <a:rPr lang="cs-CZ" i="1" dirty="0"/>
              <a:t> </a:t>
            </a:r>
            <a:r>
              <a:rPr lang="cs-CZ" i="1" dirty="0" err="1"/>
              <a:t>medianus</a:t>
            </a:r>
            <a:r>
              <a:rPr lang="cs-CZ" i="1" dirty="0"/>
              <a:t> </a:t>
            </a:r>
            <a:r>
              <a:rPr lang="cs-CZ" i="1" dirty="0" err="1"/>
              <a:t>posterior</a:t>
            </a:r>
            <a:endParaRPr lang="cs-CZ" i="1" dirty="0"/>
          </a:p>
          <a:p>
            <a:r>
              <a:rPr lang="cs-CZ" i="1" dirty="0" err="1"/>
              <a:t>Sulcus</a:t>
            </a:r>
            <a:r>
              <a:rPr lang="cs-CZ" i="1" dirty="0"/>
              <a:t> </a:t>
            </a:r>
            <a:r>
              <a:rPr lang="cs-CZ" i="1" dirty="0" err="1"/>
              <a:t>anterolateralis</a:t>
            </a:r>
            <a:r>
              <a:rPr lang="cs-CZ" i="1" dirty="0"/>
              <a:t> </a:t>
            </a:r>
          </a:p>
          <a:p>
            <a:pPr lvl="1"/>
            <a:r>
              <a:rPr lang="cs-CZ" i="0" dirty="0"/>
              <a:t>Přední míšní kořen - výstup motoneuronů</a:t>
            </a:r>
          </a:p>
          <a:p>
            <a:r>
              <a:rPr lang="cs-CZ" i="1" dirty="0" err="1"/>
              <a:t>Sulcus</a:t>
            </a:r>
            <a:r>
              <a:rPr lang="cs-CZ" i="1" dirty="0"/>
              <a:t> </a:t>
            </a:r>
            <a:r>
              <a:rPr lang="cs-CZ" i="1" dirty="0" err="1"/>
              <a:t>posterolateralis</a:t>
            </a:r>
            <a:r>
              <a:rPr lang="cs-CZ" i="1" dirty="0"/>
              <a:t> </a:t>
            </a:r>
          </a:p>
          <a:p>
            <a:pPr lvl="1"/>
            <a:r>
              <a:rPr lang="cs-CZ" i="0" dirty="0"/>
              <a:t>zadní míšní kořen - vstup senzitivních nervů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EF19584-930A-4A10-B8FD-05626CB70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95" y="1444218"/>
            <a:ext cx="6090495" cy="520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316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442DE8F-FE81-4B1B-A29B-57620B97D713}"/>
              </a:ext>
            </a:extLst>
          </p:cNvPr>
          <p:cNvSpPr txBox="1"/>
          <p:nvPr/>
        </p:nvSpPr>
        <p:spPr>
          <a:xfrm flipH="1">
            <a:off x="10222991" y="1499616"/>
            <a:ext cx="19690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22. Chiasma </a:t>
            </a:r>
            <a:r>
              <a:rPr lang="cs-CZ" dirty="0" err="1"/>
              <a:t>opticum</a:t>
            </a:r>
            <a:endParaRPr lang="cs-CZ" dirty="0"/>
          </a:p>
          <a:p>
            <a:r>
              <a:rPr lang="cs-CZ" dirty="0"/>
              <a:t>6 – epifýza + </a:t>
            </a:r>
            <a:r>
              <a:rPr lang="cs-CZ" dirty="0" err="1"/>
              <a:t>colliculi</a:t>
            </a:r>
            <a:r>
              <a:rPr lang="cs-CZ" dirty="0"/>
              <a:t> </a:t>
            </a:r>
            <a:r>
              <a:rPr lang="cs-CZ" dirty="0" err="1"/>
              <a:t>superiores</a:t>
            </a:r>
            <a:endParaRPr lang="cs-CZ" dirty="0"/>
          </a:p>
          <a:p>
            <a:r>
              <a:rPr lang="cs-CZ" dirty="0"/>
              <a:t>8 – </a:t>
            </a:r>
            <a:r>
              <a:rPr lang="cs-CZ" dirty="0" err="1"/>
              <a:t>corpora</a:t>
            </a:r>
            <a:r>
              <a:rPr lang="cs-CZ" dirty="0"/>
              <a:t> </a:t>
            </a:r>
            <a:r>
              <a:rPr lang="cs-CZ" dirty="0" err="1"/>
              <a:t>mamillaria</a:t>
            </a:r>
            <a:r>
              <a:rPr lang="cs-CZ" dirty="0"/>
              <a:t> (+ a. </a:t>
            </a:r>
            <a:r>
              <a:rPr lang="cs-CZ" dirty="0" err="1"/>
              <a:t>basilaris</a:t>
            </a:r>
            <a:r>
              <a:rPr lang="cs-CZ" dirty="0"/>
              <a:t>)</a:t>
            </a:r>
          </a:p>
          <a:p>
            <a:r>
              <a:rPr lang="cs-CZ" dirty="0"/>
              <a:t>23 – hypofýza v </a:t>
            </a:r>
            <a:r>
              <a:rPr lang="cs-CZ" dirty="0" err="1"/>
              <a:t>sella</a:t>
            </a:r>
            <a:r>
              <a:rPr lang="cs-CZ" dirty="0"/>
              <a:t> </a:t>
            </a:r>
            <a:r>
              <a:rPr lang="cs-CZ" dirty="0" err="1"/>
              <a:t>turcica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ACCA6A0-1EDF-4C18-827E-C4C4FBEAB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54" y="626293"/>
            <a:ext cx="8875240" cy="56054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81E98351-9286-4E27-AA29-391659FFE55C}"/>
                  </a:ext>
                </a:extLst>
              </p14:cNvPr>
              <p14:cNvContentPartPr/>
              <p14:nvPr/>
            </p14:nvContentPartPr>
            <p14:xfrm>
              <a:off x="868313" y="4703478"/>
              <a:ext cx="150840" cy="11556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81E98351-9286-4E27-AA29-391659FFE55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2313" y="4631478"/>
                <a:ext cx="22248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10EA08CD-44D1-492F-B282-27888AA1F6E6}"/>
                  </a:ext>
                </a:extLst>
              </p14:cNvPr>
              <p14:cNvContentPartPr/>
              <p14:nvPr/>
            </p14:nvContentPartPr>
            <p14:xfrm>
              <a:off x="9462233" y="4306038"/>
              <a:ext cx="140400" cy="13860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10EA08CD-44D1-492F-B282-27888AA1F6E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26233" y="4234038"/>
                <a:ext cx="21204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D70FEF3B-E11B-4157-BF41-86A76C106563}"/>
                  </a:ext>
                </a:extLst>
              </p14:cNvPr>
              <p14:cNvContentPartPr/>
              <p14:nvPr/>
            </p14:nvContentPartPr>
            <p14:xfrm>
              <a:off x="843113" y="4065198"/>
              <a:ext cx="171000" cy="12816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D70FEF3B-E11B-4157-BF41-86A76C10656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7113" y="3993558"/>
                <a:ext cx="24264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5D3AD1E2-316B-41E3-ADDC-F27BF8BEE32C}"/>
                  </a:ext>
                </a:extLst>
              </p14:cNvPr>
              <p14:cNvContentPartPr/>
              <p14:nvPr/>
            </p14:nvContentPartPr>
            <p14:xfrm>
              <a:off x="9376553" y="4725438"/>
              <a:ext cx="247680" cy="17136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5D3AD1E2-316B-41E3-ADDC-F27BF8BEE32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40913" y="4653798"/>
                <a:ext cx="319320" cy="31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40106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A433B3-9DAD-43B5-8A00-BF1E842BF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TELENCEPHALON – koncový mozek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5EB7CD-DD8E-4038-AA96-939B11D86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48526" cy="4162926"/>
          </a:xfrm>
        </p:spPr>
        <p:txBody>
          <a:bodyPr>
            <a:normAutofit/>
          </a:bodyPr>
          <a:lstStyle/>
          <a:p>
            <a:r>
              <a:rPr lang="cs-CZ" b="1" dirty="0"/>
              <a:t>2 hemisféry</a:t>
            </a:r>
          </a:p>
          <a:p>
            <a:r>
              <a:rPr lang="cs-CZ" b="1" dirty="0"/>
              <a:t>5 LALOKŮ</a:t>
            </a:r>
          </a:p>
          <a:p>
            <a:pPr lvl="1"/>
            <a:r>
              <a:rPr lang="cs-CZ" b="1" i="0" dirty="0" err="1"/>
              <a:t>Lobus</a:t>
            </a:r>
            <a:r>
              <a:rPr lang="cs-CZ" b="1" i="0" dirty="0"/>
              <a:t> </a:t>
            </a:r>
            <a:r>
              <a:rPr lang="cs-CZ" b="1" i="0" dirty="0" err="1"/>
              <a:t>frontalis</a:t>
            </a:r>
            <a:endParaRPr lang="cs-CZ" b="1" i="0" dirty="0"/>
          </a:p>
          <a:p>
            <a:pPr lvl="1"/>
            <a:r>
              <a:rPr lang="cs-CZ" b="1" i="0" dirty="0" err="1"/>
              <a:t>Lobus</a:t>
            </a:r>
            <a:r>
              <a:rPr lang="cs-CZ" b="1" i="0" dirty="0"/>
              <a:t> </a:t>
            </a:r>
            <a:r>
              <a:rPr lang="cs-CZ" b="1" i="0" dirty="0" err="1"/>
              <a:t>parietalis</a:t>
            </a:r>
            <a:endParaRPr lang="cs-CZ" b="1" i="0" dirty="0"/>
          </a:p>
          <a:p>
            <a:pPr lvl="1"/>
            <a:r>
              <a:rPr lang="cs-CZ" b="1" i="0" dirty="0" err="1"/>
              <a:t>Lobus</a:t>
            </a:r>
            <a:r>
              <a:rPr lang="cs-CZ" b="1" i="0" dirty="0"/>
              <a:t> </a:t>
            </a:r>
            <a:r>
              <a:rPr lang="cs-CZ" b="1" i="0" dirty="0" err="1"/>
              <a:t>occipitalis</a:t>
            </a:r>
            <a:endParaRPr lang="cs-CZ" b="1" i="0" dirty="0"/>
          </a:p>
          <a:p>
            <a:pPr lvl="1"/>
            <a:r>
              <a:rPr lang="cs-CZ" b="1" i="0" dirty="0" err="1"/>
              <a:t>Lobus</a:t>
            </a:r>
            <a:r>
              <a:rPr lang="cs-CZ" b="1" i="0" dirty="0"/>
              <a:t> </a:t>
            </a:r>
            <a:r>
              <a:rPr lang="cs-CZ" b="1" i="0" dirty="0" err="1"/>
              <a:t>temporalis</a:t>
            </a:r>
            <a:endParaRPr lang="cs-CZ" b="1" i="0" dirty="0"/>
          </a:p>
          <a:p>
            <a:pPr lvl="1"/>
            <a:r>
              <a:rPr lang="cs-CZ" b="1" i="0" dirty="0" err="1"/>
              <a:t>Lobus</a:t>
            </a:r>
            <a:r>
              <a:rPr lang="cs-CZ" b="1" i="0" dirty="0"/>
              <a:t> </a:t>
            </a:r>
            <a:r>
              <a:rPr lang="cs-CZ" b="1" i="0" dirty="0" err="1"/>
              <a:t>insularis</a:t>
            </a:r>
            <a:r>
              <a:rPr lang="cs-CZ" b="1" i="0" dirty="0"/>
              <a:t> (</a:t>
            </a:r>
            <a:r>
              <a:rPr lang="cs-CZ" b="1" i="0" dirty="0" err="1"/>
              <a:t>insula</a:t>
            </a:r>
            <a:r>
              <a:rPr lang="cs-CZ" b="1" i="0" dirty="0"/>
              <a:t>)</a:t>
            </a:r>
          </a:p>
          <a:p>
            <a:pPr marL="0" indent="0">
              <a:buNone/>
            </a:pPr>
            <a:endParaRPr lang="cs-CZ" b="1" dirty="0"/>
          </a:p>
          <a:p>
            <a:endParaRPr lang="cs-CZ" dirty="0"/>
          </a:p>
        </p:txBody>
      </p:sp>
      <p:pic>
        <p:nvPicPr>
          <p:cNvPr id="15362" name="Picture 2" descr="Brain real size | varanina | Flickr">
            <a:extLst>
              <a:ext uri="{FF2B5EF4-FFF2-40B4-BE49-F238E27FC236}">
                <a16:creationId xmlns:a16="http://schemas.microsoft.com/office/drawing/2014/main" id="{A0E2BE7C-26DE-448C-AA7E-A2E36947B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190" y="1462306"/>
            <a:ext cx="3611731" cy="232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xternal brain anatomy - Album on Imgur">
            <a:extLst>
              <a:ext uri="{FF2B5EF4-FFF2-40B4-BE49-F238E27FC236}">
                <a16:creationId xmlns:a16="http://schemas.microsoft.com/office/drawing/2014/main" id="{9C4DFA11-0B4D-4882-B205-707785EB0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738" y="3899984"/>
            <a:ext cx="3662183" cy="26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C16CA57-E57B-4B03-A111-E54E20A82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098" y="3914057"/>
            <a:ext cx="3368332" cy="268247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9BE21BE-65B8-4F8E-8BAD-07612B3CD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42" y="1568585"/>
            <a:ext cx="2379288" cy="232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753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04E22F-3DFC-429B-9FC5-97E169809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Povrch </a:t>
            </a:r>
            <a:r>
              <a:rPr lang="cs-CZ" dirty="0" err="1"/>
              <a:t>telencephala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27C99B-4FDF-4750-A0CD-F4196D363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059345" cy="3581400"/>
          </a:xfrm>
        </p:spPr>
        <p:txBody>
          <a:bodyPr>
            <a:normAutofit/>
          </a:bodyPr>
          <a:lstStyle/>
          <a:p>
            <a:r>
              <a:rPr lang="cs-CZ" sz="2400" dirty="0" err="1"/>
              <a:t>Gyri</a:t>
            </a:r>
            <a:r>
              <a:rPr lang="cs-CZ" sz="2400" dirty="0"/>
              <a:t> = závity</a:t>
            </a:r>
          </a:p>
          <a:p>
            <a:r>
              <a:rPr lang="cs-CZ" sz="2400" dirty="0"/>
              <a:t>Sulci = zářezy </a:t>
            </a:r>
          </a:p>
        </p:txBody>
      </p:sp>
      <p:pic>
        <p:nvPicPr>
          <p:cNvPr id="2050" name="Picture 2" descr="Supramarginal gyrus - Wikipedia">
            <a:extLst>
              <a:ext uri="{FF2B5EF4-FFF2-40B4-BE49-F238E27FC236}">
                <a16:creationId xmlns:a16="http://schemas.microsoft.com/office/drawing/2014/main" id="{4CB7F4AD-DC5F-4091-8F61-BCC6853BE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469" y="2684167"/>
            <a:ext cx="5015531" cy="400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511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EF9009-E88F-4C4A-A272-BE380AD4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4724400" cy="1485900"/>
          </a:xfrm>
        </p:spPr>
        <p:txBody>
          <a:bodyPr/>
          <a:lstStyle/>
          <a:p>
            <a:r>
              <a:rPr lang="cs-CZ" i="1" dirty="0"/>
              <a:t>ZÁŘEZY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2384B3-6B91-4227-A9AD-6B978316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258" y="2286000"/>
            <a:ext cx="3531996" cy="3581400"/>
          </a:xfrm>
        </p:spPr>
        <p:txBody>
          <a:bodyPr/>
          <a:lstStyle/>
          <a:p>
            <a:r>
              <a:rPr lang="cs-CZ" i="1" dirty="0" err="1"/>
              <a:t>Fissura</a:t>
            </a:r>
            <a:r>
              <a:rPr lang="cs-CZ" i="1" dirty="0"/>
              <a:t> </a:t>
            </a:r>
            <a:r>
              <a:rPr lang="cs-CZ" i="1" dirty="0" err="1"/>
              <a:t>longitudinalis</a:t>
            </a:r>
            <a:r>
              <a:rPr lang="cs-CZ" i="1" dirty="0"/>
              <a:t> </a:t>
            </a:r>
            <a:r>
              <a:rPr lang="cs-CZ" i="1" dirty="0" err="1"/>
              <a:t>cerebri</a:t>
            </a:r>
            <a:r>
              <a:rPr lang="cs-CZ" i="1" dirty="0"/>
              <a:t> + FALX CEREBRI</a:t>
            </a:r>
          </a:p>
          <a:p>
            <a:r>
              <a:rPr lang="cs-CZ" i="1" dirty="0" err="1"/>
              <a:t>Fissura</a:t>
            </a:r>
            <a:r>
              <a:rPr lang="cs-CZ" i="1" dirty="0"/>
              <a:t> </a:t>
            </a:r>
            <a:r>
              <a:rPr lang="cs-CZ" i="1" dirty="0" err="1"/>
              <a:t>transversa</a:t>
            </a:r>
            <a:r>
              <a:rPr lang="cs-CZ" i="1" dirty="0"/>
              <a:t> </a:t>
            </a:r>
            <a:r>
              <a:rPr lang="cs-CZ" i="1" dirty="0" err="1"/>
              <a:t>cerebri</a:t>
            </a:r>
            <a:r>
              <a:rPr lang="cs-CZ" i="1" dirty="0"/>
              <a:t> + TENTORIUM CEREBELLI</a:t>
            </a:r>
          </a:p>
          <a:p>
            <a:r>
              <a:rPr lang="cs-CZ" i="1" dirty="0" err="1"/>
              <a:t>Sulcus</a:t>
            </a:r>
            <a:r>
              <a:rPr lang="cs-CZ" i="1" dirty="0"/>
              <a:t> </a:t>
            </a:r>
            <a:r>
              <a:rPr lang="cs-CZ" i="1" dirty="0" err="1"/>
              <a:t>centralis</a:t>
            </a:r>
            <a:endParaRPr lang="cs-CZ" i="1" dirty="0"/>
          </a:p>
          <a:p>
            <a:r>
              <a:rPr lang="cs-CZ" i="1" dirty="0" err="1"/>
              <a:t>Sulcus</a:t>
            </a:r>
            <a:r>
              <a:rPr lang="cs-CZ" i="1" dirty="0"/>
              <a:t> </a:t>
            </a:r>
            <a:r>
              <a:rPr lang="cs-CZ" i="1" dirty="0" err="1"/>
              <a:t>lateralis</a:t>
            </a:r>
            <a:endParaRPr lang="cs-CZ" i="1" dirty="0"/>
          </a:p>
          <a:p>
            <a:r>
              <a:rPr lang="cs-CZ" i="1" dirty="0" err="1"/>
              <a:t>Sulcus</a:t>
            </a:r>
            <a:r>
              <a:rPr lang="cs-CZ" i="1" dirty="0"/>
              <a:t> </a:t>
            </a:r>
            <a:r>
              <a:rPr lang="cs-CZ" i="1" dirty="0" err="1"/>
              <a:t>calcarinus</a:t>
            </a:r>
            <a:r>
              <a:rPr lang="cs-CZ" i="1" dirty="0"/>
              <a:t> </a:t>
            </a:r>
            <a:endParaRPr lang="cs-CZ" dirty="0"/>
          </a:p>
        </p:txBody>
      </p:sp>
      <p:pic>
        <p:nvPicPr>
          <p:cNvPr id="1026" name="Picture 2" descr="Calcarine sulcus (Sulcus calcarinus); Image: Paul Kim">
            <a:extLst>
              <a:ext uri="{FF2B5EF4-FFF2-40B4-BE49-F238E27FC236}">
                <a16:creationId xmlns:a16="http://schemas.microsoft.com/office/drawing/2014/main" id="{5CC9E3C9-F8DE-4C2B-979D-B2B010B82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406" y="202276"/>
            <a:ext cx="4667837" cy="29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017 Pearson Education, Inc. - ppt download">
            <a:extLst>
              <a:ext uri="{FF2B5EF4-FFF2-40B4-BE49-F238E27FC236}">
                <a16:creationId xmlns:a16="http://schemas.microsoft.com/office/drawing/2014/main" id="{B6A732C1-A3F9-4341-B855-BF784E6F3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747" y="3254358"/>
            <a:ext cx="4535154" cy="340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lencephalon, pohled shora">
            <a:extLst>
              <a:ext uri="{FF2B5EF4-FFF2-40B4-BE49-F238E27FC236}">
                <a16:creationId xmlns:a16="http://schemas.microsoft.com/office/drawing/2014/main" id="{30DB520F-7000-405C-AE37-030742B29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92" y="3429000"/>
            <a:ext cx="2485311" cy="324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2689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1A49C3-52A5-443F-92B0-062E1F62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7114674" cy="1485900"/>
          </a:xfrm>
        </p:spPr>
        <p:txBody>
          <a:bodyPr/>
          <a:lstStyle/>
          <a:p>
            <a:r>
              <a:rPr lang="cs-CZ" dirty="0" err="1"/>
              <a:t>Telencephalon</a:t>
            </a:r>
            <a:r>
              <a:rPr lang="cs-CZ" dirty="0"/>
              <a:t> – koncový mozek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CE27DA-96C3-4AC9-8152-4FEA6F0BD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555959"/>
            <a:ext cx="4066674" cy="3936555"/>
          </a:xfrm>
        </p:spPr>
        <p:txBody>
          <a:bodyPr>
            <a:normAutofit/>
          </a:bodyPr>
          <a:lstStyle/>
          <a:p>
            <a:r>
              <a:rPr lang="cs-CZ" sz="2400" dirty="0"/>
              <a:t>Hmota:</a:t>
            </a:r>
          </a:p>
          <a:p>
            <a:pPr lvl="1"/>
            <a:r>
              <a:rPr lang="cs-CZ" sz="2400" b="1" i="0" dirty="0"/>
              <a:t>ŠEDÁ</a:t>
            </a:r>
          </a:p>
          <a:p>
            <a:pPr lvl="2"/>
            <a:r>
              <a:rPr lang="cs-CZ" sz="2000" b="1" i="0" dirty="0"/>
              <a:t>Kůra = </a:t>
            </a:r>
            <a:r>
              <a:rPr lang="cs-CZ" sz="2000" b="1" dirty="0" err="1">
                <a:solidFill>
                  <a:srgbClr val="00B050"/>
                </a:solidFill>
              </a:rPr>
              <a:t>cortex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cerebri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/>
              <a:t>– </a:t>
            </a:r>
            <a:r>
              <a:rPr lang="cs-CZ" sz="2000" dirty="0"/>
              <a:t>na povrchu</a:t>
            </a:r>
          </a:p>
          <a:p>
            <a:pPr lvl="2"/>
            <a:r>
              <a:rPr lang="cs-CZ" sz="2000" b="1" i="0" dirty="0"/>
              <a:t>Podkorová (bazální) šedá hmota </a:t>
            </a:r>
            <a:r>
              <a:rPr lang="cs-CZ" sz="2000" b="1" dirty="0"/>
              <a:t>= </a:t>
            </a:r>
            <a:r>
              <a:rPr lang="cs-CZ" sz="2000" b="1" dirty="0">
                <a:solidFill>
                  <a:srgbClr val="00B050"/>
                </a:solidFill>
              </a:rPr>
              <a:t>bazální ganglia</a:t>
            </a:r>
            <a:endParaRPr lang="cs-CZ" sz="2000" b="1" i="0" dirty="0">
              <a:solidFill>
                <a:srgbClr val="00B050"/>
              </a:solidFill>
            </a:endParaRPr>
          </a:p>
          <a:p>
            <a:endParaRPr lang="cs-CZ" sz="2400" dirty="0"/>
          </a:p>
        </p:txBody>
      </p:sp>
      <p:pic>
        <p:nvPicPr>
          <p:cNvPr id="13318" name="Picture 6" descr="Brain &amp; Spinal Cord - Atlas of Anatomy">
            <a:extLst>
              <a:ext uri="{FF2B5EF4-FFF2-40B4-BE49-F238E27FC236}">
                <a16:creationId xmlns:a16="http://schemas.microsoft.com/office/drawing/2014/main" id="{E7830B68-FB07-4DDA-8FFE-A6CC354D1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305" y="4151174"/>
            <a:ext cx="6390316" cy="264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Procedural Memory – Serious Games Analytics">
            <a:extLst>
              <a:ext uri="{FF2B5EF4-FFF2-40B4-BE49-F238E27FC236}">
                <a16:creationId xmlns:a16="http://schemas.microsoft.com/office/drawing/2014/main" id="{519D1396-1215-4857-AFDA-78B57F4A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460" y="301541"/>
            <a:ext cx="4079161" cy="374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6739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C0AB6-EE0B-47B5-BA72-95C21C5A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Mozkové hemisféry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38BEBD-F3D9-48B6-BEC3-9B435CC1A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959642" cy="3581400"/>
          </a:xfrm>
        </p:spPr>
        <p:txBody>
          <a:bodyPr/>
          <a:lstStyle/>
          <a:p>
            <a:r>
              <a:rPr lang="cs-CZ" dirty="0"/>
              <a:t>Povrch:</a:t>
            </a:r>
          </a:p>
          <a:p>
            <a:pPr lvl="1"/>
            <a:r>
              <a:rPr lang="cs-CZ" i="0" dirty="0"/>
              <a:t>Zprohýbán v závity mozkové = </a:t>
            </a:r>
            <a:r>
              <a:rPr lang="cs-CZ" b="1" i="0" dirty="0" err="1"/>
              <a:t>gyri</a:t>
            </a:r>
            <a:r>
              <a:rPr lang="cs-CZ" b="1" i="0" dirty="0"/>
              <a:t> </a:t>
            </a:r>
            <a:r>
              <a:rPr lang="cs-CZ" b="1" i="0" dirty="0" err="1"/>
              <a:t>cerebri</a:t>
            </a:r>
            <a:endParaRPr lang="cs-CZ" b="1" i="0" dirty="0"/>
          </a:p>
          <a:p>
            <a:pPr lvl="1"/>
            <a:r>
              <a:rPr lang="cs-CZ" i="0" dirty="0"/>
              <a:t>oddělený </a:t>
            </a:r>
            <a:r>
              <a:rPr lang="cs-CZ" b="1" i="0" dirty="0"/>
              <a:t>zářezy = sulci, </a:t>
            </a:r>
            <a:r>
              <a:rPr lang="cs-CZ" b="1" i="0" dirty="0" err="1"/>
              <a:t>fissurae</a:t>
            </a:r>
            <a:endParaRPr lang="cs-CZ" b="1" i="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i="0" dirty="0" err="1"/>
              <a:t>Fissura</a:t>
            </a:r>
            <a:r>
              <a:rPr lang="cs-CZ" i="0" dirty="0"/>
              <a:t> </a:t>
            </a:r>
            <a:r>
              <a:rPr lang="cs-CZ" i="0" dirty="0" err="1"/>
              <a:t>longitudinalis</a:t>
            </a:r>
            <a:r>
              <a:rPr lang="cs-CZ" i="0" dirty="0"/>
              <a:t> </a:t>
            </a:r>
            <a:r>
              <a:rPr lang="cs-CZ" i="0" dirty="0" err="1"/>
              <a:t>cerebri</a:t>
            </a:r>
            <a:endParaRPr lang="cs-CZ" i="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i="0" dirty="0" err="1"/>
              <a:t>Sulcus</a:t>
            </a:r>
            <a:r>
              <a:rPr lang="cs-CZ" i="0" dirty="0"/>
              <a:t> </a:t>
            </a:r>
            <a:r>
              <a:rPr lang="cs-CZ" i="0" dirty="0" err="1"/>
              <a:t>centralis</a:t>
            </a:r>
            <a:endParaRPr lang="cs-CZ" i="0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i="0" dirty="0"/>
              <a:t>Dělení na </a:t>
            </a:r>
            <a:r>
              <a:rPr lang="cs-CZ" b="1" i="0" dirty="0"/>
              <a:t>funkční korové oblasti (</a:t>
            </a:r>
            <a:r>
              <a:rPr lang="cs-CZ" b="1" i="0" dirty="0" err="1"/>
              <a:t>Brodmannovy</a:t>
            </a:r>
            <a:r>
              <a:rPr lang="cs-CZ" b="1" i="0" dirty="0"/>
              <a:t> arey)</a:t>
            </a:r>
            <a:r>
              <a:rPr lang="cs-CZ" i="0" dirty="0"/>
              <a:t> -&gt; fyziologie</a:t>
            </a:r>
          </a:p>
          <a:p>
            <a:pPr lvl="1"/>
            <a:endParaRPr lang="cs-CZ" i="0" dirty="0"/>
          </a:p>
        </p:txBody>
      </p:sp>
      <p:pic>
        <p:nvPicPr>
          <p:cNvPr id="16386" name="Picture 2" descr="Fissura longitudinalis cerebri || Med-koM">
            <a:extLst>
              <a:ext uri="{FF2B5EF4-FFF2-40B4-BE49-F238E27FC236}">
                <a16:creationId xmlns:a16="http://schemas.microsoft.com/office/drawing/2014/main" id="{FF80057B-F9B3-43ED-ABA9-A9C38DAD4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287" y="140368"/>
            <a:ext cx="4362795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Brain">
            <a:extLst>
              <a:ext uri="{FF2B5EF4-FFF2-40B4-BE49-F238E27FC236}">
                <a16:creationId xmlns:a16="http://schemas.microsoft.com/office/drawing/2014/main" id="{23EBD5E4-E8FC-42B5-9DDC-6F4B9C3E4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610" y="3958390"/>
            <a:ext cx="3866147" cy="289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uman brain - Wikipedia">
            <a:extLst>
              <a:ext uri="{FF2B5EF4-FFF2-40B4-BE49-F238E27FC236}">
                <a16:creationId xmlns:a16="http://schemas.microsoft.com/office/drawing/2014/main" id="{7B58FCED-BDC4-496E-9CA8-724BB368F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38" y="5056888"/>
            <a:ext cx="2698749" cy="180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A65D24E6-8B7D-4C0E-8903-14ACE08E5531}"/>
                  </a:ext>
                </a:extLst>
              </p14:cNvPr>
              <p14:cNvContentPartPr/>
              <p14:nvPr/>
            </p14:nvContentPartPr>
            <p14:xfrm>
              <a:off x="7845669" y="576977"/>
              <a:ext cx="1346040" cy="24912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A65D24E6-8B7D-4C0E-8903-14ACE08E553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10029" y="505337"/>
                <a:ext cx="141768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27D10363-80DC-4893-A166-BD142A28A062}"/>
                  </a:ext>
                </a:extLst>
              </p14:cNvPr>
              <p14:cNvContentPartPr/>
              <p14:nvPr/>
            </p14:nvContentPartPr>
            <p14:xfrm>
              <a:off x="7816509" y="1534217"/>
              <a:ext cx="946800" cy="13824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27D10363-80DC-4893-A166-BD142A28A06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80509" y="1462577"/>
                <a:ext cx="101844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C4EF3361-2B34-4DA6-B331-3608DD3DDB2F}"/>
                  </a:ext>
                </a:extLst>
              </p14:cNvPr>
              <p14:cNvContentPartPr/>
              <p14:nvPr/>
            </p14:nvContentPartPr>
            <p14:xfrm>
              <a:off x="3875120" y="2011520"/>
              <a:ext cx="985320" cy="20088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C4EF3361-2B34-4DA6-B331-3608DD3DDB2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39120" y="1975880"/>
                <a:ext cx="1056960" cy="27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32507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CE7A0A-4DB2-4121-BE1B-4372FA2B7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korové oblasti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9C15F9-5C49-438A-B69B-817A30CDA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Funkční stavba mozkové kůry:</a:t>
            </a:r>
          </a:p>
          <a:p>
            <a:pPr lvl="1"/>
            <a:r>
              <a:rPr lang="cs-CZ" dirty="0"/>
              <a:t>Motorické oblasti </a:t>
            </a:r>
          </a:p>
          <a:p>
            <a:pPr lvl="1"/>
            <a:r>
              <a:rPr lang="cs-CZ" dirty="0"/>
              <a:t>Senzitivní oblasti</a:t>
            </a:r>
          </a:p>
          <a:p>
            <a:pPr lvl="1"/>
            <a:r>
              <a:rPr lang="cs-CZ" dirty="0"/>
              <a:t>Senzorické oblasti </a:t>
            </a:r>
            <a:r>
              <a:rPr lang="cs-CZ" sz="1800" dirty="0"/>
              <a:t>(zraková, sluchová, chuťová, čichová)</a:t>
            </a:r>
          </a:p>
          <a:p>
            <a:pPr lvl="1"/>
            <a:r>
              <a:rPr lang="cs-CZ" dirty="0"/>
              <a:t>Řečové oblasti</a:t>
            </a:r>
          </a:p>
          <a:p>
            <a:pPr lvl="1"/>
            <a:r>
              <a:rPr lang="cs-CZ" dirty="0"/>
              <a:t>Asociační oblasti</a:t>
            </a:r>
          </a:p>
          <a:p>
            <a:pPr lvl="2"/>
            <a:r>
              <a:rPr lang="cs-CZ" dirty="0"/>
              <a:t>Prefrontální</a:t>
            </a:r>
          </a:p>
          <a:p>
            <a:pPr lvl="2"/>
            <a:r>
              <a:rPr lang="cs-CZ" dirty="0"/>
              <a:t>P.O.T. (</a:t>
            </a:r>
            <a:r>
              <a:rPr lang="cs-CZ" dirty="0" err="1"/>
              <a:t>parieto</a:t>
            </a:r>
            <a:r>
              <a:rPr lang="cs-CZ" dirty="0"/>
              <a:t>-</a:t>
            </a:r>
            <a:r>
              <a:rPr lang="cs-CZ" dirty="0" err="1"/>
              <a:t>occipito</a:t>
            </a:r>
            <a:r>
              <a:rPr lang="cs-CZ" dirty="0"/>
              <a:t>-temporální)</a:t>
            </a:r>
          </a:p>
          <a:p>
            <a:pPr lvl="1"/>
            <a:r>
              <a:rPr lang="cs-CZ" dirty="0"/>
              <a:t>Limbická oblast</a:t>
            </a:r>
          </a:p>
          <a:p>
            <a:endParaRPr lang="cs-CZ" dirty="0"/>
          </a:p>
        </p:txBody>
      </p:sp>
      <p:pic>
        <p:nvPicPr>
          <p:cNvPr id="4" name="Picture 6" descr="VÃ½sledek obrÃ¡zku pro function cortical area brain">
            <a:extLst>
              <a:ext uri="{FF2B5EF4-FFF2-40B4-BE49-F238E27FC236}">
                <a16:creationId xmlns:a16="http://schemas.microsoft.com/office/drawing/2014/main" id="{0CF9F288-1969-4F59-9927-BED0423DD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728" y="3956119"/>
            <a:ext cx="3547032" cy="261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4214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795151-ABE6-4E5D-B744-E7F923A9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korové oblasti kůry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1143EC-F34D-497B-AD34-ECB062968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5314360" cy="4038600"/>
          </a:xfrm>
        </p:spPr>
        <p:txBody>
          <a:bodyPr>
            <a:normAutofit lnSpcReduction="10000"/>
          </a:bodyPr>
          <a:lstStyle/>
          <a:p>
            <a:pPr lvl="1"/>
            <a:r>
              <a:rPr lang="cs-CZ" dirty="0" err="1"/>
              <a:t>Somatomotorické</a:t>
            </a:r>
            <a:r>
              <a:rPr lang="cs-CZ" dirty="0"/>
              <a:t> oblasti (BA 4 – 6,8)</a:t>
            </a:r>
          </a:p>
          <a:p>
            <a:pPr lvl="2"/>
            <a:r>
              <a:rPr lang="cs-CZ" dirty="0"/>
              <a:t>Primární kůra</a:t>
            </a:r>
          </a:p>
          <a:p>
            <a:pPr lvl="3"/>
            <a:r>
              <a:rPr lang="cs-CZ" dirty="0"/>
              <a:t>příkaz k vykonání pohybu</a:t>
            </a:r>
          </a:p>
          <a:p>
            <a:pPr lvl="2"/>
            <a:r>
              <a:rPr lang="cs-CZ" dirty="0"/>
              <a:t>Premotorická + suplementární kůra</a:t>
            </a:r>
          </a:p>
          <a:p>
            <a:pPr lvl="3"/>
            <a:r>
              <a:rPr lang="cs-CZ" dirty="0"/>
              <a:t>plánování pohybu – spolupráce s BG a mozečkem, úpravy pohybu</a:t>
            </a:r>
          </a:p>
          <a:p>
            <a:pPr lvl="1"/>
            <a:r>
              <a:rPr lang="cs-CZ" dirty="0" err="1"/>
              <a:t>Somatosenzitivní</a:t>
            </a:r>
            <a:r>
              <a:rPr lang="cs-CZ" dirty="0"/>
              <a:t> oblasti (3, 1, 2 – 5,7)</a:t>
            </a:r>
          </a:p>
          <a:p>
            <a:pPr lvl="2"/>
            <a:r>
              <a:rPr lang="cs-CZ" dirty="0"/>
              <a:t>Primární SS kůra</a:t>
            </a:r>
          </a:p>
          <a:p>
            <a:pPr lvl="3"/>
            <a:r>
              <a:rPr lang="cs-CZ" dirty="0"/>
              <a:t>vnímání hmatu a těla – vím, že něco cítím</a:t>
            </a:r>
          </a:p>
          <a:p>
            <a:pPr lvl="2"/>
            <a:r>
              <a:rPr lang="cs-CZ" dirty="0"/>
              <a:t>Asociační SS kůra</a:t>
            </a:r>
          </a:p>
          <a:p>
            <a:pPr lvl="3"/>
            <a:r>
              <a:rPr lang="cs-CZ" dirty="0"/>
              <a:t>zpracování toho, co cítím</a:t>
            </a:r>
          </a:p>
          <a:p>
            <a:endParaRPr lang="cs-CZ" dirty="0"/>
          </a:p>
        </p:txBody>
      </p:sp>
      <p:pic>
        <p:nvPicPr>
          <p:cNvPr id="13314" name="Picture 2" descr="VÃ½sledek obrÃ¡zku pro functional cortical areas">
            <a:extLst>
              <a:ext uri="{FF2B5EF4-FFF2-40B4-BE49-F238E27FC236}">
                <a16:creationId xmlns:a16="http://schemas.microsoft.com/office/drawing/2014/main" id="{669E1B77-9F65-4B71-A516-428A25C02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743" y="2371725"/>
            <a:ext cx="496252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4164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ascular Syndromes (Integrative Systems) Part 2">
            <a:extLst>
              <a:ext uri="{FF2B5EF4-FFF2-40B4-BE49-F238E27FC236}">
                <a16:creationId xmlns:a16="http://schemas.microsoft.com/office/drawing/2014/main" id="{616B618C-8946-48C0-A917-D862C16B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70" y="266306"/>
            <a:ext cx="43910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EC23D31-DADF-4425-9ED9-0A5C1853E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47" y="345256"/>
            <a:ext cx="6960223" cy="4414101"/>
          </a:xfrm>
          <a:prstGeom prst="rect">
            <a:avLst/>
          </a:prstGeom>
        </p:spPr>
      </p:pic>
      <p:pic>
        <p:nvPicPr>
          <p:cNvPr id="1026" name="Picture 2" descr="Cévy mozku – WikiSkripta">
            <a:extLst>
              <a:ext uri="{FF2B5EF4-FFF2-40B4-BE49-F238E27FC236}">
                <a16:creationId xmlns:a16="http://schemas.microsoft.com/office/drawing/2014/main" id="{A7757FCD-AD54-48D6-88B3-2029B9028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125" y="4556696"/>
            <a:ext cx="1227645" cy="19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1" name="Rukopis 30">
                <a:extLst>
                  <a:ext uri="{FF2B5EF4-FFF2-40B4-BE49-F238E27FC236}">
                    <a16:creationId xmlns:a16="http://schemas.microsoft.com/office/drawing/2014/main" id="{63564BF0-AF3F-48A0-A574-045D370DC681}"/>
                  </a:ext>
                </a:extLst>
              </p14:cNvPr>
              <p14:cNvContentPartPr/>
              <p14:nvPr/>
            </p14:nvContentPartPr>
            <p14:xfrm>
              <a:off x="10676334" y="1037967"/>
              <a:ext cx="1027440" cy="488880"/>
            </p14:xfrm>
          </p:contentPart>
        </mc:Choice>
        <mc:Fallback xmlns="">
          <p:pic>
            <p:nvPicPr>
              <p:cNvPr id="31" name="Rukopis 30">
                <a:extLst>
                  <a:ext uri="{FF2B5EF4-FFF2-40B4-BE49-F238E27FC236}">
                    <a16:creationId xmlns:a16="http://schemas.microsoft.com/office/drawing/2014/main" id="{63564BF0-AF3F-48A0-A574-045D370DC68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0640694" y="965967"/>
                <a:ext cx="1099080" cy="63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15695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5B3C72-CE18-46A2-A067-3193B5877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FYZIOLOGIE KŮRY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C56E3D-25F3-4CC5-B378-6558CD16F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599" y="1999425"/>
            <a:ext cx="5356340" cy="4296266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cs-CZ" u="sng" dirty="0"/>
              <a:t>Senzorické oblasti:</a:t>
            </a:r>
          </a:p>
          <a:p>
            <a:pPr lvl="1"/>
            <a:r>
              <a:rPr lang="cs-CZ" dirty="0"/>
              <a:t>Zraková (BA 17 – 18,19)</a:t>
            </a:r>
          </a:p>
          <a:p>
            <a:pPr lvl="2"/>
            <a:r>
              <a:rPr lang="cs-CZ" dirty="0"/>
              <a:t>Primární zraková kůra </a:t>
            </a:r>
          </a:p>
          <a:p>
            <a:pPr lvl="3"/>
            <a:r>
              <a:rPr lang="cs-CZ" dirty="0"/>
              <a:t>Rozeznání tvaru, barvy, pohybu předmětů</a:t>
            </a:r>
          </a:p>
          <a:p>
            <a:pPr lvl="2"/>
            <a:r>
              <a:rPr lang="cs-CZ" dirty="0"/>
              <a:t>Sekundární zraková kůra</a:t>
            </a:r>
          </a:p>
          <a:p>
            <a:pPr lvl="3"/>
            <a:r>
              <a:rPr lang="cs-CZ" dirty="0"/>
              <a:t>Komplexní analýza zrakových vjemů</a:t>
            </a:r>
          </a:p>
          <a:p>
            <a:pPr lvl="3"/>
            <a:r>
              <a:rPr lang="cs-CZ" dirty="0"/>
              <a:t>Postižení = visuální agnózie – postižený vidí, ale nepozná předmět</a:t>
            </a:r>
          </a:p>
          <a:p>
            <a:pPr lvl="1"/>
            <a:r>
              <a:rPr lang="cs-CZ" dirty="0"/>
              <a:t>Sluchová (BA 41,42 - 22)</a:t>
            </a:r>
          </a:p>
          <a:p>
            <a:pPr lvl="2"/>
            <a:r>
              <a:rPr lang="cs-CZ" dirty="0"/>
              <a:t>Primární sluchová kůra</a:t>
            </a:r>
          </a:p>
          <a:p>
            <a:pPr lvl="3"/>
            <a:r>
              <a:rPr lang="cs-CZ" dirty="0"/>
              <a:t>Příjem primárních sluchových vjemů</a:t>
            </a:r>
          </a:p>
          <a:p>
            <a:pPr lvl="2"/>
            <a:r>
              <a:rPr lang="cs-CZ" dirty="0"/>
              <a:t>Sekundární sluchová kůra</a:t>
            </a:r>
          </a:p>
          <a:p>
            <a:pPr lvl="3"/>
            <a:r>
              <a:rPr lang="cs-CZ" dirty="0"/>
              <a:t>Komplexní analýza toho, co slyším</a:t>
            </a:r>
          </a:p>
          <a:p>
            <a:endParaRPr lang="cs-CZ" dirty="0"/>
          </a:p>
        </p:txBody>
      </p:sp>
      <p:pic>
        <p:nvPicPr>
          <p:cNvPr id="12290" name="Picture 2" descr="VÃ½sledek obrÃ¡zku pro functional cortical areas">
            <a:extLst>
              <a:ext uri="{FF2B5EF4-FFF2-40B4-BE49-F238E27FC236}">
                <a16:creationId xmlns:a16="http://schemas.microsoft.com/office/drawing/2014/main" id="{F5E5C9AF-6EF9-47F9-B023-272B12B2B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341" y="2442583"/>
            <a:ext cx="496252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897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spinal epidural anestezie">
            <a:extLst>
              <a:ext uri="{FF2B5EF4-FFF2-40B4-BE49-F238E27FC236}">
                <a16:creationId xmlns:a16="http://schemas.microsoft.com/office/drawing/2014/main" id="{29B44EAD-69F7-4B7D-BD54-053C26BF1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0"/>
            <a:ext cx="5643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0891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9B9844-E801-4C50-9411-60F698E1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FYZIOLOGIE KŮRY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A5C540-EF0B-4FB5-87E0-CB6D9275B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3966328" cy="403860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Chuťová (BA 43)</a:t>
            </a:r>
          </a:p>
          <a:p>
            <a:pPr lvl="1"/>
            <a:r>
              <a:rPr lang="cs-CZ" dirty="0"/>
              <a:t>Zpracování chuťových vjemů</a:t>
            </a:r>
          </a:p>
          <a:p>
            <a:r>
              <a:rPr lang="cs-CZ" dirty="0"/>
              <a:t>Čichová  (BA 28)</a:t>
            </a:r>
          </a:p>
          <a:p>
            <a:pPr lvl="1"/>
            <a:r>
              <a:rPr lang="cs-CZ" dirty="0"/>
              <a:t>Analýza čichových vjemů</a:t>
            </a:r>
          </a:p>
          <a:p>
            <a:r>
              <a:rPr lang="cs-CZ" dirty="0"/>
              <a:t>Řeč </a:t>
            </a:r>
          </a:p>
          <a:p>
            <a:pPr lvl="1"/>
            <a:r>
              <a:rPr lang="cs-CZ" dirty="0" err="1"/>
              <a:t>Brocova</a:t>
            </a:r>
            <a:r>
              <a:rPr lang="cs-CZ" dirty="0"/>
              <a:t> oblast (BA 44,45)</a:t>
            </a:r>
          </a:p>
          <a:p>
            <a:pPr lvl="2"/>
            <a:r>
              <a:rPr lang="cs-CZ" dirty="0"/>
              <a:t>Plánování řeči</a:t>
            </a:r>
          </a:p>
          <a:p>
            <a:pPr lvl="1"/>
            <a:r>
              <a:rPr lang="cs-CZ" dirty="0" err="1"/>
              <a:t>Wernickeho</a:t>
            </a:r>
            <a:r>
              <a:rPr lang="cs-CZ" dirty="0"/>
              <a:t> oblast (BA 22, 39, 40)</a:t>
            </a:r>
          </a:p>
          <a:p>
            <a:pPr lvl="2"/>
            <a:r>
              <a:rPr lang="cs-CZ" dirty="0"/>
              <a:t>Porozumění řeči </a:t>
            </a:r>
          </a:p>
          <a:p>
            <a:pPr lvl="2"/>
            <a:endParaRPr lang="cs-CZ" dirty="0"/>
          </a:p>
          <a:p>
            <a:endParaRPr lang="cs-CZ" dirty="0"/>
          </a:p>
        </p:txBody>
      </p:sp>
      <p:pic>
        <p:nvPicPr>
          <p:cNvPr id="11266" name="Picture 2" descr="VÃ½sledek obrÃ¡zku pro functional cortical areas">
            <a:extLst>
              <a:ext uri="{FF2B5EF4-FFF2-40B4-BE49-F238E27FC236}">
                <a16:creationId xmlns:a16="http://schemas.microsoft.com/office/drawing/2014/main" id="{DAC1E910-EDAD-4F2B-B317-9301C6740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196" y="352425"/>
            <a:ext cx="496252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Ã½sledek obrÃ¡zku pro brodmann area 28">
            <a:extLst>
              <a:ext uri="{FF2B5EF4-FFF2-40B4-BE49-F238E27FC236}">
                <a16:creationId xmlns:a16="http://schemas.microsoft.com/office/drawing/2014/main" id="{3EF7CBA4-221B-441F-B1A9-8EEA6EA9B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869" y="3870289"/>
            <a:ext cx="2867130" cy="28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3571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 Medial aspect of the right hemisphere with the delineation of ...">
            <a:extLst>
              <a:ext uri="{FF2B5EF4-FFF2-40B4-BE49-F238E27FC236}">
                <a16:creationId xmlns:a16="http://schemas.microsoft.com/office/drawing/2014/main" id="{7EC865FC-1925-497B-A6BB-0405DAAC3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4" y="690245"/>
            <a:ext cx="5821856" cy="547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697AD74-1E68-491D-8355-DB0274FFD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960" y="258805"/>
            <a:ext cx="5570703" cy="63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333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CB95FB-43B2-4E77-97B7-A98AFA39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ASOCIAČNÍ OBLASTI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F82636-8CF8-4684-8058-5DF7B69AC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5190565" cy="4038600"/>
          </a:xfrm>
        </p:spPr>
        <p:txBody>
          <a:bodyPr>
            <a:normAutofit/>
          </a:bodyPr>
          <a:lstStyle/>
          <a:p>
            <a:r>
              <a:rPr lang="cs-CZ" b="1" dirty="0"/>
              <a:t>PREFRONTÁLNÍ:</a:t>
            </a:r>
          </a:p>
          <a:p>
            <a:pPr lvl="1"/>
            <a:r>
              <a:rPr lang="cs-CZ" dirty="0"/>
              <a:t>Sociální kognice</a:t>
            </a:r>
          </a:p>
          <a:p>
            <a:pPr lvl="1"/>
            <a:r>
              <a:rPr lang="cs-CZ" dirty="0"/>
              <a:t>Exekutivní funkce</a:t>
            </a:r>
          </a:p>
          <a:p>
            <a:pPr lvl="2"/>
            <a:r>
              <a:rPr lang="cs-CZ" dirty="0"/>
              <a:t>Plánování (př. strategické plánování pohybů), rozhodování</a:t>
            </a:r>
          </a:p>
          <a:p>
            <a:pPr lvl="2"/>
            <a:r>
              <a:rPr lang="cs-CZ" dirty="0"/>
              <a:t>Organizace, sebekontrola</a:t>
            </a:r>
          </a:p>
          <a:p>
            <a:pPr lvl="2"/>
            <a:r>
              <a:rPr lang="cs-CZ" dirty="0"/>
              <a:t>Reakce na nové skutečnosti, řešení problémů</a:t>
            </a:r>
          </a:p>
          <a:p>
            <a:pPr lvl="2"/>
            <a:r>
              <a:rPr lang="cs-CZ" dirty="0"/>
              <a:t>Schopnost řídit své vlastní chování</a:t>
            </a:r>
          </a:p>
          <a:p>
            <a:pPr lvl="1"/>
            <a:r>
              <a:rPr lang="cs-CZ" dirty="0" err="1"/>
              <a:t>Brocovo</a:t>
            </a:r>
            <a:r>
              <a:rPr lang="cs-CZ" dirty="0"/>
              <a:t> motorické centrum řeči</a:t>
            </a:r>
          </a:p>
          <a:p>
            <a:pPr lvl="2"/>
            <a:r>
              <a:rPr lang="cs-CZ" dirty="0"/>
              <a:t>Tvorba řeči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0E57FF9-223D-4B68-A94C-A4CAB1384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06" y="2244155"/>
            <a:ext cx="5355629" cy="36650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Rukopis 30">
                <a:extLst>
                  <a:ext uri="{FF2B5EF4-FFF2-40B4-BE49-F238E27FC236}">
                    <a16:creationId xmlns:a16="http://schemas.microsoft.com/office/drawing/2014/main" id="{1084AF16-F469-420A-9952-E9BAEE47EBBC}"/>
                  </a:ext>
                </a:extLst>
              </p14:cNvPr>
              <p14:cNvContentPartPr/>
              <p14:nvPr/>
            </p14:nvContentPartPr>
            <p14:xfrm>
              <a:off x="9008280" y="1596226"/>
              <a:ext cx="12240" cy="7920"/>
            </p14:xfrm>
          </p:contentPart>
        </mc:Choice>
        <mc:Fallback xmlns="">
          <p:pic>
            <p:nvPicPr>
              <p:cNvPr id="31" name="Rukopis 30">
                <a:extLst>
                  <a:ext uri="{FF2B5EF4-FFF2-40B4-BE49-F238E27FC236}">
                    <a16:creationId xmlns:a16="http://schemas.microsoft.com/office/drawing/2014/main" id="{1084AF16-F469-420A-9952-E9BAEE47EB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90794" y="1578226"/>
                <a:ext cx="46862" cy="4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49624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4474AD-AF3F-49D9-B30A-1431B17AE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ASOCIAČNÍ OBLASTI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443AE3-C66F-4486-9C12-BE8394BA7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4739326" cy="4038600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P.O.T.:</a:t>
            </a:r>
          </a:p>
          <a:p>
            <a:pPr lvl="1"/>
            <a:r>
              <a:rPr lang="cs-CZ" dirty="0"/>
              <a:t>Ohraničení + funkční spoje:</a:t>
            </a:r>
          </a:p>
          <a:p>
            <a:pPr marL="731520" lvl="1" indent="-457200">
              <a:buAutoNum type="arabicParenR"/>
            </a:pPr>
            <a:r>
              <a:rPr lang="cs-CZ" dirty="0" err="1"/>
              <a:t>Somatosenzitivní</a:t>
            </a:r>
            <a:r>
              <a:rPr lang="cs-CZ" dirty="0"/>
              <a:t> kůra</a:t>
            </a:r>
          </a:p>
          <a:p>
            <a:pPr marL="731520" lvl="1" indent="-457200">
              <a:buAutoNum type="arabicParenR"/>
            </a:pPr>
            <a:r>
              <a:rPr lang="cs-CZ" dirty="0"/>
              <a:t>Zraková kůra</a:t>
            </a:r>
          </a:p>
          <a:p>
            <a:pPr marL="731520" lvl="1" indent="-457200">
              <a:buAutoNum type="arabicParenR"/>
            </a:pPr>
            <a:r>
              <a:rPr lang="cs-CZ" dirty="0"/>
              <a:t>Sluchová kůra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Analýza prostoru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Oblast porozumění řeči (</a:t>
            </a:r>
            <a:r>
              <a:rPr lang="cs-CZ" dirty="0" err="1"/>
              <a:t>Wernickeho</a:t>
            </a:r>
            <a:r>
              <a:rPr lang="cs-CZ" dirty="0"/>
              <a:t> centrum)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Vizuální zpracování textu (porucha – rozumí mluvenému, ne čtenému)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Pojmenování objektů</a:t>
            </a:r>
          </a:p>
          <a:p>
            <a:pPr lvl="2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596F96-FB98-4907-9B10-8920D058C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478" y="2171700"/>
            <a:ext cx="5355629" cy="366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085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069144-DFE9-4885-91F8-3DFBCBAC7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Limbický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C2CB4C-6532-4656-963A-D13385E78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5548184" cy="4028303"/>
          </a:xfrm>
        </p:spPr>
        <p:txBody>
          <a:bodyPr>
            <a:normAutofit/>
          </a:bodyPr>
          <a:lstStyle/>
          <a:p>
            <a:r>
              <a:rPr lang="cs-CZ" dirty="0"/>
              <a:t>Emoční reakce, motivace, homeostáza (hypothalamus), paměť (hippokampus), péče o potomstvo,..</a:t>
            </a:r>
          </a:p>
          <a:p>
            <a:r>
              <a:rPr lang="cs-CZ" dirty="0"/>
              <a:t>Struktury korové a podkorové -&gt; vytváří v podstatě okruh</a:t>
            </a:r>
          </a:p>
          <a:p>
            <a:r>
              <a:rPr lang="cs-CZ" dirty="0"/>
              <a:t>KOROVÉ </a:t>
            </a:r>
          </a:p>
          <a:p>
            <a:pPr lvl="1"/>
            <a:r>
              <a:rPr lang="cs-CZ" dirty="0" err="1"/>
              <a:t>Gyrus</a:t>
            </a:r>
            <a:r>
              <a:rPr lang="cs-CZ" dirty="0"/>
              <a:t> </a:t>
            </a:r>
            <a:r>
              <a:rPr lang="cs-CZ" dirty="0" err="1"/>
              <a:t>cynguli</a:t>
            </a:r>
            <a:endParaRPr lang="cs-CZ" dirty="0"/>
          </a:p>
          <a:p>
            <a:pPr lvl="1"/>
            <a:r>
              <a:rPr lang="cs-CZ" dirty="0" err="1"/>
              <a:t>Gyrus</a:t>
            </a:r>
            <a:r>
              <a:rPr lang="cs-CZ" dirty="0"/>
              <a:t> </a:t>
            </a:r>
            <a:r>
              <a:rPr lang="cs-CZ" dirty="0" err="1"/>
              <a:t>parahippocampalis</a:t>
            </a:r>
            <a:endParaRPr lang="cs-CZ" dirty="0"/>
          </a:p>
          <a:p>
            <a:pPr lvl="1"/>
            <a:r>
              <a:rPr lang="cs-CZ" dirty="0"/>
              <a:t>Hippocampus </a:t>
            </a:r>
          </a:p>
          <a:p>
            <a:pPr lvl="1"/>
            <a:r>
              <a:rPr lang="cs-CZ" dirty="0" err="1"/>
              <a:t>Entorhinální</a:t>
            </a:r>
            <a:r>
              <a:rPr lang="cs-CZ" dirty="0"/>
              <a:t> korová oblast (čich) </a:t>
            </a:r>
          </a:p>
          <a:p>
            <a:pPr lvl="1"/>
            <a:r>
              <a:rPr lang="cs-CZ" dirty="0"/>
              <a:t>…</a:t>
            </a:r>
          </a:p>
          <a:p>
            <a:pPr lvl="1"/>
            <a:endParaRPr lang="cs-CZ" dirty="0"/>
          </a:p>
        </p:txBody>
      </p:sp>
      <p:pic>
        <p:nvPicPr>
          <p:cNvPr id="4" name="Picture 2" descr="https://upload.wikimedia.org/wikipedia/commons/3/35/Limbic_lobe_animation.gif">
            <a:extLst>
              <a:ext uri="{FF2B5EF4-FFF2-40B4-BE49-F238E27FC236}">
                <a16:creationId xmlns:a16="http://schemas.microsoft.com/office/drawing/2014/main" id="{E68A2896-025A-4838-883C-5DE4CE5D45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387" y="0"/>
            <a:ext cx="3363613" cy="33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natomy of the Limbic System. | Download Scientific Diagram">
            <a:extLst>
              <a:ext uri="{FF2B5EF4-FFF2-40B4-BE49-F238E27FC236}">
                <a16:creationId xmlns:a16="http://schemas.microsoft.com/office/drawing/2014/main" id="{2C7890A8-F504-497E-85E3-E5EF1D194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568" y="3494388"/>
            <a:ext cx="4752432" cy="320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4260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2A26F-BC91-459F-8DDC-4C174EDF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Limbický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BE661B-D107-4995-93B6-062B144BB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PODKOROVÉ</a:t>
            </a:r>
          </a:p>
          <a:p>
            <a:pPr lvl="1"/>
            <a:r>
              <a:rPr lang="cs-CZ" dirty="0"/>
              <a:t>Amygdala </a:t>
            </a:r>
          </a:p>
          <a:p>
            <a:pPr lvl="1"/>
            <a:r>
              <a:rPr lang="cs-CZ" dirty="0" err="1"/>
              <a:t>Corpora</a:t>
            </a:r>
            <a:r>
              <a:rPr lang="cs-CZ" dirty="0"/>
              <a:t> </a:t>
            </a:r>
            <a:r>
              <a:rPr lang="cs-CZ" dirty="0" err="1"/>
              <a:t>mamillaria</a:t>
            </a:r>
            <a:endParaRPr lang="cs-CZ" dirty="0"/>
          </a:p>
          <a:p>
            <a:pPr lvl="1"/>
            <a:r>
              <a:rPr lang="cs-CZ" dirty="0"/>
              <a:t>Hypothalamus</a:t>
            </a:r>
          </a:p>
          <a:p>
            <a:pPr lvl="1"/>
            <a:r>
              <a:rPr lang="cs-CZ" dirty="0" err="1"/>
              <a:t>Epithalamus</a:t>
            </a:r>
            <a:r>
              <a:rPr lang="cs-CZ" dirty="0"/>
              <a:t> (</a:t>
            </a:r>
            <a:r>
              <a:rPr lang="cs-CZ" dirty="0" err="1"/>
              <a:t>ncl</a:t>
            </a:r>
            <a:r>
              <a:rPr lang="cs-CZ" dirty="0"/>
              <a:t>. </a:t>
            </a:r>
            <a:r>
              <a:rPr lang="cs-CZ" dirty="0" err="1"/>
              <a:t>Habenulares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Thalamus – přední jádra thalamu</a:t>
            </a:r>
          </a:p>
          <a:p>
            <a:pPr lvl="1"/>
            <a:r>
              <a:rPr lang="cs-CZ" dirty="0"/>
              <a:t>RF</a:t>
            </a:r>
          </a:p>
          <a:p>
            <a:pPr lvl="1"/>
            <a:r>
              <a:rPr lang="cs-CZ" dirty="0"/>
              <a:t>…</a:t>
            </a:r>
          </a:p>
          <a:p>
            <a:endParaRPr lang="cs-CZ" dirty="0"/>
          </a:p>
        </p:txBody>
      </p:sp>
      <p:pic>
        <p:nvPicPr>
          <p:cNvPr id="4" name="Picture 2" descr="https://upload.wikimedia.org/wikipedia/commons/3/35/Limbic_lobe_animation.gif">
            <a:extLst>
              <a:ext uri="{FF2B5EF4-FFF2-40B4-BE49-F238E27FC236}">
                <a16:creationId xmlns:a16="http://schemas.microsoft.com/office/drawing/2014/main" id="{E81F3272-1A43-457F-937E-C45D0F6E36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387" y="0"/>
            <a:ext cx="3363613" cy="33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natomy of the Limbic System. | Download Scientific Diagram">
            <a:extLst>
              <a:ext uri="{FF2B5EF4-FFF2-40B4-BE49-F238E27FC236}">
                <a16:creationId xmlns:a16="http://schemas.microsoft.com/office/drawing/2014/main" id="{88572E7C-80C4-474B-A9F6-97760F3F6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568" y="3494388"/>
            <a:ext cx="4752432" cy="320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5392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5338F6-B007-466D-BC0D-30F6F056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Limbický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5F1F39-393A-48D1-ADCE-547F47B4F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176346" cy="3581400"/>
          </a:xfrm>
        </p:spPr>
        <p:txBody>
          <a:bodyPr/>
          <a:lstStyle/>
          <a:p>
            <a:r>
              <a:rPr lang="cs-CZ" dirty="0"/>
              <a:t>Spojení:</a:t>
            </a:r>
          </a:p>
          <a:p>
            <a:pPr lvl="1"/>
            <a:r>
              <a:rPr lang="cs-CZ" dirty="0"/>
              <a:t>FORNIX</a:t>
            </a:r>
          </a:p>
          <a:p>
            <a:pPr lvl="2"/>
            <a:r>
              <a:rPr lang="cs-CZ" dirty="0"/>
              <a:t>Propojuje hippokampus +  </a:t>
            </a:r>
            <a:r>
              <a:rPr lang="cs-CZ" dirty="0" err="1"/>
              <a:t>corpora</a:t>
            </a:r>
            <a:r>
              <a:rPr lang="cs-CZ" dirty="0"/>
              <a:t> </a:t>
            </a:r>
            <a:r>
              <a:rPr lang="cs-CZ" dirty="0" err="1"/>
              <a:t>mamillaria</a:t>
            </a:r>
            <a:r>
              <a:rPr lang="cs-CZ" dirty="0"/>
              <a:t> hypothalamu</a:t>
            </a:r>
          </a:p>
          <a:p>
            <a:pPr lvl="2"/>
            <a:r>
              <a:rPr lang="cs-CZ" dirty="0"/>
              <a:t>Začátek </a:t>
            </a:r>
            <a:r>
              <a:rPr lang="cs-CZ" dirty="0" err="1"/>
              <a:t>Papezova</a:t>
            </a:r>
            <a:r>
              <a:rPr lang="cs-CZ" dirty="0"/>
              <a:t> limbického okruhu</a:t>
            </a:r>
          </a:p>
          <a:p>
            <a:pPr lvl="3"/>
            <a:r>
              <a:rPr lang="cs-CZ" dirty="0"/>
              <a:t>Spojení hippokampu s ostatními strukturami limbického systému</a:t>
            </a:r>
          </a:p>
        </p:txBody>
      </p:sp>
      <p:pic>
        <p:nvPicPr>
          <p:cNvPr id="4" name="Picture 4" descr="Easy Notes On 【Limbic System】Learn in Just 4 Minutes! – Earth's Lab">
            <a:extLst>
              <a:ext uri="{FF2B5EF4-FFF2-40B4-BE49-F238E27FC236}">
                <a16:creationId xmlns:a16="http://schemas.microsoft.com/office/drawing/2014/main" id="{F6DFA603-C7DC-476E-AA82-0C545B6E6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160" y="3062475"/>
            <a:ext cx="5213839" cy="299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agram of fornix (59) . | Download Scientific Diagram">
            <a:extLst>
              <a:ext uri="{FF2B5EF4-FFF2-40B4-BE49-F238E27FC236}">
                <a16:creationId xmlns:a16="http://schemas.microsoft.com/office/drawing/2014/main" id="{C1CA1636-7450-4A67-809E-93128B741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676" y="17585"/>
            <a:ext cx="4050323" cy="304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0E649FA2-3896-4A31-B38E-FAF04A67A764}"/>
                  </a:ext>
                </a:extLst>
              </p14:cNvPr>
              <p14:cNvContentPartPr/>
              <p14:nvPr/>
            </p14:nvContentPartPr>
            <p14:xfrm>
              <a:off x="10072080" y="4638877"/>
              <a:ext cx="167760" cy="7632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0E649FA2-3896-4A31-B38E-FAF04A67A7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63080" y="4629877"/>
                <a:ext cx="185400" cy="9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65423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8D6647F-FE76-4DEC-8374-1271C5D5E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099" y="2171700"/>
            <a:ext cx="5004486" cy="431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F05D153D-B6CE-4301-8548-5CAFF7198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Pepezův</a:t>
            </a:r>
            <a:r>
              <a:rPr lang="cs-CZ" dirty="0"/>
              <a:t> limbický okruh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89BD60A-A40A-4EC3-BEDE-A1078BEC3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004486" cy="3581400"/>
          </a:xfrm>
        </p:spPr>
        <p:txBody>
          <a:bodyPr/>
          <a:lstStyle/>
          <a:p>
            <a:r>
              <a:rPr lang="cs-CZ" dirty="0"/>
              <a:t>Začíná v hippokampu -&gt; do </a:t>
            </a:r>
            <a:r>
              <a:rPr lang="cs-CZ" dirty="0" err="1"/>
              <a:t>corpora</a:t>
            </a:r>
            <a:r>
              <a:rPr lang="cs-CZ" dirty="0"/>
              <a:t> </a:t>
            </a:r>
            <a:r>
              <a:rPr lang="cs-CZ" dirty="0" err="1"/>
              <a:t>mamillaria</a:t>
            </a:r>
            <a:r>
              <a:rPr lang="cs-CZ" dirty="0"/>
              <a:t> -&gt; dále do thalamu -&gt; </a:t>
            </a:r>
            <a:r>
              <a:rPr lang="cs-CZ" dirty="0" err="1"/>
              <a:t>gyrus</a:t>
            </a:r>
            <a:r>
              <a:rPr lang="cs-CZ" dirty="0"/>
              <a:t> </a:t>
            </a:r>
            <a:r>
              <a:rPr lang="cs-CZ" dirty="0" err="1"/>
              <a:t>cynguli</a:t>
            </a:r>
            <a:r>
              <a:rPr lang="cs-CZ" dirty="0"/>
              <a:t> -&gt; </a:t>
            </a:r>
            <a:r>
              <a:rPr lang="cs-CZ" dirty="0" err="1"/>
              <a:t>gyrus</a:t>
            </a:r>
            <a:r>
              <a:rPr lang="cs-CZ" dirty="0"/>
              <a:t> </a:t>
            </a:r>
            <a:r>
              <a:rPr lang="cs-CZ" dirty="0" err="1"/>
              <a:t>parahippocampalis</a:t>
            </a:r>
            <a:r>
              <a:rPr lang="cs-CZ" dirty="0"/>
              <a:t> -&gt; zpět do hippokampu</a:t>
            </a:r>
          </a:p>
        </p:txBody>
      </p:sp>
    </p:spTree>
    <p:extLst>
      <p:ext uri="{BB962C8B-B14F-4D97-AF65-F5344CB8AC3E}">
        <p14:creationId xmlns:p14="http://schemas.microsoft.com/office/powerpoint/2010/main" val="34410670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agram of fornix (59) . | Download Scientific Diagram">
            <a:extLst>
              <a:ext uri="{FF2B5EF4-FFF2-40B4-BE49-F238E27FC236}">
                <a16:creationId xmlns:a16="http://schemas.microsoft.com/office/drawing/2014/main" id="{E04CE29F-96BD-4D50-BE98-0AAB01ECA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40" y="1295407"/>
            <a:ext cx="5676225" cy="42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asy Notes On 【Limbic System】Learn in Just 4 Minutes! – Earth's Lab">
            <a:extLst>
              <a:ext uri="{FF2B5EF4-FFF2-40B4-BE49-F238E27FC236}">
                <a16:creationId xmlns:a16="http://schemas.microsoft.com/office/drawing/2014/main" id="{C14E79F1-C135-44BC-87C2-C8E8E9417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775" y="1822909"/>
            <a:ext cx="5591804" cy="32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052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CBB073-F31F-4BC4-A21C-ACD7CBC52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0"/>
            <a:ext cx="7265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075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Ã½sledek obrÃ¡zku pro spinal cord anatomy">
            <a:extLst>
              <a:ext uri="{FF2B5EF4-FFF2-40B4-BE49-F238E27FC236}">
                <a16:creationId xmlns:a16="http://schemas.microsoft.com/office/drawing/2014/main" id="{8B46737E-1000-47FF-B6C3-C1D44166F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26" y="584173"/>
            <a:ext cx="9809748" cy="568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B7C00C2-9E5F-4D61-AE39-125F32F3D9CA}"/>
              </a:ext>
            </a:extLst>
          </p:cNvPr>
          <p:cNvSpPr txBox="1"/>
          <p:nvPr/>
        </p:nvSpPr>
        <p:spPr>
          <a:xfrm>
            <a:off x="1191126" y="6313932"/>
            <a:ext cx="70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Pleny</a:t>
            </a:r>
          </a:p>
        </p:txBody>
      </p:sp>
    </p:spTree>
    <p:extLst>
      <p:ext uri="{BB962C8B-B14F-4D97-AF65-F5344CB8AC3E}">
        <p14:creationId xmlns:p14="http://schemas.microsoft.com/office/powerpoint/2010/main" val="33790112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rnix of the brain: Anatomy and clinical aspects | Kenhub">
            <a:extLst>
              <a:ext uri="{FF2B5EF4-FFF2-40B4-BE49-F238E27FC236}">
                <a16:creationId xmlns:a16="http://schemas.microsoft.com/office/drawing/2014/main" id="{538E0971-C29B-4612-8233-D14120849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23900"/>
            <a:ext cx="7620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9683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F2B6D16-3A2D-407E-901F-9D6FAB82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0"/>
            <a:ext cx="9718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1327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8579BD-B57C-41E4-B99D-63DD7AE28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Bazální ganglia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830DF8-70C1-42E5-AB31-BA3DEB869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6400800" cy="4572001"/>
          </a:xfrm>
        </p:spPr>
        <p:txBody>
          <a:bodyPr>
            <a:normAutofit/>
          </a:bodyPr>
          <a:lstStyle/>
          <a:p>
            <a:r>
              <a:rPr lang="cs-CZ" dirty="0"/>
              <a:t>Podkorová šedá hmota </a:t>
            </a:r>
            <a:r>
              <a:rPr lang="cs-CZ" dirty="0" err="1"/>
              <a:t>telencephala</a:t>
            </a:r>
            <a:endParaRPr lang="cs-CZ" dirty="0"/>
          </a:p>
          <a:p>
            <a:r>
              <a:rPr lang="cs-CZ" u="sng" dirty="0"/>
              <a:t>JÁDRA</a:t>
            </a:r>
            <a:r>
              <a:rPr lang="cs-CZ" dirty="0"/>
              <a:t>:</a:t>
            </a:r>
          </a:p>
          <a:p>
            <a:pPr lvl="1"/>
            <a:r>
              <a:rPr lang="cs-CZ" b="1" i="0" dirty="0" err="1"/>
              <a:t>Nucleus</a:t>
            </a:r>
            <a:r>
              <a:rPr lang="cs-CZ" b="1" i="0" dirty="0"/>
              <a:t> </a:t>
            </a:r>
            <a:r>
              <a:rPr lang="cs-CZ" b="1" i="0" dirty="0" err="1"/>
              <a:t>caudatus</a:t>
            </a:r>
            <a:endParaRPr lang="cs-CZ" b="1" i="0" dirty="0"/>
          </a:p>
          <a:p>
            <a:pPr lvl="1"/>
            <a:r>
              <a:rPr lang="cs-CZ" b="1" i="0" dirty="0" err="1"/>
              <a:t>Putamen</a:t>
            </a:r>
            <a:endParaRPr lang="cs-CZ" b="1" i="0" dirty="0"/>
          </a:p>
          <a:p>
            <a:pPr lvl="1"/>
            <a:r>
              <a:rPr lang="cs-CZ" b="1" i="0" dirty="0"/>
              <a:t>Globus </a:t>
            </a:r>
            <a:r>
              <a:rPr lang="cs-CZ" b="1" i="0" dirty="0" err="1"/>
              <a:t>pallidus</a:t>
            </a:r>
            <a:endParaRPr lang="cs-CZ" b="1" i="0" dirty="0"/>
          </a:p>
          <a:p>
            <a:pPr lvl="2"/>
            <a:r>
              <a:rPr lang="cs-CZ" b="1" dirty="0" err="1"/>
              <a:t>Lateralis</a:t>
            </a:r>
            <a:r>
              <a:rPr lang="cs-CZ" b="1" dirty="0"/>
              <a:t> (</a:t>
            </a:r>
            <a:r>
              <a:rPr lang="cs-CZ" b="1" dirty="0" err="1"/>
              <a:t>pallidum</a:t>
            </a:r>
            <a:r>
              <a:rPr lang="cs-CZ" b="1" dirty="0"/>
              <a:t> </a:t>
            </a:r>
            <a:r>
              <a:rPr lang="cs-CZ" b="1" dirty="0" err="1"/>
              <a:t>externum</a:t>
            </a:r>
            <a:r>
              <a:rPr lang="cs-CZ" b="1" dirty="0"/>
              <a:t>)</a:t>
            </a:r>
          </a:p>
          <a:p>
            <a:pPr lvl="2"/>
            <a:r>
              <a:rPr lang="cs-CZ" b="1" i="0" dirty="0" err="1"/>
              <a:t>Medialis</a:t>
            </a:r>
            <a:r>
              <a:rPr lang="cs-CZ" b="1" i="0" dirty="0"/>
              <a:t> (</a:t>
            </a:r>
            <a:r>
              <a:rPr lang="cs-CZ" b="1" i="0" dirty="0" err="1"/>
              <a:t>pallidum</a:t>
            </a:r>
            <a:r>
              <a:rPr lang="cs-CZ" b="1" i="0" dirty="0"/>
              <a:t> </a:t>
            </a:r>
            <a:r>
              <a:rPr lang="cs-CZ" b="1" i="0" dirty="0" err="1"/>
              <a:t>internum</a:t>
            </a:r>
            <a:r>
              <a:rPr lang="cs-CZ" b="1" i="0" dirty="0"/>
              <a:t>)</a:t>
            </a:r>
          </a:p>
          <a:p>
            <a:pPr lvl="1"/>
            <a:r>
              <a:rPr lang="cs-CZ" i="0" dirty="0"/>
              <a:t>Další jádra:</a:t>
            </a:r>
          </a:p>
          <a:p>
            <a:pPr lvl="2"/>
            <a:r>
              <a:rPr lang="cs-CZ" dirty="0" err="1"/>
              <a:t>Claustrum</a:t>
            </a:r>
            <a:endParaRPr lang="cs-CZ" dirty="0"/>
          </a:p>
          <a:p>
            <a:pPr lvl="2"/>
            <a:r>
              <a:rPr lang="cs-CZ" i="0" dirty="0"/>
              <a:t>Amygdala</a:t>
            </a:r>
          </a:p>
          <a:p>
            <a:pPr lvl="3"/>
            <a:r>
              <a:rPr lang="cs-CZ" dirty="0"/>
              <a:t>Vývojově patří k BG, </a:t>
            </a:r>
            <a:r>
              <a:rPr lang="cs-CZ" i="0" dirty="0" err="1"/>
              <a:t>fčně</a:t>
            </a:r>
            <a:r>
              <a:rPr lang="cs-CZ" i="0" dirty="0"/>
              <a:t> zapojena do limbického systému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7891B35-060B-43C8-B429-786EF0A01F60}"/>
              </a:ext>
            </a:extLst>
          </p:cNvPr>
          <p:cNvSpPr txBox="1"/>
          <p:nvPr/>
        </p:nvSpPr>
        <p:spPr>
          <a:xfrm>
            <a:off x="4844190" y="3429000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Striatum</a:t>
            </a:r>
            <a:endParaRPr lang="cs-CZ" sz="2000" b="1" dirty="0"/>
          </a:p>
        </p:txBody>
      </p:sp>
      <p:pic>
        <p:nvPicPr>
          <p:cNvPr id="17410" name="Picture 2" descr="Basal Ganglia (Neuroanatomy) Flashcards | Memorang">
            <a:extLst>
              <a:ext uri="{FF2B5EF4-FFF2-40B4-BE49-F238E27FC236}">
                <a16:creationId xmlns:a16="http://schemas.microsoft.com/office/drawing/2014/main" id="{62CFA2FD-AE14-4DA3-A8FC-7FD690C40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949" y="959378"/>
            <a:ext cx="3772492" cy="31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Because of its anatomical proximity to the caudate nucleus, the ...">
            <a:extLst>
              <a:ext uri="{FF2B5EF4-FFF2-40B4-BE49-F238E27FC236}">
                <a16:creationId xmlns:a16="http://schemas.microsoft.com/office/drawing/2014/main" id="{51C7DD8F-7BE5-4998-AEFE-930FBC0B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900" y="4105941"/>
            <a:ext cx="3451541" cy="275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357E5522-96A1-47A6-B0CC-F1FA1AD06101}"/>
                  </a:ext>
                </a:extLst>
              </p14:cNvPr>
              <p14:cNvContentPartPr/>
              <p14:nvPr/>
            </p14:nvContentPartPr>
            <p14:xfrm>
              <a:off x="3429549" y="3319097"/>
              <a:ext cx="1468800" cy="41652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357E5522-96A1-47A6-B0CC-F1FA1AD061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11549" y="3301457"/>
                <a:ext cx="1504440" cy="45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11802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Know your brain: Amygdala — Neuroscientifically Challenged">
            <a:extLst>
              <a:ext uri="{FF2B5EF4-FFF2-40B4-BE49-F238E27FC236}">
                <a16:creationId xmlns:a16="http://schemas.microsoft.com/office/drawing/2014/main" id="{4614DF7F-CC47-4D6F-99A0-AC9E767FD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05" y="111737"/>
            <a:ext cx="4146754" cy="324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Where are memories stored in the brain? - Queensland Brain ...">
            <a:extLst>
              <a:ext uri="{FF2B5EF4-FFF2-40B4-BE49-F238E27FC236}">
                <a16:creationId xmlns:a16="http://schemas.microsoft.com/office/drawing/2014/main" id="{8CACC5A4-5307-44A2-A292-06523583F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490" y="59079"/>
            <a:ext cx="4360341" cy="336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Awesome Information About the Location and Functions of the ...">
            <a:extLst>
              <a:ext uri="{FF2B5EF4-FFF2-40B4-BE49-F238E27FC236}">
                <a16:creationId xmlns:a16="http://schemas.microsoft.com/office/drawing/2014/main" id="{0705C84A-D847-45A7-814A-A305B4A1D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46" y="3429000"/>
            <a:ext cx="3994519" cy="336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9542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ow close is the amygdala to the basal ganglia? - Quora">
            <a:extLst>
              <a:ext uri="{FF2B5EF4-FFF2-40B4-BE49-F238E27FC236}">
                <a16:creationId xmlns:a16="http://schemas.microsoft.com/office/drawing/2014/main" id="{0E5BA4FE-F8D0-4361-A2A8-8B3172931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008" y="116651"/>
            <a:ext cx="6793983" cy="662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2733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osterior Cerebral Artery">
            <a:extLst>
              <a:ext uri="{FF2B5EF4-FFF2-40B4-BE49-F238E27FC236}">
                <a16:creationId xmlns:a16="http://schemas.microsoft.com/office/drawing/2014/main" id="{14B1CFD7-2768-46C1-82FE-93F7A54F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78" y="158894"/>
            <a:ext cx="8953444" cy="654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3610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natomy of basal ganglia Flashcards | Quizlet">
            <a:extLst>
              <a:ext uri="{FF2B5EF4-FFF2-40B4-BE49-F238E27FC236}">
                <a16:creationId xmlns:a16="http://schemas.microsoft.com/office/drawing/2014/main" id="{18520950-8A65-4F00-9AAB-1E8FF74FB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96" y="355220"/>
            <a:ext cx="8757208" cy="614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5613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00EB3A-C183-4448-9344-DDCBB082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Telencephalon</a:t>
            </a:r>
            <a:r>
              <a:rPr lang="cs-CZ" dirty="0"/>
              <a:t> – koncový mozek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4F0ACE-C63D-49DE-BDB6-8B5FAB359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975685" cy="3581400"/>
          </a:xfrm>
        </p:spPr>
        <p:txBody>
          <a:bodyPr/>
          <a:lstStyle/>
          <a:p>
            <a:r>
              <a:rPr lang="cs-CZ" b="1" i="0" dirty="0"/>
              <a:t>BÍLÁ</a:t>
            </a:r>
            <a:r>
              <a:rPr lang="cs-CZ" i="0" dirty="0"/>
              <a:t> – velké počty drah</a:t>
            </a:r>
          </a:p>
          <a:p>
            <a:pPr lvl="1"/>
            <a:r>
              <a:rPr lang="cs-CZ" b="1" i="0" dirty="0">
                <a:solidFill>
                  <a:srgbClr val="00B0F0"/>
                </a:solidFill>
              </a:rPr>
              <a:t>Asociační dráhy</a:t>
            </a:r>
            <a:r>
              <a:rPr lang="cs-CZ" i="0" dirty="0">
                <a:solidFill>
                  <a:srgbClr val="00B0F0"/>
                </a:solidFill>
              </a:rPr>
              <a:t> </a:t>
            </a:r>
            <a:r>
              <a:rPr lang="cs-CZ" i="0" dirty="0"/>
              <a:t>– propojují </a:t>
            </a:r>
            <a:r>
              <a:rPr lang="cs-CZ" i="0" u="sng" dirty="0"/>
              <a:t>různě vzdálené</a:t>
            </a:r>
            <a:r>
              <a:rPr lang="cs-CZ" i="0" dirty="0"/>
              <a:t> korové oblasti </a:t>
            </a:r>
            <a:r>
              <a:rPr lang="cs-CZ" i="0" u="sng" dirty="0"/>
              <a:t>téže hemisféry</a:t>
            </a:r>
            <a:endParaRPr lang="cs-CZ" b="1" i="0" dirty="0"/>
          </a:p>
          <a:p>
            <a:pPr lvl="1"/>
            <a:r>
              <a:rPr lang="cs-CZ" b="1" i="0" dirty="0">
                <a:solidFill>
                  <a:srgbClr val="00B050"/>
                </a:solidFill>
              </a:rPr>
              <a:t>Komisurální dráhy</a:t>
            </a:r>
            <a:r>
              <a:rPr lang="cs-CZ" i="0" dirty="0">
                <a:solidFill>
                  <a:srgbClr val="00B050"/>
                </a:solidFill>
              </a:rPr>
              <a:t> </a:t>
            </a:r>
            <a:r>
              <a:rPr lang="cs-CZ" i="0" dirty="0"/>
              <a:t>– propojují </a:t>
            </a:r>
            <a:r>
              <a:rPr lang="cs-CZ" i="0" u="sng" dirty="0"/>
              <a:t>stejné 2 oblasti ve 2 hemisférách</a:t>
            </a:r>
            <a:r>
              <a:rPr lang="cs-CZ" i="0" dirty="0"/>
              <a:t> (koordinovaná činnost obou hemisfér</a:t>
            </a:r>
            <a:r>
              <a:rPr lang="cs-CZ" dirty="0"/>
              <a:t>)</a:t>
            </a:r>
          </a:p>
          <a:p>
            <a:pPr lvl="2"/>
            <a:r>
              <a:rPr lang="cs-CZ" i="0" dirty="0"/>
              <a:t>Corpus </a:t>
            </a:r>
            <a:r>
              <a:rPr lang="cs-CZ" i="0" dirty="0" err="1"/>
              <a:t>callosum</a:t>
            </a:r>
            <a:r>
              <a:rPr lang="cs-CZ" i="0" dirty="0"/>
              <a:t>, </a:t>
            </a:r>
            <a:r>
              <a:rPr lang="cs-CZ" i="1" dirty="0"/>
              <a:t>Commissura </a:t>
            </a:r>
            <a:r>
              <a:rPr lang="cs-CZ" i="1" dirty="0" err="1"/>
              <a:t>anterior</a:t>
            </a:r>
            <a:r>
              <a:rPr lang="cs-CZ" i="1" dirty="0"/>
              <a:t>,..</a:t>
            </a:r>
          </a:p>
          <a:p>
            <a:pPr lvl="1"/>
            <a:r>
              <a:rPr lang="cs-CZ" b="1" i="0" dirty="0">
                <a:solidFill>
                  <a:schemeClr val="accent6">
                    <a:lumMod val="75000"/>
                  </a:schemeClr>
                </a:solidFill>
              </a:rPr>
              <a:t>Projekční dráhy</a:t>
            </a:r>
            <a:r>
              <a:rPr lang="cs-CZ" i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i="0" dirty="0"/>
              <a:t>– propojení mozkové </a:t>
            </a:r>
            <a:r>
              <a:rPr lang="cs-CZ" i="0" u="sng" dirty="0"/>
              <a:t>kůry + nižší úrovně CNS</a:t>
            </a:r>
          </a:p>
          <a:p>
            <a:pPr lvl="2"/>
            <a:r>
              <a:rPr lang="cs-CZ" i="0" dirty="0" err="1"/>
              <a:t>Capsula</a:t>
            </a:r>
            <a:r>
              <a:rPr lang="cs-CZ" i="0" dirty="0"/>
              <a:t> interna</a:t>
            </a:r>
          </a:p>
          <a:p>
            <a:endParaRPr lang="cs-CZ" dirty="0"/>
          </a:p>
        </p:txBody>
      </p:sp>
      <p:pic>
        <p:nvPicPr>
          <p:cNvPr id="4" name="Picture 2" descr="Cerebral White Matter and Gray Matter and Basal Ganglia">
            <a:extLst>
              <a:ext uri="{FF2B5EF4-FFF2-40B4-BE49-F238E27FC236}">
                <a16:creationId xmlns:a16="http://schemas.microsoft.com/office/drawing/2014/main" id="{7621BC2B-F88A-49FB-9D4B-A73C84DD4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011" y="3977461"/>
            <a:ext cx="3946358" cy="270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projection association commissural fibres ...">
            <a:extLst>
              <a:ext uri="{FF2B5EF4-FFF2-40B4-BE49-F238E27FC236}">
                <a16:creationId xmlns:a16="http://schemas.microsoft.com/office/drawing/2014/main" id="{DD39B1AB-EAEA-4DAD-B8D3-D0E4885E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769" y="581452"/>
            <a:ext cx="2680600" cy="318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4568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B53965-9FDF-46FB-9AF7-92B25DD89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Asociační dráhy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0711BC-E7FB-4DA9-9BC1-2CB7E1CE7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584357" cy="3581400"/>
          </a:xfrm>
        </p:spPr>
        <p:txBody>
          <a:bodyPr/>
          <a:lstStyle/>
          <a:p>
            <a:r>
              <a:rPr lang="cs-CZ" dirty="0" err="1"/>
              <a:t>Fasciculus</a:t>
            </a:r>
            <a:r>
              <a:rPr lang="cs-CZ" dirty="0"/>
              <a:t> </a:t>
            </a:r>
            <a:r>
              <a:rPr lang="cs-CZ" dirty="0" err="1"/>
              <a:t>longitudinalis</a:t>
            </a:r>
            <a:r>
              <a:rPr lang="cs-CZ" dirty="0"/>
              <a:t> superior </a:t>
            </a:r>
          </a:p>
          <a:p>
            <a:r>
              <a:rPr lang="cs-CZ" dirty="0" err="1"/>
              <a:t>Fasciculus</a:t>
            </a:r>
            <a:r>
              <a:rPr lang="cs-CZ" dirty="0"/>
              <a:t> </a:t>
            </a:r>
            <a:r>
              <a:rPr lang="cs-CZ" dirty="0" err="1"/>
              <a:t>longitudinalis</a:t>
            </a:r>
            <a:r>
              <a:rPr lang="cs-CZ" dirty="0"/>
              <a:t> </a:t>
            </a:r>
            <a:r>
              <a:rPr lang="cs-CZ" dirty="0" err="1"/>
              <a:t>inferior</a:t>
            </a:r>
            <a:endParaRPr lang="cs-CZ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21DB26B-68F1-487E-88B8-FC8C27F1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840" y="0"/>
            <a:ext cx="4878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FFC395FE-260F-4EE2-8541-BB7EC5EE8502}"/>
              </a:ext>
            </a:extLst>
          </p:cNvPr>
          <p:cNvCxnSpPr/>
          <p:nvPr/>
        </p:nvCxnSpPr>
        <p:spPr>
          <a:xfrm flipV="1">
            <a:off x="5474043" y="864973"/>
            <a:ext cx="3299254" cy="16558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A5CF230C-7D5D-46E7-A734-96574CC4CDE0}"/>
              </a:ext>
            </a:extLst>
          </p:cNvPr>
          <p:cNvSpPr txBox="1"/>
          <p:nvPr/>
        </p:nvSpPr>
        <p:spPr>
          <a:xfrm>
            <a:off x="1173892" y="5867400"/>
            <a:ext cx="436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hlinkClick r:id="rId3"/>
              </a:rPr>
              <a:t>http://www.nan.upol.cz/neuro/cd808.html</a:t>
            </a:r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8F38AAC1-72BA-4FFD-AF62-0C2DA6CF2EB5}"/>
              </a:ext>
            </a:extLst>
          </p:cNvPr>
          <p:cNvCxnSpPr/>
          <p:nvPr/>
        </p:nvCxnSpPr>
        <p:spPr>
          <a:xfrm flipV="1">
            <a:off x="5474043" y="2854411"/>
            <a:ext cx="3632887" cy="1112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1360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8D1E8E-6F68-4E62-9A0E-DA2946627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4826529" cy="1485900"/>
          </a:xfrm>
        </p:spPr>
        <p:txBody>
          <a:bodyPr/>
          <a:lstStyle/>
          <a:p>
            <a:r>
              <a:rPr lang="cs-CZ" dirty="0"/>
              <a:t>Komisurální dráhy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52F7D0-A4B4-4DAE-8DBE-8C2B5E107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959897" cy="3581400"/>
          </a:xfrm>
        </p:spPr>
        <p:txBody>
          <a:bodyPr/>
          <a:lstStyle/>
          <a:p>
            <a:r>
              <a:rPr lang="cs-CZ" dirty="0"/>
              <a:t>KOROVÉ</a:t>
            </a:r>
          </a:p>
          <a:p>
            <a:pPr lvl="1"/>
            <a:r>
              <a:rPr lang="cs-CZ" dirty="0"/>
              <a:t>Corpus </a:t>
            </a:r>
            <a:r>
              <a:rPr lang="cs-CZ" dirty="0" err="1"/>
              <a:t>callosum</a:t>
            </a:r>
            <a:endParaRPr lang="cs-CZ" dirty="0"/>
          </a:p>
          <a:p>
            <a:pPr lvl="1"/>
            <a:r>
              <a:rPr lang="cs-CZ" dirty="0"/>
              <a:t>Commissura </a:t>
            </a:r>
            <a:r>
              <a:rPr lang="cs-CZ" dirty="0" err="1"/>
              <a:t>anterior</a:t>
            </a:r>
            <a:endParaRPr lang="cs-CZ" dirty="0"/>
          </a:p>
          <a:p>
            <a:pPr lvl="1"/>
            <a:r>
              <a:rPr lang="cs-CZ" dirty="0" err="1"/>
              <a:t>Commisura</a:t>
            </a:r>
            <a:r>
              <a:rPr lang="cs-CZ" dirty="0"/>
              <a:t> </a:t>
            </a:r>
            <a:r>
              <a:rPr lang="cs-CZ" dirty="0" err="1"/>
              <a:t>fornicis</a:t>
            </a:r>
            <a:endParaRPr lang="cs-CZ" dirty="0"/>
          </a:p>
          <a:p>
            <a:r>
              <a:rPr lang="cs-CZ" dirty="0"/>
              <a:t>PODKOROVÉ</a:t>
            </a:r>
          </a:p>
          <a:p>
            <a:pPr lvl="1"/>
            <a:r>
              <a:rPr lang="cs-CZ" dirty="0"/>
              <a:t>Commissura </a:t>
            </a:r>
            <a:r>
              <a:rPr lang="cs-CZ" dirty="0" err="1"/>
              <a:t>habenularum</a:t>
            </a:r>
            <a:endParaRPr lang="cs-CZ" dirty="0"/>
          </a:p>
          <a:p>
            <a:pPr lvl="1"/>
            <a:r>
              <a:rPr lang="cs-CZ" dirty="0"/>
              <a:t>Commissura </a:t>
            </a:r>
            <a:r>
              <a:rPr lang="cs-CZ" dirty="0" err="1"/>
              <a:t>posterior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Komisurální vlákna</a:t>
            </a:r>
          </a:p>
          <a:p>
            <a:pPr lvl="2"/>
            <a:r>
              <a:rPr lang="cs-CZ" dirty="0"/>
              <a:t>Nekomisurální vlákna</a:t>
            </a:r>
          </a:p>
        </p:txBody>
      </p:sp>
      <p:pic>
        <p:nvPicPr>
          <p:cNvPr id="8194" name="Picture 2" descr="anterior_commissure [Operative Neurosurgery]">
            <a:extLst>
              <a:ext uri="{FF2B5EF4-FFF2-40B4-BE49-F238E27FC236}">
                <a16:creationId xmlns:a16="http://schemas.microsoft.com/office/drawing/2014/main" id="{C7812F98-B3B2-439C-842A-AC7C9F19C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129" y="1053679"/>
            <a:ext cx="5746045" cy="270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uman Brain Anatomy Vector Illustration White Background — Stock ...">
            <a:extLst>
              <a:ext uri="{FF2B5EF4-FFF2-40B4-BE49-F238E27FC236}">
                <a16:creationId xmlns:a16="http://schemas.microsoft.com/office/drawing/2014/main" id="{9D2423FB-2EF4-4FBD-9E2E-07FC97CF2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121" y="4025724"/>
            <a:ext cx="3162053" cy="283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now your brain: Habenula — Neuroscientifically Challenged">
            <a:extLst>
              <a:ext uri="{FF2B5EF4-FFF2-40B4-BE49-F238E27FC236}">
                <a16:creationId xmlns:a16="http://schemas.microsoft.com/office/drawing/2014/main" id="{8E4863E8-2228-455C-805B-30279091A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4171068"/>
            <a:ext cx="3102718" cy="25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299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ouvisejÃ­cÃ­ obrÃ¡zek">
            <a:extLst>
              <a:ext uri="{FF2B5EF4-FFF2-40B4-BE49-F238E27FC236}">
                <a16:creationId xmlns:a16="http://schemas.microsoft.com/office/drawing/2014/main" id="{EAC1BCBF-08B8-482E-9CBF-4699E884D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0"/>
            <a:ext cx="7627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5595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613D81-4904-4728-8657-8EDF6ADFE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KOROVÉ KOMISURÁLNÍ SPOJE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B6950F-A1C8-4ECD-B249-319455239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261556"/>
          </a:xfrm>
        </p:spPr>
        <p:txBody>
          <a:bodyPr>
            <a:normAutofit/>
          </a:bodyPr>
          <a:lstStyle/>
          <a:p>
            <a:pPr fontAlgn="ctr"/>
            <a:r>
              <a:rPr lang="cs-CZ" dirty="0"/>
              <a:t>Corpus </a:t>
            </a:r>
            <a:r>
              <a:rPr lang="cs-CZ" dirty="0" err="1"/>
              <a:t>callosum</a:t>
            </a:r>
            <a:endParaRPr lang="cs-CZ" dirty="0"/>
          </a:p>
          <a:p>
            <a:pPr lvl="1" fontAlgn="ctr"/>
            <a:r>
              <a:rPr lang="cs-CZ" i="0" dirty="0"/>
              <a:t>Vzájemně spojuje </a:t>
            </a:r>
            <a:r>
              <a:rPr lang="cs-CZ" b="1" i="0" dirty="0"/>
              <a:t>všechny laloky + z temporálního laloku </a:t>
            </a:r>
            <a:r>
              <a:rPr lang="cs-CZ" b="1" i="0" u="sng" dirty="0"/>
              <a:t>jen</a:t>
            </a:r>
            <a:r>
              <a:rPr lang="cs-CZ" b="1" i="0" dirty="0"/>
              <a:t> sluchové oblasti </a:t>
            </a:r>
            <a:endParaRPr lang="cs-CZ" i="0" dirty="0"/>
          </a:p>
          <a:p>
            <a:pPr fontAlgn="ctr"/>
            <a:r>
              <a:rPr lang="cs-CZ" dirty="0" err="1"/>
              <a:t>Commisura</a:t>
            </a:r>
            <a:r>
              <a:rPr lang="cs-CZ" dirty="0"/>
              <a:t> </a:t>
            </a:r>
            <a:r>
              <a:rPr lang="cs-CZ" dirty="0" err="1"/>
              <a:t>anterior</a:t>
            </a:r>
            <a:endParaRPr lang="cs-CZ" dirty="0"/>
          </a:p>
          <a:p>
            <a:pPr lvl="1" fontAlgn="ctr"/>
            <a:r>
              <a:rPr lang="cs-CZ" i="0" dirty="0"/>
              <a:t>Spojuje </a:t>
            </a:r>
            <a:r>
              <a:rPr lang="cs-CZ" b="1" i="0" dirty="0"/>
              <a:t>čichové korové oblasti - přední část</a:t>
            </a:r>
            <a:endParaRPr lang="cs-CZ" i="0" dirty="0"/>
          </a:p>
          <a:p>
            <a:pPr lvl="1" fontAlgn="ctr"/>
            <a:r>
              <a:rPr lang="cs-CZ" b="1" i="0" dirty="0"/>
              <a:t>Temporální lalok (kromě </a:t>
            </a:r>
            <a:r>
              <a:rPr lang="cs-CZ" b="1" i="0" dirty="0" err="1"/>
              <a:t>hippocampové</a:t>
            </a:r>
            <a:r>
              <a:rPr lang="cs-CZ" b="1" i="0" dirty="0"/>
              <a:t> formace - </a:t>
            </a:r>
            <a:r>
              <a:rPr lang="cs-CZ" b="1" i="0" dirty="0" err="1"/>
              <a:t>fornix</a:t>
            </a:r>
            <a:r>
              <a:rPr lang="cs-CZ" b="1" i="0" dirty="0"/>
              <a:t>, a kromě sluchových oblastí - corpus </a:t>
            </a:r>
            <a:r>
              <a:rPr lang="cs-CZ" b="1" i="0" dirty="0" err="1"/>
              <a:t>callosum</a:t>
            </a:r>
            <a:r>
              <a:rPr lang="cs-CZ" b="1" i="0" dirty="0"/>
              <a:t>) - zadní část</a:t>
            </a:r>
            <a:endParaRPr lang="cs-CZ" i="0" dirty="0"/>
          </a:p>
          <a:p>
            <a:pPr fontAlgn="ctr"/>
            <a:r>
              <a:rPr lang="cs-CZ" dirty="0"/>
              <a:t>Commissura </a:t>
            </a:r>
            <a:r>
              <a:rPr lang="cs-CZ" dirty="0" err="1"/>
              <a:t>fornicis</a:t>
            </a:r>
            <a:endParaRPr lang="cs-CZ" dirty="0"/>
          </a:p>
          <a:p>
            <a:pPr lvl="1" fontAlgn="ctr"/>
            <a:r>
              <a:rPr lang="cs-CZ" i="0" dirty="0"/>
              <a:t>Spojení </a:t>
            </a:r>
            <a:r>
              <a:rPr lang="cs-CZ" b="1" i="0" dirty="0"/>
              <a:t>hippokampové formace obou stran</a:t>
            </a:r>
            <a:r>
              <a:rPr lang="cs-CZ" i="0" dirty="0"/>
              <a:t> + ostatní struktury limbického systému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91983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2A2EDB-06EA-482F-936A-18AD10C3A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PODKOROVÉ KOMISURÁLNÍ SPOJE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22B83C-120A-41DA-998D-D45E45CD1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cs-CZ" dirty="0"/>
              <a:t>Commissura </a:t>
            </a:r>
            <a:r>
              <a:rPr lang="cs-CZ" dirty="0" err="1"/>
              <a:t>habenularum</a:t>
            </a:r>
            <a:endParaRPr lang="cs-CZ" dirty="0"/>
          </a:p>
          <a:p>
            <a:pPr lvl="1" fontAlgn="ctr"/>
            <a:r>
              <a:rPr lang="cs-CZ" i="0" dirty="0"/>
              <a:t>Propojuje </a:t>
            </a:r>
            <a:r>
              <a:rPr lang="cs-CZ" b="1" i="0" dirty="0" err="1"/>
              <a:t>nuclei</a:t>
            </a:r>
            <a:r>
              <a:rPr lang="cs-CZ" b="1" i="0" dirty="0"/>
              <a:t> </a:t>
            </a:r>
            <a:r>
              <a:rPr lang="cs-CZ" b="1" i="0" dirty="0" err="1"/>
              <a:t>habenulares</a:t>
            </a:r>
            <a:r>
              <a:rPr lang="cs-CZ" i="0" dirty="0"/>
              <a:t> obou stran</a:t>
            </a:r>
          </a:p>
          <a:p>
            <a:pPr fontAlgn="ctr"/>
            <a:r>
              <a:rPr lang="cs-CZ" dirty="0"/>
              <a:t>Commissura </a:t>
            </a:r>
            <a:r>
              <a:rPr lang="cs-CZ" dirty="0" err="1"/>
              <a:t>posterior</a:t>
            </a:r>
            <a:r>
              <a:rPr lang="cs-CZ" dirty="0"/>
              <a:t> </a:t>
            </a:r>
          </a:p>
          <a:p>
            <a:pPr lvl="1" fontAlgn="ctr"/>
            <a:r>
              <a:rPr lang="cs-CZ" i="0" dirty="0"/>
              <a:t>Komisurální vlákna</a:t>
            </a:r>
          </a:p>
          <a:p>
            <a:pPr lvl="2" fontAlgn="ctr"/>
            <a:r>
              <a:rPr lang="cs-CZ" dirty="0"/>
              <a:t>Propojuje zadní jádra thalamu, </a:t>
            </a:r>
            <a:r>
              <a:rPr lang="cs-CZ" dirty="0" err="1"/>
              <a:t>colliculi</a:t>
            </a:r>
            <a:r>
              <a:rPr lang="cs-CZ" dirty="0"/>
              <a:t> </a:t>
            </a:r>
            <a:r>
              <a:rPr lang="cs-CZ" dirty="0" err="1"/>
              <a:t>superiores</a:t>
            </a:r>
            <a:r>
              <a:rPr lang="cs-CZ" dirty="0"/>
              <a:t> a </a:t>
            </a:r>
            <a:r>
              <a:rPr lang="cs-CZ" dirty="0" err="1"/>
              <a:t>pretektální</a:t>
            </a:r>
            <a:r>
              <a:rPr lang="cs-CZ" dirty="0"/>
              <a:t> jádra (přepojovací stanice pro odbočky zrakové dráhy) </a:t>
            </a:r>
          </a:p>
          <a:p>
            <a:pPr lvl="1" fontAlgn="ctr"/>
            <a:r>
              <a:rPr lang="cs-CZ" i="0" dirty="0"/>
              <a:t>Nekomisurální vlákna </a:t>
            </a:r>
          </a:p>
          <a:p>
            <a:pPr lvl="2" fontAlgn="ctr"/>
            <a:r>
              <a:rPr lang="cs-CZ" dirty="0"/>
              <a:t>Spojení jader jedné strany s dráhou druhé strany - celek pro koordinaci pohybů očí, hlavy a krku (</a:t>
            </a:r>
            <a:r>
              <a:rPr lang="cs-CZ" i="1" dirty="0" err="1"/>
              <a:t>fasciculus</a:t>
            </a:r>
            <a:r>
              <a:rPr lang="cs-CZ" i="1" dirty="0"/>
              <a:t> </a:t>
            </a:r>
            <a:r>
              <a:rPr lang="cs-CZ" i="1" dirty="0" err="1"/>
              <a:t>longitudinalis</a:t>
            </a:r>
            <a:r>
              <a:rPr lang="cs-CZ" i="1" dirty="0"/>
              <a:t> </a:t>
            </a:r>
            <a:r>
              <a:rPr lang="cs-CZ" i="1" dirty="0" err="1"/>
              <a:t>medialis</a:t>
            </a:r>
            <a:r>
              <a:rPr lang="cs-CZ" i="1" dirty="0"/>
              <a:t>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76182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A94C974-6E62-4821-9D4D-C64B18F4C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79" y="614055"/>
            <a:ext cx="5286375" cy="60579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2FA80EB-E516-492B-8B44-9975D5AC41AD}"/>
              </a:ext>
            </a:extLst>
          </p:cNvPr>
          <p:cNvSpPr txBox="1"/>
          <p:nvPr/>
        </p:nvSpPr>
        <p:spPr>
          <a:xfrm>
            <a:off x="10045771" y="30718"/>
            <a:ext cx="2146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CORPUS CALLOSUM</a:t>
            </a:r>
          </a:p>
        </p:txBody>
      </p:sp>
      <p:pic>
        <p:nvPicPr>
          <p:cNvPr id="2050" name="Picture 2" descr="2-Minute Neuroscience: Corpus Callosum - YouTube">
            <a:extLst>
              <a:ext uri="{FF2B5EF4-FFF2-40B4-BE49-F238E27FC236}">
                <a16:creationId xmlns:a16="http://schemas.microsoft.com/office/drawing/2014/main" id="{28787A19-20D8-47BC-A93A-0099A2545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31" y="2000839"/>
            <a:ext cx="5077906" cy="285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8443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agram of fornix (59) . | Download Scientific Diagram">
            <a:extLst>
              <a:ext uri="{FF2B5EF4-FFF2-40B4-BE49-F238E27FC236}">
                <a16:creationId xmlns:a16="http://schemas.microsoft.com/office/drawing/2014/main" id="{E04CE29F-96BD-4D50-BE98-0AAB01ECA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40" y="1295407"/>
            <a:ext cx="5676225" cy="42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asy Notes On 【Limbic System】Learn in Just 4 Minutes! – Earth's Lab">
            <a:extLst>
              <a:ext uri="{FF2B5EF4-FFF2-40B4-BE49-F238E27FC236}">
                <a16:creationId xmlns:a16="http://schemas.microsoft.com/office/drawing/2014/main" id="{C14E79F1-C135-44BC-87C2-C8E8E9417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775" y="1822909"/>
            <a:ext cx="5591804" cy="32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9574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rnix of the brain: Anatomy and clinical aspects | Kenhub">
            <a:extLst>
              <a:ext uri="{FF2B5EF4-FFF2-40B4-BE49-F238E27FC236}">
                <a16:creationId xmlns:a16="http://schemas.microsoft.com/office/drawing/2014/main" id="{538E0971-C29B-4612-8233-D14120849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23900"/>
            <a:ext cx="7620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7552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05ED4-945D-4F7A-9CC2-2837D9670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Projekční dráhy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ECA9AE-30C2-4942-BD88-009A75058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2369" y="1211580"/>
            <a:ext cx="5996657" cy="616522"/>
          </a:xfrm>
        </p:spPr>
        <p:txBody>
          <a:bodyPr/>
          <a:lstStyle/>
          <a:p>
            <a:r>
              <a:rPr lang="cs-CZ" dirty="0" err="1"/>
              <a:t>Capsula</a:t>
            </a:r>
            <a:r>
              <a:rPr lang="cs-CZ" dirty="0"/>
              <a:t> interna</a:t>
            </a:r>
          </a:p>
        </p:txBody>
      </p:sp>
      <p:pic>
        <p:nvPicPr>
          <p:cNvPr id="4" name="Picture 2" descr="Untitled Document">
            <a:extLst>
              <a:ext uri="{FF2B5EF4-FFF2-40B4-BE49-F238E27FC236}">
                <a16:creationId xmlns:a16="http://schemas.microsoft.com/office/drawing/2014/main" id="{0364C125-73D1-4BC7-9C2B-2EE57FD1E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35" y="2411033"/>
            <a:ext cx="5499631" cy="444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Untitled Document">
            <a:extLst>
              <a:ext uri="{FF2B5EF4-FFF2-40B4-BE49-F238E27FC236}">
                <a16:creationId xmlns:a16="http://schemas.microsoft.com/office/drawing/2014/main" id="{B0E4CC24-4EC7-4BEA-8FD7-55F6CB2DE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369" y="2411032"/>
            <a:ext cx="5499631" cy="444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6551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DC41F3-810A-4CE4-84D5-778A17590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5383721" cy="1485900"/>
          </a:xfrm>
        </p:spPr>
        <p:txBody>
          <a:bodyPr/>
          <a:lstStyle/>
          <a:p>
            <a:r>
              <a:rPr lang="cs-CZ" dirty="0"/>
              <a:t>Komorový systém mozku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E4D5A4-67EF-47A3-BF84-6F0A995BC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208078" cy="3581400"/>
          </a:xfrm>
        </p:spPr>
        <p:txBody>
          <a:bodyPr/>
          <a:lstStyle/>
          <a:p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centralis</a:t>
            </a:r>
            <a:r>
              <a:rPr lang="cs-CZ" dirty="0"/>
              <a:t> (1)</a:t>
            </a:r>
          </a:p>
          <a:p>
            <a:r>
              <a:rPr lang="cs-CZ" dirty="0"/>
              <a:t>IV. mozková komora (3)</a:t>
            </a:r>
          </a:p>
          <a:p>
            <a:r>
              <a:rPr lang="cs-CZ" dirty="0" err="1"/>
              <a:t>Aquaeductus</a:t>
            </a:r>
            <a:r>
              <a:rPr lang="cs-CZ" dirty="0"/>
              <a:t> </a:t>
            </a:r>
            <a:r>
              <a:rPr lang="cs-CZ" dirty="0" err="1"/>
              <a:t>mesencephali</a:t>
            </a:r>
            <a:r>
              <a:rPr lang="cs-CZ" dirty="0"/>
              <a:t> (7)</a:t>
            </a:r>
          </a:p>
          <a:p>
            <a:r>
              <a:rPr lang="cs-CZ" dirty="0"/>
              <a:t>III. mozková komora (13)</a:t>
            </a:r>
          </a:p>
          <a:p>
            <a:r>
              <a:rPr lang="cs-CZ" dirty="0"/>
              <a:t>Laterální komory – 2x (15,…)</a:t>
            </a:r>
          </a:p>
          <a:p>
            <a:pPr lvl="1"/>
            <a:r>
              <a:rPr lang="cs-CZ" dirty="0"/>
              <a:t>Roh frontální, parietální, </a:t>
            </a:r>
            <a:r>
              <a:rPr lang="cs-CZ" dirty="0" err="1"/>
              <a:t>occipitální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827335-022D-4952-8D33-AD889F79B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678" y="685800"/>
            <a:ext cx="5383721" cy="597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5489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BDA1023-DFDD-40BD-9B0D-EA63042C3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992" y="323581"/>
            <a:ext cx="5022015" cy="62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166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E88BFB-3A06-4F68-A524-FBBCDB6B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Obaly CNS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AAAD20-E16D-4428-AAC3-F6812D5C5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Pia mater – omozečnice</a:t>
            </a:r>
          </a:p>
          <a:p>
            <a:pPr lvl="1"/>
            <a:r>
              <a:rPr lang="cs-CZ" i="0" dirty="0"/>
              <a:t>Naléhá přímo na mozek</a:t>
            </a:r>
          </a:p>
          <a:p>
            <a:r>
              <a:rPr lang="cs-CZ" b="1" dirty="0" err="1"/>
              <a:t>Arachnoidea</a:t>
            </a:r>
            <a:r>
              <a:rPr lang="cs-CZ" b="1" dirty="0"/>
              <a:t> – pavučnice</a:t>
            </a:r>
            <a:endParaRPr lang="cs-CZ" i="0" dirty="0"/>
          </a:p>
          <a:p>
            <a:r>
              <a:rPr lang="cs-CZ" b="1" dirty="0" err="1"/>
              <a:t>Dura</a:t>
            </a:r>
            <a:r>
              <a:rPr lang="cs-CZ" b="1" dirty="0"/>
              <a:t> mater – tvrdá plena</a:t>
            </a:r>
          </a:p>
          <a:p>
            <a:pPr lvl="1"/>
            <a:r>
              <a:rPr lang="cs-CZ" i="0" dirty="0"/>
              <a:t>Tvoří duplikatury – oddělují části mozku</a:t>
            </a:r>
          </a:p>
          <a:p>
            <a:pPr lvl="2"/>
            <a:r>
              <a:rPr lang="cs-CZ" i="1" dirty="0"/>
              <a:t>Př. </a:t>
            </a:r>
            <a:r>
              <a:rPr lang="cs-CZ" i="1" dirty="0" err="1"/>
              <a:t>Falx</a:t>
            </a:r>
            <a:r>
              <a:rPr lang="cs-CZ" i="1" dirty="0"/>
              <a:t> </a:t>
            </a:r>
            <a:r>
              <a:rPr lang="cs-CZ" i="1" dirty="0" err="1"/>
              <a:t>cerebri</a:t>
            </a:r>
            <a:endParaRPr lang="cs-CZ" i="1" dirty="0"/>
          </a:p>
          <a:p>
            <a:pPr lvl="1"/>
            <a:r>
              <a:rPr lang="cs-CZ" i="0" dirty="0"/>
              <a:t>Tvoří žilní splavy mozku (sinus ..)</a:t>
            </a:r>
          </a:p>
          <a:p>
            <a:endParaRPr lang="cs-CZ" dirty="0"/>
          </a:p>
        </p:txBody>
      </p:sp>
      <p:pic>
        <p:nvPicPr>
          <p:cNvPr id="3074" name="Picture 2" descr="Ventricles, Meninges, CSF, &amp; Blood Vessels of the Brain Flashcards ...">
            <a:extLst>
              <a:ext uri="{FF2B5EF4-FFF2-40B4-BE49-F238E27FC236}">
                <a16:creationId xmlns:a16="http://schemas.microsoft.com/office/drawing/2014/main" id="{A7027D01-FE51-4AE8-BCA4-15BBCAF89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237" y="3354999"/>
            <a:ext cx="4160228" cy="331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alx cerebelli - Wikipedia">
            <a:extLst>
              <a:ext uri="{FF2B5EF4-FFF2-40B4-BE49-F238E27FC236}">
                <a16:creationId xmlns:a16="http://schemas.microsoft.com/office/drawing/2014/main" id="{8764894C-B49E-4735-A0D4-44920503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993" y="135549"/>
            <a:ext cx="3932472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1874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diagenosis">
            <a:extLst>
              <a:ext uri="{FF2B5EF4-FFF2-40B4-BE49-F238E27FC236}">
                <a16:creationId xmlns:a16="http://schemas.microsoft.com/office/drawing/2014/main" id="{65A53AF7-CCA0-45DF-9E47-6A77D5D69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8625"/>
            <a:ext cx="1143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780322"/>
      </p:ext>
    </p:extLst>
  </p:cSld>
  <p:clrMapOvr>
    <a:masterClrMapping/>
  </p:clrMapOvr>
</p:sld>
</file>

<file path=ppt/theme/theme1.xml><?xml version="1.0" encoding="utf-8"?>
<a:theme xmlns:a="http://schemas.openxmlformats.org/drawingml/2006/main" name="Oříznutí">
  <a:themeElements>
    <a:clrScheme name="Oříznutí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říznutí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Oříznutí</Template>
  <TotalTime>8323</TotalTime>
  <Words>2497</Words>
  <Application>Microsoft Office PowerPoint</Application>
  <PresentationFormat>Širokoúhlá obrazovka</PresentationFormat>
  <Paragraphs>483</Paragraphs>
  <Slides>106</Slides>
  <Notes>18</Notes>
  <HiddenSlides>2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106</vt:i4>
      </vt:variant>
    </vt:vector>
  </HeadingPairs>
  <TitlesOfParts>
    <vt:vector size="111" baseType="lpstr">
      <vt:lpstr>Arial</vt:lpstr>
      <vt:lpstr>Calibri</vt:lpstr>
      <vt:lpstr>Franklin Gothic Book</vt:lpstr>
      <vt:lpstr>Wingdings</vt:lpstr>
      <vt:lpstr>Oříznutí</vt:lpstr>
      <vt:lpstr>Anatomie Centrálního nervového systému</vt:lpstr>
      <vt:lpstr>Části CNS </vt:lpstr>
      <vt:lpstr>MÍCHA</vt:lpstr>
      <vt:lpstr>Prezentace aplikace PowerPoint</vt:lpstr>
      <vt:lpstr>Prezentace aplikace PowerPoint</vt:lpstr>
      <vt:lpstr>VNĚJŠÍ POPIS MÍCHY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VNITŘNÍ POPIS MÍCHY</vt:lpstr>
      <vt:lpstr>VNITŘNÍ POPIS MÍCHY</vt:lpstr>
      <vt:lpstr>BÍLÁ HMOTA MÍŠNÍ</vt:lpstr>
      <vt:lpstr>Prezentace aplikace PowerPoint</vt:lpstr>
      <vt:lpstr>Prezentace aplikace PowerPoint</vt:lpstr>
      <vt:lpstr>MOZKOVÝ KMEN</vt:lpstr>
      <vt:lpstr>Prodloužená mícha</vt:lpstr>
      <vt:lpstr>Prezentace aplikace PowerPoint</vt:lpstr>
      <vt:lpstr>Prodloužená mícha</vt:lpstr>
      <vt:lpstr>Prezentace aplikace PowerPoint</vt:lpstr>
      <vt:lpstr>Prezentace aplikace PowerPoint</vt:lpstr>
      <vt:lpstr>Varolův most - pons </vt:lpstr>
      <vt:lpstr>Prezentace aplikace PowerPoint</vt:lpstr>
      <vt:lpstr>Prezentace aplikace PowerPoint</vt:lpstr>
      <vt:lpstr>Střední mozek - mesencephalon</vt:lpstr>
      <vt:lpstr>Prezentace aplikace PowerPoint</vt:lpstr>
      <vt:lpstr>Střední mozek - mesencephalon</vt:lpstr>
      <vt:lpstr>Prezentace aplikace PowerPoint</vt:lpstr>
      <vt:lpstr>Prezentace aplikace PowerPoint</vt:lpstr>
      <vt:lpstr>Prezentace aplikace PowerPoint</vt:lpstr>
      <vt:lpstr>Retikulární formace</vt:lpstr>
      <vt:lpstr>Funkce retikulární formace</vt:lpstr>
      <vt:lpstr>Mozeček - cerebellum</vt:lpstr>
      <vt:lpstr>Prezentace aplikace PowerPoint</vt:lpstr>
      <vt:lpstr>Prezentace aplikace PowerPoint</vt:lpstr>
      <vt:lpstr>Prezentace aplikace PowerPoint</vt:lpstr>
      <vt:lpstr>Mozeček - cerebellum</vt:lpstr>
      <vt:lpstr>Prezentace aplikace PowerPoint</vt:lpstr>
      <vt:lpstr>Mozeček - cerebellum</vt:lpstr>
      <vt:lpstr>Prezentace aplikace PowerPoint</vt:lpstr>
      <vt:lpstr>Prezentace aplikace PowerPoint</vt:lpstr>
      <vt:lpstr>Mozeček - cerebellum</vt:lpstr>
      <vt:lpstr>Prezentace aplikace PowerPoint</vt:lpstr>
      <vt:lpstr>Mozeček - cerebellum</vt:lpstr>
      <vt:lpstr>Mozeček - Cerebellum</vt:lpstr>
      <vt:lpstr>MEZIMOZEK (DIENCEPHALON)</vt:lpstr>
      <vt:lpstr>Prezentace aplikace PowerPoint</vt:lpstr>
      <vt:lpstr>Thalamus</vt:lpstr>
      <vt:lpstr>Prezentace aplikace PowerPoint</vt:lpstr>
      <vt:lpstr>Prezentace aplikace PowerPoint</vt:lpstr>
      <vt:lpstr>Prezentace aplikace PowerPoint</vt:lpstr>
      <vt:lpstr>Metathalamus a subthalamus</vt:lpstr>
      <vt:lpstr>Prezentace aplikace PowerPoint</vt:lpstr>
      <vt:lpstr>Epithalamus</vt:lpstr>
      <vt:lpstr>Prezentace aplikace PowerPoint</vt:lpstr>
      <vt:lpstr>Hypothalamus</vt:lpstr>
      <vt:lpstr>Prezentace aplikace PowerPoint</vt:lpstr>
      <vt:lpstr>Jádra hypothalamu</vt:lpstr>
      <vt:lpstr>Prezentace aplikace PowerPoint</vt:lpstr>
      <vt:lpstr>TELENCEPHALON – koncový mozek</vt:lpstr>
      <vt:lpstr>Povrch telencephala</vt:lpstr>
      <vt:lpstr>ZÁŘEZY</vt:lpstr>
      <vt:lpstr>Telencephalon – koncový mozek</vt:lpstr>
      <vt:lpstr>Mozkové hemisféry</vt:lpstr>
      <vt:lpstr>Funkční korové oblasti</vt:lpstr>
      <vt:lpstr>Funkční korové oblasti kůry</vt:lpstr>
      <vt:lpstr>Prezentace aplikace PowerPoint</vt:lpstr>
      <vt:lpstr>FYZIOLOGIE KŮRY</vt:lpstr>
      <vt:lpstr>FYZIOLOGIE KŮRY</vt:lpstr>
      <vt:lpstr>Prezentace aplikace PowerPoint</vt:lpstr>
      <vt:lpstr>ASOCIAČNÍ OBLASTI</vt:lpstr>
      <vt:lpstr>ASOCIAČNÍ OBLASTI</vt:lpstr>
      <vt:lpstr>Limbický systém</vt:lpstr>
      <vt:lpstr>Limbický systém</vt:lpstr>
      <vt:lpstr>Limbický systém</vt:lpstr>
      <vt:lpstr>Pepezův limbický okruh</vt:lpstr>
      <vt:lpstr>Prezentace aplikace PowerPoint</vt:lpstr>
      <vt:lpstr>Prezentace aplikace PowerPoint</vt:lpstr>
      <vt:lpstr>Prezentace aplikace PowerPoint</vt:lpstr>
      <vt:lpstr>Prezentace aplikace PowerPoint</vt:lpstr>
      <vt:lpstr>Bazální ganglia</vt:lpstr>
      <vt:lpstr>Prezentace aplikace PowerPoint</vt:lpstr>
      <vt:lpstr>Prezentace aplikace PowerPoint</vt:lpstr>
      <vt:lpstr>Prezentace aplikace PowerPoint</vt:lpstr>
      <vt:lpstr>Prezentace aplikace PowerPoint</vt:lpstr>
      <vt:lpstr>Telencephalon – koncový mozek</vt:lpstr>
      <vt:lpstr>Asociační dráhy</vt:lpstr>
      <vt:lpstr>Komisurální dráhy</vt:lpstr>
      <vt:lpstr>KOROVÉ KOMISURÁLNÍ SPOJE</vt:lpstr>
      <vt:lpstr>PODKOROVÉ KOMISURÁLNÍ SPOJE</vt:lpstr>
      <vt:lpstr>Prezentace aplikace PowerPoint</vt:lpstr>
      <vt:lpstr>Prezentace aplikace PowerPoint</vt:lpstr>
      <vt:lpstr>Prezentace aplikace PowerPoint</vt:lpstr>
      <vt:lpstr>Projekční dráhy</vt:lpstr>
      <vt:lpstr>Komorový systém mozku</vt:lpstr>
      <vt:lpstr>Prezentace aplikace PowerPoint</vt:lpstr>
      <vt:lpstr>Obaly CNS</vt:lpstr>
      <vt:lpstr>Prezentace aplikace PowerPoint</vt:lpstr>
      <vt:lpstr>Cévní zásobení CNS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Anatomie Centrálního nervového systému</dc:title>
  <dc:creator>Jana Vaněčková</dc:creator>
  <cp:lastModifiedBy>Jana Vaněčková</cp:lastModifiedBy>
  <cp:revision>172</cp:revision>
  <dcterms:created xsi:type="dcterms:W3CDTF">2019-04-13T09:11:31Z</dcterms:created>
  <dcterms:modified xsi:type="dcterms:W3CDTF">2020-05-18T03:34:48Z</dcterms:modified>
</cp:coreProperties>
</file>