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62" r:id="rId3"/>
    <p:sldId id="426" r:id="rId4"/>
    <p:sldId id="438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7" r:id="rId13"/>
    <p:sldId id="388" r:id="rId14"/>
    <p:sldId id="390" r:id="rId15"/>
    <p:sldId id="439" r:id="rId16"/>
    <p:sldId id="440" r:id="rId17"/>
    <p:sldId id="442" r:id="rId18"/>
    <p:sldId id="441" r:id="rId19"/>
    <p:sldId id="26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91" autoAdjust="0"/>
  </p:normalViewPr>
  <p:slideViewPr>
    <p:cSldViewPr snapToGrid="0">
      <p:cViewPr varScale="1">
        <p:scale>
          <a:sx n="109" d="100"/>
          <a:sy n="109" d="100"/>
        </p:scale>
        <p:origin x="63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9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9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38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957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07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7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949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0676"/>
            <a:ext cx="9956800" cy="14319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9276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5600" y="1981200"/>
            <a:ext cx="49276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58DD3-62BC-4128-B65E-C3B60D6A4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558647-40AC-4D73-8175-5D40CDC7FE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4A73D30-F123-42D2-A3F4-CFC85DA4AA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C948C9-3604-4529-A47E-C336635CEE0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7904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74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1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5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97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0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ED9F-889C-4315-AAFB-DB293874F19B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459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www.enviwiki.cz/wiki/Soubor:Iko4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sa-jin-gi.deviantart.com/art/Cow-Clipart-402925788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E8895-80DA-42B3-8E4F-AF092D9B0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95CE35B-82D7-432A-A45C-8ED7480B0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68613"/>
          </a:xfrm>
        </p:spPr>
        <p:txBody>
          <a:bodyPr>
            <a:normAutofit/>
          </a:bodyPr>
          <a:lstStyle/>
          <a:p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</a:t>
            </a:r>
          </a:p>
          <a:p>
            <a:r>
              <a:rPr lang="cs-CZ" dirty="0"/>
              <a:t>Centrum environmentálního vzdělávání a výchovy </a:t>
            </a:r>
          </a:p>
          <a:p>
            <a:r>
              <a:rPr lang="cs-CZ" dirty="0"/>
              <a:t>Pedagogické fakulty Univerzity Karlovy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94BAAC2-F580-46CD-9888-C6369D185EA2}"/>
              </a:ext>
            </a:extLst>
          </p:cNvPr>
          <p:cNvSpPr/>
          <p:nvPr/>
        </p:nvSpPr>
        <p:spPr>
          <a:xfrm>
            <a:off x="689317" y="738554"/>
            <a:ext cx="9115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Základní ekologické pojmy</a:t>
            </a:r>
          </a:p>
        </p:txBody>
      </p:sp>
    </p:spTree>
    <p:extLst>
      <p:ext uri="{BB962C8B-B14F-4D97-AF65-F5344CB8AC3E}">
        <p14:creationId xmlns:p14="http://schemas.microsoft.com/office/powerpoint/2010/main" val="24849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5E7ADFC-5C87-4BB3-B58B-7D5D5ABF84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Troposféra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41B6E15B-71F7-4E48-BC3C-5C52BCDF6F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dirty="0"/>
              <a:t>Část atmosféry, se kterou přichází rostliny do styku – zóna počasí zemského vzdušného obalu.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Mění charakter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2800" b="1" dirty="0"/>
              <a:t>Charakterizována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1) počasím (krátkodobé jevy: přeháňka, bouřka)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2) </a:t>
            </a:r>
            <a:r>
              <a:rPr lang="cs-CZ" altLang="cs-CZ" sz="2800" dirty="0" err="1"/>
              <a:t>meterologickými</a:t>
            </a:r>
            <a:r>
              <a:rPr lang="cs-CZ" altLang="cs-CZ" sz="2800" dirty="0"/>
              <a:t> jevy středního trvání (období dešťů/sucha, roční období)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3) klimatem (průměrný stav na daném místě)</a:t>
            </a:r>
          </a:p>
        </p:txBody>
      </p:sp>
      <p:pic>
        <p:nvPicPr>
          <p:cNvPr id="2050" name="Picture 2" descr="C:\Users\User\AppData\Local\Microsoft\Windows\INetCache\IE\HRIPH60G\turk's_cap_lily_flower_blossom_bloom_pink_violet_inflorescence_lilium_martagon-126947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610" y="1854926"/>
            <a:ext cx="2603863" cy="390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0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7322539-5C4C-47C9-8436-C6F32D496D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Klima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1FC8F8E-C342-4035-B063-3B57549665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334" y="1631852"/>
            <a:ext cx="5948549" cy="5064370"/>
          </a:xfrm>
        </p:spPr>
        <p:txBody>
          <a:bodyPr>
            <a:normAutofit fontScale="92500"/>
          </a:bodyPr>
          <a:lstStyle/>
          <a:p>
            <a:r>
              <a:rPr lang="cs-CZ" altLang="cs-CZ" sz="2400" dirty="0"/>
              <a:t>Determinuje výskyt rostlin a potažmo živočichů.</a:t>
            </a:r>
            <a:r>
              <a:rPr lang="cs-CZ" altLang="cs-CZ" sz="2400" b="1" dirty="0"/>
              <a:t> </a:t>
            </a:r>
          </a:p>
          <a:p>
            <a:r>
              <a:rPr lang="cs-CZ" altLang="cs-CZ" sz="2400" dirty="0"/>
              <a:t>Teplotní hranice pro přežití – mezi nejnižší a nejvyšší teplotou, kterou je schopna rostlina přežít.</a:t>
            </a:r>
          </a:p>
          <a:p>
            <a:r>
              <a:rPr lang="cs-CZ" altLang="cs-CZ" sz="2400" b="1" dirty="0"/>
              <a:t>Makroklima </a:t>
            </a:r>
            <a:r>
              <a:rPr lang="cs-CZ" altLang="cs-CZ" sz="2400" dirty="0"/>
              <a:t>– klima zaznamenávané meteorologickými stanovišti.</a:t>
            </a:r>
          </a:p>
          <a:p>
            <a:r>
              <a:rPr lang="cs-CZ" altLang="cs-CZ" sz="2400" dirty="0"/>
              <a:t>Makroklima přehledně v </a:t>
            </a:r>
            <a:r>
              <a:rPr lang="cs-CZ" altLang="cs-CZ" sz="2400" dirty="0" err="1"/>
              <a:t>klimadiagramech</a:t>
            </a:r>
            <a:r>
              <a:rPr lang="cs-CZ" altLang="cs-CZ" sz="2400" dirty="0"/>
              <a:t>.</a:t>
            </a:r>
          </a:p>
          <a:p>
            <a:r>
              <a:rPr lang="cs-CZ" altLang="cs-CZ" sz="2400" b="1" dirty="0"/>
              <a:t>Mikroklima</a:t>
            </a:r>
            <a:r>
              <a:rPr lang="cs-CZ" altLang="cs-CZ" sz="2400" dirty="0"/>
              <a:t> – klima na specifických místech (svahy, úzká údolí, jámy).</a:t>
            </a:r>
          </a:p>
          <a:p>
            <a:r>
              <a:rPr lang="cs-CZ" altLang="cs-CZ" sz="2400" dirty="0"/>
              <a:t>U většiny rostlin dochází k synchronizaci růstu s klimatickými rytmy.</a:t>
            </a:r>
            <a:endParaRPr lang="cs-CZ" altLang="cs-CZ" sz="2400" dirty="0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cs-CZ" altLang="cs-CZ" sz="2400" dirty="0">
              <a:latin typeface="Times New Roman" panose="020206030504050203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CC57D7C-13A6-40BE-8439-DF9F87D3F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802" y="2931242"/>
            <a:ext cx="5022845" cy="376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5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D5E87AAB-2070-4D56-B484-3A9127BA8B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/>
              <a:t>Klimadiagram</a:t>
            </a:r>
            <a:endParaRPr lang="cs-CZ" altLang="cs-CZ" dirty="0"/>
          </a:p>
        </p:txBody>
      </p:sp>
      <p:pic>
        <p:nvPicPr>
          <p:cNvPr id="25603" name="Picture 3" descr="C:\Dokumenty\Obrázky\klimagram.jpg">
            <a:extLst>
              <a:ext uri="{FF2B5EF4-FFF2-40B4-BE49-F238E27FC236}">
                <a16:creationId xmlns:a16="http://schemas.microsoft.com/office/drawing/2014/main" id="{96380B76-C79D-49A5-8F87-6B92AD3483C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411" y="1752601"/>
            <a:ext cx="4162778" cy="4495800"/>
          </a:xfrm>
          <a:noFill/>
        </p:spPr>
      </p:pic>
      <p:sp>
        <p:nvSpPr>
          <p:cNvPr id="25604" name="Rectangle 4">
            <a:extLst>
              <a:ext uri="{FF2B5EF4-FFF2-40B4-BE49-F238E27FC236}">
                <a16:creationId xmlns:a16="http://schemas.microsoft.com/office/drawing/2014/main" id="{9B8CCEBC-6A8F-4569-9AB9-7CFEA926AAC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078437" y="2419642"/>
            <a:ext cx="6499274" cy="382875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sz="2000" dirty="0"/>
              <a:t>Vlevo průměrné měsíční teploty (</a:t>
            </a:r>
            <a:r>
              <a:rPr lang="cs-CZ" altLang="cs-CZ" sz="2000" dirty="0">
                <a:cs typeface="Tahoma" panose="020B0604030504040204" pitchFamily="34" charset="0"/>
              </a:rPr>
              <a:t>°</a:t>
            </a:r>
            <a:r>
              <a:rPr lang="cs-CZ" altLang="cs-CZ" sz="2000" dirty="0"/>
              <a:t>C).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Vpravo: průměrné měsíční srážky (mm).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Černá plocha: průměrné roční srážky vyšší než 100 mm. Tečkovaná plocha – relativní sucho.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a – Název místa 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b – výška nad mořem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c – počet roků meteorologických záznamů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d – průměrná roční teplota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e – průměrné roční srážky</a:t>
            </a: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410381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D68F872-3AFA-48F4-804A-DEE5BED365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Litosféra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17F1576E-2816-4F5E-9458-0F577E4C21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334" y="2160589"/>
            <a:ext cx="5202961" cy="3880773"/>
          </a:xfrm>
        </p:spPr>
        <p:txBody>
          <a:bodyPr/>
          <a:lstStyle/>
          <a:p>
            <a:r>
              <a:rPr lang="cs-CZ" altLang="cs-CZ"/>
              <a:t>Nevyčerpatelná zásoba rozmanitých chemických prvků.</a:t>
            </a:r>
          </a:p>
          <a:p>
            <a:r>
              <a:rPr lang="cs-CZ" altLang="cs-CZ" dirty="0"/>
              <a:t>Fyzické a chemické zvětrávání.</a:t>
            </a:r>
          </a:p>
          <a:p>
            <a:r>
              <a:rPr lang="cs-CZ" altLang="cs-CZ" dirty="0"/>
              <a:t>Vyměňuje látky s hydrosférou.</a:t>
            </a:r>
          </a:p>
          <a:p>
            <a:r>
              <a:rPr lang="cs-CZ" altLang="cs-CZ" dirty="0"/>
              <a:t>Základním materiálem pro vznik půdy.</a:t>
            </a:r>
          </a:p>
        </p:txBody>
      </p:sp>
      <p:pic>
        <p:nvPicPr>
          <p:cNvPr id="3" name="Obrázek 2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26BF71B9-9D04-437D-A0E1-92E7544C7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95" y="1758071"/>
            <a:ext cx="6036758" cy="388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5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7892B63-53D0-4EF5-BDE5-B393B19B51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Pedosféra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1DA4500A-2932-4D92-8145-911009DE87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334" y="2160589"/>
            <a:ext cx="6103294" cy="4094396"/>
          </a:xfrm>
        </p:spPr>
        <p:txBody>
          <a:bodyPr>
            <a:normAutofit lnSpcReduction="10000"/>
          </a:bodyPr>
          <a:lstStyle/>
          <a:p>
            <a:r>
              <a:rPr lang="cs-CZ" altLang="cs-CZ" sz="2400" dirty="0"/>
              <a:t>Půda je to hmota vzniklá působením organismů a podmínek prostředí. Zvětraný substrát z litosféry, zbytky odumřelých rostlin a živočichů – půdní živočichové -  exkrementy – humus. A volný prostor (voda, vzduch).</a:t>
            </a:r>
          </a:p>
          <a:p>
            <a:r>
              <a:rPr lang="cs-CZ" altLang="cs-CZ" sz="2400" dirty="0"/>
              <a:t>Půda roste, zraje, stárne a může i zaniknout.</a:t>
            </a:r>
          </a:p>
          <a:p>
            <a:r>
              <a:rPr lang="cs-CZ" altLang="cs-CZ" sz="2400" dirty="0"/>
              <a:t>Krajina bez půdy je „měsíční krajina“.</a:t>
            </a:r>
          </a:p>
          <a:p>
            <a:r>
              <a:rPr lang="cs-CZ" altLang="cs-CZ" sz="2400" dirty="0"/>
              <a:t>Typy půd budou probírány později. </a:t>
            </a:r>
          </a:p>
          <a:p>
            <a:endParaRPr lang="cs-CZ" altLang="cs-CZ" sz="24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9AF0463-6FF7-4874-A1BA-A1441D1FD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167" y="603015"/>
            <a:ext cx="4895512" cy="5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3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5760" y="2160589"/>
            <a:ext cx="6547641" cy="3880773"/>
          </a:xfrm>
        </p:spPr>
        <p:txBody>
          <a:bodyPr/>
          <a:lstStyle/>
          <a:p>
            <a:r>
              <a:rPr lang="cs-CZ" dirty="0" smtClean="0"/>
              <a:t>Co je příroda? </a:t>
            </a:r>
            <a:r>
              <a:rPr lang="cs-CZ" dirty="0" err="1" smtClean="0"/>
              <a:t>Fytozoogeosféra</a:t>
            </a:r>
            <a:r>
              <a:rPr lang="cs-CZ" dirty="0" smtClean="0"/>
              <a:t>. Ekosystém – </a:t>
            </a:r>
            <a:r>
              <a:rPr lang="cs-CZ" dirty="0" err="1" smtClean="0"/>
              <a:t>Tansley</a:t>
            </a:r>
            <a:r>
              <a:rPr lang="cs-CZ" dirty="0" smtClean="0"/>
              <a:t> 1935.</a:t>
            </a:r>
          </a:p>
          <a:p>
            <a:endParaRPr lang="cs-CZ" dirty="0" smtClean="0"/>
          </a:p>
          <a:p>
            <a:r>
              <a:rPr lang="cs-CZ" b="1" dirty="0" smtClean="0"/>
              <a:t>Klasifikace ekosystémů:</a:t>
            </a:r>
          </a:p>
          <a:p>
            <a:pPr>
              <a:buAutoNum type="alphaLcParenR"/>
            </a:pPr>
            <a:r>
              <a:rPr lang="cs-CZ" dirty="0" smtClean="0"/>
              <a:t>suchozemské x vodní,</a:t>
            </a:r>
          </a:p>
          <a:p>
            <a:pPr>
              <a:buAutoNum type="alphaLcParenR"/>
            </a:pPr>
            <a:r>
              <a:rPr lang="cs-CZ" dirty="0" smtClean="0"/>
              <a:t>přírodní x umělé,</a:t>
            </a:r>
          </a:p>
          <a:p>
            <a:pPr>
              <a:buAutoNum type="alphaLcParenR"/>
            </a:pPr>
            <a:r>
              <a:rPr lang="cs-CZ" dirty="0" smtClean="0"/>
              <a:t>dle velikosti – </a:t>
            </a:r>
            <a:r>
              <a:rPr lang="cs-CZ" dirty="0" err="1" smtClean="0"/>
              <a:t>makroekosystémy</a:t>
            </a:r>
            <a:r>
              <a:rPr lang="cs-CZ" dirty="0" smtClean="0"/>
              <a:t>  (biomy) x </a:t>
            </a:r>
            <a:r>
              <a:rPr lang="cs-CZ" dirty="0" err="1" smtClean="0"/>
              <a:t>mikroekosystémy</a:t>
            </a:r>
            <a:r>
              <a:rPr lang="cs-CZ" dirty="0" smtClean="0"/>
              <a:t>, globální ekosystém,</a:t>
            </a:r>
          </a:p>
          <a:p>
            <a:pPr>
              <a:buAutoNum type="alphaLcParenR"/>
            </a:pPr>
            <a:r>
              <a:rPr lang="cs-CZ" dirty="0" smtClean="0"/>
              <a:t>dle produktivity – s vysokou produkcí x nízkou produkcí,</a:t>
            </a:r>
          </a:p>
          <a:p>
            <a:pPr>
              <a:buAutoNum type="alphaLcParenR"/>
            </a:pPr>
            <a:r>
              <a:rPr lang="cs-CZ" dirty="0" smtClean="0"/>
              <a:t>dle stability – stabilní x nestabilní. </a:t>
            </a:r>
          </a:p>
          <a:p>
            <a:pPr>
              <a:buAutoNum type="alphaLcParenR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401" y="120714"/>
            <a:ext cx="5029199" cy="328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94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5943" y="1619794"/>
            <a:ext cx="10593977" cy="653143"/>
          </a:xfrm>
        </p:spPr>
        <p:txBody>
          <a:bodyPr/>
          <a:lstStyle/>
          <a:p>
            <a:r>
              <a:rPr lang="cs-CZ" dirty="0" smtClean="0"/>
              <a:t>Soubor všech jedinců jednoho druhu, kteří žijí v určitém prostoru a čase.</a:t>
            </a: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2756263"/>
            <a:ext cx="63877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Vlastnosti populací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hustota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denzita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populace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množivost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(natalita), úmrtnost (mortalita)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stěhování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migralita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– emigrace, imigrace</a:t>
            </a: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Typy růstu populace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J-křivka: exponenciální, chybí přirozený nepřítel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S-křivka: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sigmoidní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velikost populace regulována oscilace = krátkodobé kolísání (v průběhu roku)</a:t>
            </a: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fluktuace = kolísání v průběhu několika let (některé druhy pravidelné přemnožení – např. bekyně mniška každých 7 let)</a:t>
            </a:r>
          </a:p>
        </p:txBody>
      </p:sp>
      <p:sp>
        <p:nvSpPr>
          <p:cNvPr id="7" name="Obdélník 6"/>
          <p:cNvSpPr/>
          <p:nvPr/>
        </p:nvSpPr>
        <p:spPr>
          <a:xfrm>
            <a:off x="7471953" y="2756264"/>
            <a:ext cx="44936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Rozmístění (disperze, rozptyl) populace</a:t>
            </a:r>
          </a:p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a) rovnoměrné,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b) náhodné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málo časté (potemníci v mouce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),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c) shloučené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nejčastější (trsy rostlin, stáda živočichů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52" y="296365"/>
            <a:ext cx="3518262" cy="197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54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Rovnováha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83" y="3111835"/>
            <a:ext cx="6476220" cy="3648647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769" y="161368"/>
            <a:ext cx="1872070" cy="264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48194" y="2024743"/>
            <a:ext cx="483325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Dlouhodobě </a:t>
            </a:r>
            <a:r>
              <a:rPr lang="cs-CZ" dirty="0"/>
              <a:t>relativně stálý stav ekosystému. </a:t>
            </a:r>
            <a:endParaRPr lang="cs-CZ" dirty="0" smtClean="0"/>
          </a:p>
          <a:p>
            <a:r>
              <a:rPr lang="cs-CZ" dirty="0" smtClean="0"/>
              <a:t>Ekosystém </a:t>
            </a:r>
            <a:r>
              <a:rPr lang="cs-CZ" dirty="0"/>
              <a:t>je ze své rovnováhy neustále vychylován působením vnějších činitelů. Jeho přirozené autoregulační </a:t>
            </a:r>
            <a:r>
              <a:rPr lang="cs-CZ" dirty="0" smtClean="0"/>
              <a:t>mechanismy </a:t>
            </a:r>
            <a:r>
              <a:rPr lang="cs-CZ" dirty="0"/>
              <a:t>působí proti těmto změnám, čímž navrací ekosystém opět do stavu rovnováhy. </a:t>
            </a:r>
            <a:endParaRPr lang="cs-CZ" dirty="0" smtClean="0"/>
          </a:p>
          <a:p>
            <a:r>
              <a:rPr lang="cs-CZ" dirty="0" smtClean="0"/>
              <a:t>Dynamický </a:t>
            </a:r>
            <a:r>
              <a:rPr lang="cs-CZ" dirty="0"/>
              <a:t>stav, jehož součástí jsou i jisté odchylky. </a:t>
            </a:r>
            <a:endParaRPr lang="cs-CZ" dirty="0" smtClean="0"/>
          </a:p>
          <a:p>
            <a:r>
              <a:rPr lang="cs-CZ" dirty="0" smtClean="0"/>
              <a:t>Posuzování </a:t>
            </a:r>
            <a:r>
              <a:rPr lang="cs-CZ" dirty="0"/>
              <a:t>toho, zda je sledovaný ekosystém v rovnováze, závisí </a:t>
            </a:r>
            <a:r>
              <a:rPr lang="cs-CZ" dirty="0" smtClean="0"/>
              <a:t>na </a:t>
            </a:r>
            <a:r>
              <a:rPr lang="cs-CZ" dirty="0"/>
              <a:t>zvoleném časovém měřítku.</a:t>
            </a:r>
          </a:p>
        </p:txBody>
      </p:sp>
      <p:sp>
        <p:nvSpPr>
          <p:cNvPr id="10" name="Obdélník 9"/>
          <p:cNvSpPr/>
          <p:nvPr/>
        </p:nvSpPr>
        <p:spPr>
          <a:xfrm>
            <a:off x="6662056" y="705394"/>
            <a:ext cx="266482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cs-CZ" sz="4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klimax</a:t>
            </a:r>
            <a:endParaRPr lang="cs-CZ" sz="40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5447211" y="1750423"/>
            <a:ext cx="399723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cs-CZ" sz="40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disturbance</a:t>
            </a:r>
          </a:p>
        </p:txBody>
      </p:sp>
      <p:sp>
        <p:nvSpPr>
          <p:cNvPr id="12" name="Obdélník 11"/>
          <p:cNvSpPr/>
          <p:nvPr/>
        </p:nvSpPr>
        <p:spPr>
          <a:xfrm flipH="1">
            <a:off x="248194" y="5902727"/>
            <a:ext cx="31873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sukcese</a:t>
            </a:r>
            <a:endParaRPr lang="cs-CZ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6849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Ekologická nika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019" y="3886473"/>
            <a:ext cx="4689358" cy="268414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52697" y="1776549"/>
            <a:ext cx="63093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AutoNum type="alphaLcParenR"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69817" y="1852861"/>
            <a:ext cx="6492240" cy="4188501"/>
          </a:xfrm>
        </p:spPr>
        <p:txBody>
          <a:bodyPr>
            <a:normAutofit/>
          </a:bodyPr>
          <a:lstStyle/>
          <a:p>
            <a:r>
              <a:rPr lang="cs-CZ" dirty="0"/>
              <a:t>Souhrn životních podmínek pro populaci určitého druhu -  </a:t>
            </a:r>
            <a:r>
              <a:rPr lang="cs-CZ" dirty="0" err="1"/>
              <a:t>Elton</a:t>
            </a:r>
            <a:r>
              <a:rPr lang="cs-CZ" dirty="0"/>
              <a:t> 1927.</a:t>
            </a:r>
          </a:p>
          <a:p>
            <a:r>
              <a:rPr lang="cs-CZ" dirty="0"/>
              <a:t>Souhrn ekologických faktorů v n-</a:t>
            </a:r>
            <a:r>
              <a:rPr lang="cs-CZ" dirty="0" err="1"/>
              <a:t>dimenziálním</a:t>
            </a:r>
            <a:r>
              <a:rPr lang="cs-CZ" dirty="0"/>
              <a:t> </a:t>
            </a:r>
            <a:r>
              <a:rPr lang="cs-CZ" dirty="0" err="1"/>
              <a:t>nadprostoru</a:t>
            </a:r>
            <a:r>
              <a:rPr lang="cs-CZ" dirty="0"/>
              <a:t>, kde každý faktor představuje jednu dimenzi (rozměr) - </a:t>
            </a:r>
            <a:r>
              <a:rPr lang="cs-CZ" dirty="0" err="1"/>
              <a:t>Hutchinson</a:t>
            </a:r>
            <a:r>
              <a:rPr lang="cs-CZ" dirty="0"/>
              <a:t> 1957. </a:t>
            </a:r>
          </a:p>
          <a:p>
            <a:endParaRPr lang="cs-CZ" dirty="0"/>
          </a:p>
          <a:p>
            <a:r>
              <a:rPr lang="cs-CZ" dirty="0"/>
              <a:t>Klasifikace ekologické niky:</a:t>
            </a:r>
          </a:p>
          <a:p>
            <a:pPr>
              <a:buAutoNum type="alphaLcParenR"/>
            </a:pPr>
            <a:r>
              <a:rPr lang="cs-CZ" dirty="0"/>
              <a:t>úzká x široká,</a:t>
            </a:r>
          </a:p>
          <a:p>
            <a:pPr>
              <a:buAutoNum type="alphaLcParenR"/>
            </a:pPr>
            <a:r>
              <a:rPr lang="cs-CZ" dirty="0"/>
              <a:t>volná x obsazená,</a:t>
            </a:r>
          </a:p>
          <a:p>
            <a:pPr>
              <a:buAutoNum type="alphaLcParenR"/>
            </a:pPr>
            <a:r>
              <a:rPr lang="cs-CZ" dirty="0"/>
              <a:t>základní (</a:t>
            </a:r>
            <a:r>
              <a:rPr lang="cs-CZ" dirty="0" err="1"/>
              <a:t>fundamentání</a:t>
            </a:r>
            <a:r>
              <a:rPr lang="cs-CZ" dirty="0"/>
              <a:t>) x realizovaná.</a:t>
            </a:r>
          </a:p>
          <a:p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92" y="526982"/>
            <a:ext cx="5168811" cy="2499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30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473238-2367-4B25-BCF5-A3C112D2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DE1C89-2866-416D-92EF-39D31B45A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4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9FAB7C-B03B-48E9-808E-F95D91578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Pojmosloví v ekologii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94F896-106C-48FF-92AE-806F326C3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Vychází z latiny a řečtiny.</a:t>
            </a:r>
          </a:p>
          <a:p>
            <a:r>
              <a:rPr lang="cs-CZ" dirty="0"/>
              <a:t>Velkou výhodu mají absolventi klasických gymnázií, kteří se s latinou a řečtinou setkali. Mohou pojmy odvozovat.</a:t>
            </a:r>
          </a:p>
          <a:p>
            <a:r>
              <a:rPr lang="cs-CZ" dirty="0"/>
              <a:t>Ostatní se pojmy musí naučit.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366" y="3504451"/>
            <a:ext cx="3242854" cy="324285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102" y="3931920"/>
            <a:ext cx="2420041" cy="238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>
            <a:extLst>
              <a:ext uri="{FF2B5EF4-FFF2-40B4-BE49-F238E27FC236}">
                <a16:creationId xmlns:a16="http://schemas.microsoft.com/office/drawing/2014/main" id="{5C0613FF-8027-4829-9C6D-DED02D6CBD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Nejdůležitější okruhy ekologie</a:t>
            </a:r>
          </a:p>
        </p:txBody>
      </p:sp>
      <p:sp>
        <p:nvSpPr>
          <p:cNvPr id="13315" name="Rectangle 1027">
            <a:extLst>
              <a:ext uri="{FF2B5EF4-FFF2-40B4-BE49-F238E27FC236}">
                <a16:creationId xmlns:a16="http://schemas.microsoft.com/office/drawing/2014/main" id="{FC26ED42-E7AE-43AF-B6EC-BBBF86AD36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Ekolog.</a:t>
            </a:r>
          </a:p>
          <a:p>
            <a:r>
              <a:rPr lang="cs-CZ" altLang="cs-CZ" dirty="0"/>
              <a:t>Příroda.</a:t>
            </a:r>
          </a:p>
          <a:p>
            <a:r>
              <a:rPr lang="cs-CZ" altLang="cs-CZ" dirty="0"/>
              <a:t>Ekosystém.</a:t>
            </a:r>
          </a:p>
          <a:p>
            <a:r>
              <a:rPr lang="cs-CZ" altLang="cs-CZ" dirty="0"/>
              <a:t>Ekologická nika.</a:t>
            </a:r>
          </a:p>
          <a:p>
            <a:r>
              <a:rPr lang="cs-CZ" altLang="cs-CZ" dirty="0"/>
              <a:t>Populace.</a:t>
            </a:r>
          </a:p>
          <a:p>
            <a:r>
              <a:rPr lang="cs-CZ" altLang="cs-CZ" dirty="0"/>
              <a:t>Rovnováha.</a:t>
            </a:r>
            <a:endParaRPr lang="en-US" altLang="cs-CZ" dirty="0"/>
          </a:p>
          <a:p>
            <a:endParaRPr lang="cs-CZ" altLang="cs-CZ" dirty="0"/>
          </a:p>
        </p:txBody>
      </p:sp>
      <p:pic>
        <p:nvPicPr>
          <p:cNvPr id="5122" name="Picture 2" descr="C:\Users\User\AppData\Local\Microsoft\Windows\INetCache\IE\ZNGHI7B4\300px-Prirucni_slovnik_naucny,_encyclopedia_in_Czech_languag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257" y="4019206"/>
            <a:ext cx="2718568" cy="270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AppData\Local\Microsoft\Windows\INetCache\IE\U5E6CMI6\diccy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327" y="328204"/>
            <a:ext cx="21050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99" y="1788764"/>
            <a:ext cx="1917460" cy="965079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4206240" y="3244334"/>
            <a:ext cx="6122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 smtClean="0"/>
              <a:t>Enviwiki</a:t>
            </a:r>
            <a:endParaRPr lang="cs-CZ" dirty="0" smtClean="0"/>
          </a:p>
          <a:p>
            <a:r>
              <a:rPr lang="cs-CZ" dirty="0" smtClean="0"/>
              <a:t>https</a:t>
            </a:r>
            <a:r>
              <a:rPr lang="cs-CZ" dirty="0"/>
              <a:t>://www.enviwiki.cz/wiki/Soubor:Iko4.png</a:t>
            </a:r>
          </a:p>
        </p:txBody>
      </p:sp>
    </p:spTree>
    <p:extLst>
      <p:ext uri="{BB962C8B-B14F-4D97-AF65-F5344CB8AC3E}">
        <p14:creationId xmlns:p14="http://schemas.microsoft.com/office/powerpoint/2010/main" val="415674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1B01D83B-99D9-4590-9561-FC79B9B91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Ekolog aneb člověk jako pozorovatel</a:t>
            </a:r>
          </a:p>
        </p:txBody>
      </p:sp>
      <p:sp>
        <p:nvSpPr>
          <p:cNvPr id="15363" name="Rectangle 6">
            <a:extLst>
              <a:ext uri="{FF2B5EF4-FFF2-40B4-BE49-F238E27FC236}">
                <a16:creationId xmlns:a16="http://schemas.microsoft.com/office/drawing/2014/main" id="{884A585D-00CB-479A-9067-EBE0BDE1311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b="1" dirty="0"/>
              <a:t>Nejlépe sleduje:</a:t>
            </a:r>
          </a:p>
          <a:p>
            <a:pPr eaLnBrk="1" hangingPunct="1"/>
            <a:r>
              <a:rPr lang="cs-CZ" altLang="cs-CZ" dirty="0"/>
              <a:t>Jevy, které mají délku kratší, než lidský život.</a:t>
            </a:r>
          </a:p>
          <a:p>
            <a:pPr eaLnBrk="1" hangingPunct="1"/>
            <a:r>
              <a:rPr lang="cs-CZ" altLang="cs-CZ" dirty="0"/>
              <a:t>Organismy, které může pozorovat bez obtíží vlastníma očima.</a:t>
            </a:r>
          </a:p>
        </p:txBody>
      </p:sp>
      <p:sp>
        <p:nvSpPr>
          <p:cNvPr id="15364" name="Rectangle 7">
            <a:extLst>
              <a:ext uri="{FF2B5EF4-FFF2-40B4-BE49-F238E27FC236}">
                <a16:creationId xmlns:a16="http://schemas.microsoft.com/office/drawing/2014/main" id="{F0F281F2-FD51-4BC1-ADBB-91337C023AF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b="1" dirty="0"/>
              <a:t>S velkými obtížemi sleduje</a:t>
            </a:r>
            <a:r>
              <a:rPr lang="cs-CZ" altLang="cs-CZ" dirty="0"/>
              <a:t>:</a:t>
            </a:r>
          </a:p>
          <a:p>
            <a:pPr eaLnBrk="1" hangingPunct="1"/>
            <a:r>
              <a:rPr lang="cs-CZ" altLang="cs-CZ" dirty="0"/>
              <a:t>Příliš dlouhé/krátké jevy.</a:t>
            </a:r>
          </a:p>
          <a:p>
            <a:pPr eaLnBrk="1" hangingPunct="1"/>
            <a:r>
              <a:rPr lang="cs-CZ" altLang="cs-CZ" dirty="0"/>
              <a:t>Příliš malé/velké organismy</a:t>
            </a:r>
          </a:p>
        </p:txBody>
      </p:sp>
      <p:pic>
        <p:nvPicPr>
          <p:cNvPr id="1026" name="Picture 2" descr="C:\Users\User\AppData\Local\Microsoft\Windows\INetCache\IE\HRIPH60G\chemist-2025955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435" y="3639059"/>
            <a:ext cx="2403564" cy="310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Microsoft\Windows\INetCache\IE\HRIPH60G\csf1315070513165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026" y="4536487"/>
            <a:ext cx="2096316" cy="209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11" y="1590599"/>
            <a:ext cx="3440008" cy="456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24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EEA8E25-C586-476B-95A2-BFA4C30F4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83280" y="1303338"/>
            <a:ext cx="6598920" cy="608012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Příroda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B622170-6156-42EE-8FD1-3492BA27E12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6573" y="2521131"/>
            <a:ext cx="4153988" cy="3520229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400" b="1" dirty="0">
                <a:solidFill>
                  <a:srgbClr val="FFFF00"/>
                </a:solidFill>
              </a:rPr>
              <a:t>Živá (biotická)</a:t>
            </a:r>
          </a:p>
          <a:p>
            <a:r>
              <a:rPr lang="cs-CZ" altLang="cs-CZ" sz="2400" dirty="0"/>
              <a:t>Producenti</a:t>
            </a:r>
          </a:p>
          <a:p>
            <a:r>
              <a:rPr lang="cs-CZ" altLang="cs-CZ" sz="2400" dirty="0"/>
              <a:t>Konzumenti </a:t>
            </a:r>
          </a:p>
          <a:p>
            <a:r>
              <a:rPr lang="cs-CZ" altLang="cs-CZ" sz="2400" dirty="0" err="1"/>
              <a:t>Destruenti</a:t>
            </a:r>
            <a:endParaRPr lang="cs-CZ" altLang="cs-CZ" sz="2400" dirty="0"/>
          </a:p>
          <a:p>
            <a:endParaRPr lang="cs-CZ" altLang="cs-CZ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481EAC95-A8BC-4B37-A84E-7300B76526D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577840" y="470263"/>
            <a:ext cx="4715691" cy="4127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2400" b="1" dirty="0">
                <a:solidFill>
                  <a:srgbClr val="FFFF00"/>
                </a:solidFill>
              </a:rPr>
              <a:t>Neživá (abiotická)</a:t>
            </a:r>
          </a:p>
          <a:p>
            <a:r>
              <a:rPr lang="cs-CZ" altLang="cs-CZ" sz="2400" dirty="0" smtClean="0"/>
              <a:t>Záření</a:t>
            </a:r>
            <a:endParaRPr lang="cs-CZ" altLang="cs-CZ" sz="2400" dirty="0"/>
          </a:p>
          <a:p>
            <a:r>
              <a:rPr lang="cs-CZ" altLang="cs-CZ" sz="2400" dirty="0"/>
              <a:t>Voda, vodní srážky</a:t>
            </a:r>
          </a:p>
          <a:p>
            <a:r>
              <a:rPr lang="cs-CZ" altLang="cs-CZ" sz="2400" dirty="0"/>
              <a:t>Teplota</a:t>
            </a:r>
          </a:p>
          <a:p>
            <a:r>
              <a:rPr lang="cs-CZ" altLang="cs-CZ" sz="2400" dirty="0"/>
              <a:t>Vítr</a:t>
            </a:r>
          </a:p>
          <a:p>
            <a:r>
              <a:rPr lang="cs-CZ" altLang="cs-CZ" sz="2400" dirty="0" smtClean="0"/>
              <a:t>Půda.</a:t>
            </a:r>
          </a:p>
          <a:p>
            <a:r>
              <a:rPr lang="cs-CZ" altLang="cs-CZ" sz="2400" dirty="0" smtClean="0"/>
              <a:t>Pravidelné </a:t>
            </a:r>
            <a:r>
              <a:rPr lang="cs-CZ" altLang="cs-CZ" sz="2400" dirty="0"/>
              <a:t>disturbance</a:t>
            </a:r>
          </a:p>
          <a:p>
            <a:r>
              <a:rPr lang="cs-CZ" altLang="cs-CZ" sz="2400" dirty="0"/>
              <a:t>Klimatické podmínky</a:t>
            </a:r>
          </a:p>
        </p:txBody>
      </p:sp>
      <p:pic>
        <p:nvPicPr>
          <p:cNvPr id="7171" name="Picture 3" descr="C:\Users\User\AppData\Local\Microsoft\Windows\INetCache\IE\U5E6CMI6\Animals_png_set_by_mossi889-d4uye4q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4663440"/>
            <a:ext cx="3358024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AppData\Local\Microsoft\Windows\INetCache\IE\ZNGHI7B4\wind_blowing_cloud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464" y="2438083"/>
            <a:ext cx="2423259" cy="152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User\AppData\Local\Microsoft\Windows\INetCache\IE\ZNGHI7B4\15147-illustration-of-the-sun-pv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322" y="-13426"/>
            <a:ext cx="2351678" cy="235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User\AppData\Local\Microsoft\Windows\INetCache\IE\HRIPH60G\205px-Rain_icon.svg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184" y="3710758"/>
            <a:ext cx="874553" cy="106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:\Users\User\AppData\Local\Microsoft\Windows\INetCache\IE\U5E6CMI6\thermometer-146554_960_72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681" y="4598126"/>
            <a:ext cx="1459502" cy="225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C:\Users\User\AppData\Local\Microsoft\Windows\INetCache\IE\HRIPH60G\12161828_obr3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760" y="4663440"/>
            <a:ext cx="2717074" cy="203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C:\Users\User\AppData\Local\Microsoft\Windows\INetCache\IE\U5E6CMI6\R11_-_Plant_and_Rocks_-_0303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84" y="222975"/>
            <a:ext cx="1695577" cy="314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C:\Users\User\AppData\Local\Microsoft\Windows\INetCache\IE\6JARBGAD\R11_-_Tree_and_Flower_-_0465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15" y="116159"/>
            <a:ext cx="1691569" cy="222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5" name="Picture 17" descr="C:\Users\User\AppData\Local\Microsoft\Windows\INetCache\IE\U5E6CMI6\plant1[1]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350" y="2548163"/>
            <a:ext cx="1359910" cy="23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80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3FD8753-A43B-4EF0-9EC4-B5395B5854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591" y="581465"/>
            <a:ext cx="8596668" cy="1320800"/>
          </a:xfrm>
        </p:spPr>
        <p:txBody>
          <a:bodyPr/>
          <a:lstStyle/>
          <a:p>
            <a:r>
              <a:rPr lang="cs-CZ" altLang="cs-CZ"/>
              <a:t>Živá příroda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122B354-6C58-4264-91CF-C96412183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334" y="2160589"/>
            <a:ext cx="6595663" cy="3880773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sz="2800" b="1" dirty="0"/>
              <a:t>Producenti</a:t>
            </a:r>
            <a:r>
              <a:rPr lang="cs-CZ" altLang="cs-CZ" sz="2800" dirty="0"/>
              <a:t> – asimilují E ze slunečního záření, fotosyntéza, </a:t>
            </a:r>
            <a:r>
              <a:rPr lang="cs-CZ" altLang="cs-CZ" sz="2800" dirty="0" err="1"/>
              <a:t>dychání</a:t>
            </a:r>
            <a:r>
              <a:rPr lang="cs-CZ" altLang="cs-CZ" sz="2800" dirty="0"/>
              <a:t> (zelené rostliny).  Chemosyntéza (</a:t>
            </a:r>
            <a:r>
              <a:rPr lang="cs-CZ" altLang="cs-CZ" sz="2800" dirty="0" err="1"/>
              <a:t>Riftia</a:t>
            </a:r>
            <a:r>
              <a:rPr lang="cs-CZ" altLang="cs-CZ" sz="2800" dirty="0"/>
              <a:t>). </a:t>
            </a:r>
          </a:p>
          <a:p>
            <a:r>
              <a:rPr lang="cs-CZ" altLang="cs-CZ" sz="2800" b="1" dirty="0"/>
              <a:t>Konzumenti </a:t>
            </a:r>
            <a:r>
              <a:rPr lang="cs-CZ" altLang="cs-CZ" sz="2800" dirty="0"/>
              <a:t>– čerpají energii z chemických vazeb, dýchání (býložravci, masožravci, všežravci). </a:t>
            </a:r>
          </a:p>
          <a:p>
            <a:r>
              <a:rPr lang="cs-CZ" altLang="cs-CZ" sz="2800" b="1" dirty="0" err="1"/>
              <a:t>Destruenti</a:t>
            </a:r>
            <a:r>
              <a:rPr lang="cs-CZ" altLang="cs-CZ" sz="2800" dirty="0"/>
              <a:t> – energii z chemických vazeb, dýchání, rozkládají složité sloučeniny (bílkoviny) na základní prvky (např. žížaly, houby).</a:t>
            </a:r>
          </a:p>
        </p:txBody>
      </p:sp>
      <p:pic>
        <p:nvPicPr>
          <p:cNvPr id="5" name="Obrázek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56897125-AF34-4862-B10E-BF8BBB96E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018" y="0"/>
            <a:ext cx="4098982" cy="306675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23ED7C8-6502-488C-94A5-05D295F6AB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40503" y="3211005"/>
            <a:ext cx="2247259" cy="2247259"/>
          </a:xfrm>
          <a:prstGeom prst="rect">
            <a:avLst/>
          </a:prstGeom>
        </p:spPr>
      </p:pic>
      <p:pic>
        <p:nvPicPr>
          <p:cNvPr id="10" name="Obrázek 9" descr="Obsah obrázku zvíře, země, bezobratlí, červ&#10;&#10;Popis vygenerován s velmi vysokou mírou spolehlivosti">
            <a:extLst>
              <a:ext uri="{FF2B5EF4-FFF2-40B4-BE49-F238E27FC236}">
                <a16:creationId xmlns:a16="http://schemas.microsoft.com/office/drawing/2014/main" id="{2AEA2806-6A97-4C63-BBCC-5CD858DD8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850" y="4825735"/>
            <a:ext cx="2696986" cy="203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87E101B-0639-48A3-B7C2-4957E4C952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Dělení sfér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4F5DDC5-1177-4243-B3B9-570281E78A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Stratosféra, troposféra.</a:t>
            </a:r>
          </a:p>
          <a:p>
            <a:r>
              <a:rPr lang="cs-CZ" altLang="cs-CZ" dirty="0"/>
              <a:t>Atmosféra.</a:t>
            </a:r>
          </a:p>
          <a:p>
            <a:r>
              <a:rPr lang="cs-CZ" altLang="cs-CZ" dirty="0"/>
              <a:t>Litosféra.</a:t>
            </a:r>
          </a:p>
          <a:p>
            <a:r>
              <a:rPr lang="cs-CZ" altLang="cs-CZ" dirty="0"/>
              <a:t>Pedosféra.</a:t>
            </a:r>
          </a:p>
          <a:p>
            <a:r>
              <a:rPr lang="cs-CZ" altLang="cs-CZ" dirty="0"/>
              <a:t>Hydrosféra.</a:t>
            </a:r>
          </a:p>
          <a:p>
            <a:r>
              <a:rPr lang="cs-CZ" altLang="cs-CZ" dirty="0"/>
              <a:t>Biosféra, ekosféra.</a:t>
            </a:r>
          </a:p>
          <a:p>
            <a:r>
              <a:rPr lang="cs-CZ" altLang="cs-CZ" dirty="0"/>
              <a:t>Noosféra.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769" y="1126128"/>
            <a:ext cx="43434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4992256-702F-4D03-B321-314865E466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Hydrosféra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6799F2D-158D-4DBF-AB91-90D936EDF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334" y="2160589"/>
            <a:ext cx="11012918" cy="38807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cs-CZ" altLang="cs-CZ" sz="2400" b="1" dirty="0">
                <a:solidFill>
                  <a:srgbClr val="FFFF00"/>
                </a:solidFill>
              </a:rPr>
              <a:t>Mořská voda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Světové oceány 71 % povrchu Země.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Obsah Na</a:t>
            </a:r>
            <a:r>
              <a:rPr lang="cs-CZ" altLang="cs-CZ" sz="2400" baseline="30000" dirty="0"/>
              <a:t>+</a:t>
            </a:r>
            <a:r>
              <a:rPr lang="cs-CZ" altLang="cs-CZ" sz="2400" dirty="0"/>
              <a:t> Mg</a:t>
            </a:r>
            <a:r>
              <a:rPr lang="cs-CZ" altLang="cs-CZ" sz="2400" baseline="30000" dirty="0"/>
              <a:t>2+</a:t>
            </a:r>
            <a:r>
              <a:rPr lang="cs-CZ" altLang="cs-CZ" sz="2400" dirty="0"/>
              <a:t>,</a:t>
            </a:r>
            <a:r>
              <a:rPr lang="cs-CZ" altLang="cs-CZ" sz="2400" baseline="30000" dirty="0"/>
              <a:t> </a:t>
            </a:r>
            <a:r>
              <a:rPr lang="cs-CZ" altLang="cs-CZ" sz="2400" dirty="0"/>
              <a:t>Cl</a:t>
            </a:r>
            <a:r>
              <a:rPr lang="cs-CZ" altLang="cs-CZ" sz="2400" baseline="30000" dirty="0"/>
              <a:t>- </a:t>
            </a:r>
            <a:r>
              <a:rPr lang="cs-CZ" altLang="cs-CZ" sz="2400" dirty="0"/>
              <a:t>a SO</a:t>
            </a:r>
            <a:r>
              <a:rPr lang="cs-CZ" altLang="cs-CZ" sz="2400" baseline="-25000" dirty="0"/>
              <a:t>4</a:t>
            </a:r>
            <a:r>
              <a:rPr lang="cs-CZ" altLang="cs-CZ" sz="2400" baseline="30000" dirty="0"/>
              <a:t>2-  </a:t>
            </a:r>
            <a:r>
              <a:rPr lang="cs-CZ" altLang="cs-CZ" sz="2400" dirty="0"/>
              <a:t>a průměrný obsah soli 35 g/l.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Pojmy: salinita, příboj, příliv, odliv, </a:t>
            </a:r>
            <a:r>
              <a:rPr lang="cs-CZ" altLang="cs-CZ" sz="2400" smtClean="0"/>
              <a:t>eufotická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zóna, afotická zóna, </a:t>
            </a:r>
            <a:r>
              <a:rPr lang="cs-CZ" altLang="cs-CZ" sz="2400" dirty="0" err="1"/>
              <a:t>fyto</a:t>
            </a:r>
            <a:r>
              <a:rPr lang="cs-CZ" altLang="cs-CZ" sz="2400" dirty="0"/>
              <a:t> a zooplankton, </a:t>
            </a:r>
            <a:r>
              <a:rPr lang="cs-CZ" altLang="cs-CZ" sz="2400" dirty="0" err="1"/>
              <a:t>kril</a:t>
            </a:r>
            <a:r>
              <a:rPr lang="cs-CZ" altLang="cs-CZ" sz="2400" dirty="0"/>
              <a:t>, …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2400" b="1" dirty="0">
                <a:solidFill>
                  <a:srgbClr val="FFFF00"/>
                </a:solidFill>
              </a:rPr>
              <a:t>Sladká voda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Obvykle obsahuje více Ca</a:t>
            </a:r>
            <a:r>
              <a:rPr lang="cs-CZ" altLang="cs-CZ" sz="2400" baseline="30000" dirty="0"/>
              <a:t>2+ </a:t>
            </a:r>
            <a:r>
              <a:rPr lang="cs-CZ" altLang="cs-CZ" sz="2400" dirty="0"/>
              <a:t>a HCO</a:t>
            </a:r>
            <a:r>
              <a:rPr lang="cs-CZ" altLang="cs-CZ" sz="2400" baseline="-25000" dirty="0"/>
              <a:t>3</a:t>
            </a:r>
            <a:r>
              <a:rPr lang="cs-CZ" altLang="cs-CZ" sz="2400" baseline="30000" dirty="0"/>
              <a:t>-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dirty="0"/>
              <a:t>Vody kontinentální a podzemní.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Význam proudění. Kde voda neproudí, vytvoří se gradienty teploty a hustoty, což ovlivňuje distribuci živin a vodních organismů.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4E73A57-EC89-4AC2-8552-3AFF4CE1ACEB}"/>
              </a:ext>
            </a:extLst>
          </p:cNvPr>
          <p:cNvSpPr/>
          <p:nvPr/>
        </p:nvSpPr>
        <p:spPr>
          <a:xfrm>
            <a:off x="4389121" y="6041362"/>
            <a:ext cx="52191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Kryosféra</a:t>
            </a:r>
          </a:p>
        </p:txBody>
      </p:sp>
      <p:pic>
        <p:nvPicPr>
          <p:cNvPr id="7" name="Obrázek 6" descr="Obsah obrázku interiér&#10;&#10;Popis vygenerován s vysokou mírou spolehlivosti">
            <a:extLst>
              <a:ext uri="{FF2B5EF4-FFF2-40B4-BE49-F238E27FC236}">
                <a16:creationId xmlns:a16="http://schemas.microsoft.com/office/drawing/2014/main" id="{52864F36-A994-4179-A2B2-F37A6FA79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9718"/>
            <a:ext cx="3045416" cy="215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5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3C537FD8-803B-4CA0-BDBA-AFF8F76EA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Atmosféra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BFD38C9-E456-47E1-BAAE-9EDBE1F2F1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334" y="2160589"/>
            <a:ext cx="7305675" cy="38807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sz="2800" dirty="0"/>
              <a:t>Dusík – 79% (objemových procent)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Kyslík – 21%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Oxid uhličitý – 0,03% </a:t>
            </a:r>
            <a:endParaRPr lang="cs-CZ" altLang="cs-CZ" sz="2800" baseline="-25000" dirty="0"/>
          </a:p>
          <a:p>
            <a:pPr>
              <a:lnSpc>
                <a:spcPct val="90000"/>
              </a:lnSpc>
            </a:pPr>
            <a:r>
              <a:rPr lang="cs-CZ" altLang="cs-CZ" sz="2800" dirty="0"/>
              <a:t>Vodní pára 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Vzácné plyny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Pyl, spory plísní.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A také plynné, kapalné i pevné nečistoty, především SO</a:t>
            </a:r>
            <a:r>
              <a:rPr lang="cs-CZ" altLang="cs-CZ" sz="2800" baseline="-25000" dirty="0"/>
              <a:t>4</a:t>
            </a:r>
            <a:r>
              <a:rPr lang="cs-CZ" altLang="cs-CZ" sz="2800" dirty="0"/>
              <a:t>, nestabilní sloučeniny dusíku, sloučeniny halogenů, prach a saze.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B38CE74B-AF8C-45AB-B837-4E78132B7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6338888"/>
            <a:ext cx="6089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cs-CZ" altLang="cs-CZ" sz="2800">
              <a:latin typeface="Tahoma" panose="020B0604030504040204" pitchFamily="34" charset="0"/>
            </a:endParaRP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CDD2596-CEE1-4625-99CD-F83363342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6324601"/>
            <a:ext cx="7305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1800">
                <a:solidFill>
                  <a:schemeClr val="tx2"/>
                </a:solidFill>
                <a:latin typeface="Tahoma" panose="020B0604030504040204" pitchFamily="34" charset="0"/>
              </a:rPr>
              <a:t>Nakreslete nebo nafoťte zvětšený pyl 8 rostlin.</a:t>
            </a:r>
          </a:p>
        </p:txBody>
      </p:sp>
      <p:pic>
        <p:nvPicPr>
          <p:cNvPr id="3" name="Obrázek 2" descr="Obsah obrázku deštník, příslušenství&#10;&#10;Popis vygenerován s velmi vysokou mírou spolehlivosti">
            <a:extLst>
              <a:ext uri="{FF2B5EF4-FFF2-40B4-BE49-F238E27FC236}">
                <a16:creationId xmlns:a16="http://schemas.microsoft.com/office/drawing/2014/main" id="{1DFB1BE0-B3A8-47E5-84ED-09D5B9518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864" y="269337"/>
            <a:ext cx="524827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8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355</TotalTime>
  <Words>929</Words>
  <Application>Microsoft Office PowerPoint</Application>
  <PresentationFormat>Širokoúhlá obrazovka</PresentationFormat>
  <Paragraphs>151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Tahoma</vt:lpstr>
      <vt:lpstr>Times New Roman</vt:lpstr>
      <vt:lpstr>Trebuchet MS</vt:lpstr>
      <vt:lpstr>Wingdings</vt:lpstr>
      <vt:lpstr>Wingdings 3</vt:lpstr>
      <vt:lpstr>Fazeta</vt:lpstr>
      <vt:lpstr>Základy ekologie a environmentalistiky</vt:lpstr>
      <vt:lpstr>Pojmosloví v ekologii</vt:lpstr>
      <vt:lpstr>Nejdůležitější okruhy ekologie</vt:lpstr>
      <vt:lpstr>Ekolog aneb člověk jako pozorovatel</vt:lpstr>
      <vt:lpstr>Příroda</vt:lpstr>
      <vt:lpstr>Živá příroda</vt:lpstr>
      <vt:lpstr>Dělení sfér</vt:lpstr>
      <vt:lpstr>Hydrosféra</vt:lpstr>
      <vt:lpstr>Atmosféra</vt:lpstr>
      <vt:lpstr>Troposféra</vt:lpstr>
      <vt:lpstr>Klima</vt:lpstr>
      <vt:lpstr>Klimadiagram</vt:lpstr>
      <vt:lpstr>Litosféra</vt:lpstr>
      <vt:lpstr>Pedosféra</vt:lpstr>
      <vt:lpstr>Ekosystém</vt:lpstr>
      <vt:lpstr>Populace</vt:lpstr>
      <vt:lpstr>Rovnováha</vt:lpstr>
      <vt:lpstr>Ekologická nika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ekologie a environmentalistiky</dc:title>
  <dc:creator>adimin</dc:creator>
  <cp:lastModifiedBy>ucebna</cp:lastModifiedBy>
  <cp:revision>29</cp:revision>
  <dcterms:created xsi:type="dcterms:W3CDTF">2018-10-07T14:46:05Z</dcterms:created>
  <dcterms:modified xsi:type="dcterms:W3CDTF">2018-10-22T12:50:16Z</dcterms:modified>
</cp:coreProperties>
</file>