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96" r:id="rId4"/>
    <p:sldId id="297" r:id="rId5"/>
    <p:sldId id="260" r:id="rId6"/>
    <p:sldId id="267" r:id="rId7"/>
    <p:sldId id="273" r:id="rId8"/>
    <p:sldId id="274" r:id="rId9"/>
    <p:sldId id="291" r:id="rId10"/>
    <p:sldId id="292" r:id="rId11"/>
    <p:sldId id="270" r:id="rId12"/>
    <p:sldId id="279" r:id="rId13"/>
    <p:sldId id="280" r:id="rId14"/>
    <p:sldId id="275" r:id="rId15"/>
    <p:sldId id="263" r:id="rId16"/>
    <p:sldId id="294" r:id="rId17"/>
    <p:sldId id="286" r:id="rId18"/>
    <p:sldId id="285" r:id="rId19"/>
    <p:sldId id="295" r:id="rId20"/>
    <p:sldId id="283" r:id="rId21"/>
    <p:sldId id="278" r:id="rId22"/>
    <p:sldId id="287" r:id="rId23"/>
    <p:sldId id="288" r:id="rId24"/>
    <p:sldId id="289" r:id="rId25"/>
    <p:sldId id="281" r:id="rId26"/>
    <p:sldId id="266" r:id="rId27"/>
    <p:sldId id="27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3B5F489-D91C-4157-8A01-7185913357B9}">
          <p14:sldIdLst>
            <p14:sldId id="256"/>
            <p14:sldId id="257"/>
            <p14:sldId id="296"/>
            <p14:sldId id="297"/>
            <p14:sldId id="260"/>
            <p14:sldId id="267"/>
            <p14:sldId id="273"/>
            <p14:sldId id="274"/>
            <p14:sldId id="291"/>
            <p14:sldId id="292"/>
            <p14:sldId id="270"/>
            <p14:sldId id="279"/>
            <p14:sldId id="280"/>
            <p14:sldId id="275"/>
            <p14:sldId id="263"/>
            <p14:sldId id="294"/>
            <p14:sldId id="286"/>
            <p14:sldId id="285"/>
            <p14:sldId id="295"/>
            <p14:sldId id="283"/>
            <p14:sldId id="278"/>
            <p14:sldId id="287"/>
            <p14:sldId id="288"/>
            <p14:sldId id="289"/>
            <p14:sldId id="281"/>
            <p14:sldId id="266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D325-AAA6-428D-BED4-5F7A7F25B9E1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1EEF-9D02-448A-B1E2-CE07936F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1EEF-9D02-448A-B1E2-CE07936F96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3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4C0C8-002A-4A1F-AA15-D97A7ED6B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7989" y="260648"/>
            <a:ext cx="8508022" cy="5998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132E74-3BAD-4B1E-B5D5-6FF97890048F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populism, how does it work and is it really a threat to liberal European regimes?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Populism and Nationalism – A Threat to European Democracy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8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IV.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07902" cy="45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29" y="1556792"/>
            <a:ext cx="3139420" cy="44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8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 of populism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Refusing “old politics” responsible for the crisis</a:t>
            </a:r>
          </a:p>
          <a:p>
            <a:endParaRPr lang="cs-CZ" dirty="0"/>
          </a:p>
          <a:p>
            <a:r>
              <a:rPr lang="en-US" dirty="0"/>
              <a:t>Refusing political parties as an obstacle against the will of the people </a:t>
            </a:r>
          </a:p>
          <a:p>
            <a:endParaRPr lang="en-US" dirty="0"/>
          </a:p>
          <a:p>
            <a:r>
              <a:rPr lang="en-US" dirty="0"/>
              <a:t>Resistance against representative democracy</a:t>
            </a:r>
          </a:p>
          <a:p>
            <a:endParaRPr lang="en-US" dirty="0"/>
          </a:p>
          <a:p>
            <a:r>
              <a:rPr lang="en-US" dirty="0"/>
              <a:t>Principle of equality of chosen</a:t>
            </a:r>
          </a:p>
          <a:p>
            <a:endParaRPr lang="en-US" dirty="0"/>
          </a:p>
          <a:p>
            <a:r>
              <a:rPr lang="en-US" dirty="0"/>
              <a:t>Creating permanent feeling of threat</a:t>
            </a:r>
          </a:p>
        </p:txBody>
      </p:sp>
    </p:spTree>
    <p:extLst>
      <p:ext uri="{BB962C8B-B14F-4D97-AF65-F5344CB8AC3E}">
        <p14:creationId xmlns:p14="http://schemas.microsoft.com/office/powerpoint/2010/main" val="426453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below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880320" cy="4070852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4961"/>
            <a:ext cx="4038600" cy="2914815"/>
          </a:xfrm>
        </p:spPr>
      </p:pic>
    </p:spTree>
    <p:extLst>
      <p:ext uri="{BB962C8B-B14F-4D97-AF65-F5344CB8AC3E}">
        <p14:creationId xmlns:p14="http://schemas.microsoft.com/office/powerpoint/2010/main" val="16820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below II.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36465"/>
            <a:ext cx="4038600" cy="3151807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44416" cy="2883200"/>
          </a:xfrm>
        </p:spPr>
      </p:pic>
    </p:spTree>
    <p:extLst>
      <p:ext uri="{BB962C8B-B14F-4D97-AF65-F5344CB8AC3E}">
        <p14:creationId xmlns:p14="http://schemas.microsoft.com/office/powerpoint/2010/main" val="273606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above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440656"/>
            <a:ext cx="3829050" cy="4543425"/>
          </a:xfrm>
        </p:spPr>
      </p:pic>
      <p:pic>
        <p:nvPicPr>
          <p:cNvPr id="28" name="Zástupný symbol pro obsah 2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20196"/>
            <a:ext cx="4038600" cy="3384346"/>
          </a:xfrm>
        </p:spPr>
      </p:pic>
    </p:spTree>
    <p:extLst>
      <p:ext uri="{BB962C8B-B14F-4D97-AF65-F5344CB8AC3E}">
        <p14:creationId xmlns:p14="http://schemas.microsoft.com/office/powerpoint/2010/main" val="4371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Typical supporter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Socially isolated from secluded locality</a:t>
            </a:r>
          </a:p>
          <a:p>
            <a:endParaRPr lang="en-US" dirty="0"/>
          </a:p>
          <a:p>
            <a:r>
              <a:rPr lang="en-US" dirty="0"/>
              <a:t>Apolitical – low interest of participation</a:t>
            </a:r>
          </a:p>
          <a:p>
            <a:endParaRPr lang="en-US" dirty="0"/>
          </a:p>
          <a:p>
            <a:r>
              <a:rPr lang="en-US" dirty="0"/>
              <a:t>Passive or non-voter</a:t>
            </a:r>
          </a:p>
          <a:p>
            <a:endParaRPr lang="en-US" dirty="0"/>
          </a:p>
          <a:p>
            <a:r>
              <a:rPr lang="en-US" dirty="0"/>
              <a:t>Admirer of authorities</a:t>
            </a:r>
          </a:p>
          <a:p>
            <a:endParaRPr lang="en-US" dirty="0"/>
          </a:p>
          <a:p>
            <a:r>
              <a:rPr lang="en-US" dirty="0"/>
              <a:t>Influenced by “bad mood”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55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Deception</a:t>
            </a:r>
          </a:p>
        </p:txBody>
      </p:sp>
      <p:pic>
        <p:nvPicPr>
          <p:cNvPr id="1026" name="Picture 2" descr="http://3.bp.blogspot.com/-UDnc8yIWiFU/VVG7DxhPI3I/AAAAAAAAOf0/aAWD0JFNhDo/s640/Refugees%2BR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74504" cy="45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242" t="11230" r="15027" b="11497"/>
          <a:stretch/>
        </p:blipFill>
        <p:spPr bwMode="auto">
          <a:xfrm>
            <a:off x="5" y="4"/>
            <a:ext cx="9143999" cy="630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6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543" t="12032" r="14877" b="11497"/>
          <a:stretch/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Attitudes of the people </a:t>
            </a:r>
            <a:endParaRPr lang="cs-CZ" dirty="0"/>
          </a:p>
        </p:txBody>
      </p:sp>
      <p:pic>
        <p:nvPicPr>
          <p:cNvPr id="6146" name="Picture 2" descr="http://www.voxeurop.eu/files/images/brief/immigrationeu.jpg?14318971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1" y="1628800"/>
            <a:ext cx="81228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0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populism</a:t>
            </a:r>
            <a:r>
              <a:rPr lang="cs-CZ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744416" cy="49950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Drunken guest at the party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Arditi</a:t>
            </a:r>
            <a:r>
              <a:rPr lang="cs-CZ" sz="2400" dirty="0"/>
              <a:t> 2004)</a:t>
            </a:r>
            <a:endParaRPr lang="en-US" dirty="0"/>
          </a:p>
          <a:p>
            <a:r>
              <a:rPr lang="en-US" dirty="0"/>
              <a:t>Indicating dysfunction of democracy</a:t>
            </a:r>
          </a:p>
          <a:p>
            <a:r>
              <a:rPr lang="en-US" dirty="0"/>
              <a:t>Appealing to the interest of the people against the elite</a:t>
            </a:r>
          </a:p>
          <a:p>
            <a:r>
              <a:rPr lang="en-US" dirty="0"/>
              <a:t>Thin-centered ideology (</a:t>
            </a:r>
            <a:r>
              <a:rPr lang="en-US" dirty="0" err="1"/>
              <a:t>Mudde</a:t>
            </a:r>
            <a:r>
              <a:rPr lang="en-US" dirty="0"/>
              <a:t> 2004)</a:t>
            </a:r>
          </a:p>
          <a:p>
            <a:r>
              <a:rPr lang="en-US" dirty="0"/>
              <a:t>Key role of the leader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1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of the Front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marcetiennelansade.fr/wp-content/uploads/2013/09/logoF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" y="1508756"/>
            <a:ext cx="4087712" cy="37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ionspresse.info/wp-content/uploads/2012/11/affiche_autre_voi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7048"/>
            <a:ext cx="3305062" cy="44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9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Support</a:t>
            </a:r>
            <a:r>
              <a:rPr lang="en-US" dirty="0"/>
              <a:t> of the Front National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94874"/>
            <a:ext cx="8504238" cy="4436602"/>
          </a:xfrm>
        </p:spPr>
      </p:pic>
    </p:spTree>
    <p:extLst>
      <p:ext uri="{BB962C8B-B14F-4D97-AF65-F5344CB8AC3E}">
        <p14:creationId xmlns:p14="http://schemas.microsoft.com/office/powerpoint/2010/main" val="248954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of the Northern League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Matteo Salvini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" y="2378964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7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Original rhetoric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7542"/>
            <a:ext cx="2880320" cy="40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3861048"/>
            <a:ext cx="4038600" cy="25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72" y="1486433"/>
            <a:ext cx="3240360" cy="23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8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Shift towards migration/muslim issues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32" y="1419754"/>
            <a:ext cx="36855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77" y="4149080"/>
            <a:ext cx="3390279" cy="23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leganordmagnago.jimdo.com/app/download/1292532416/Indiano+riserve+immigrazione.gif?t=12302983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23" y="2252112"/>
            <a:ext cx="2353263" cy="33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9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interest in participation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785139"/>
            <a:ext cx="4038600" cy="185445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2381"/>
            <a:ext cx="4038600" cy="2919976"/>
          </a:xfrm>
        </p:spPr>
      </p:pic>
    </p:spTree>
    <p:extLst>
      <p:ext uri="{BB962C8B-B14F-4D97-AF65-F5344CB8AC3E}">
        <p14:creationId xmlns:p14="http://schemas.microsoft.com/office/powerpoint/2010/main" val="231600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Reaction of the mainstream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Confrontation – South America</a:t>
            </a:r>
          </a:p>
          <a:p>
            <a:endParaRPr lang="it-IT" dirty="0"/>
          </a:p>
          <a:p>
            <a:r>
              <a:rPr lang="it-IT" dirty="0"/>
              <a:t>Isolation – Belgium</a:t>
            </a:r>
          </a:p>
          <a:p>
            <a:endParaRPr lang="it-IT" dirty="0"/>
          </a:p>
          <a:p>
            <a:r>
              <a:rPr lang="it-IT" dirty="0"/>
              <a:t>Adaptation – Austria</a:t>
            </a:r>
          </a:p>
          <a:p>
            <a:endParaRPr lang="it-IT" dirty="0"/>
          </a:p>
          <a:p>
            <a:r>
              <a:rPr lang="it-IT" dirty="0"/>
              <a:t>Socialization - Italy</a:t>
            </a:r>
          </a:p>
        </p:txBody>
      </p:sp>
    </p:spTree>
    <p:extLst>
      <p:ext uri="{BB962C8B-B14F-4D97-AF65-F5344CB8AC3E}">
        <p14:creationId xmlns:p14="http://schemas.microsoft.com/office/powerpoint/2010/main" val="416486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Positives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Negatives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dirty="0"/>
              <a:t>Point out on dysfunction in the system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en-US" sz="2400" dirty="0"/>
              <a:t>Highlight issue subsequently adopted by the mainstream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Destabilization of the system</a:t>
            </a:r>
          </a:p>
          <a:p>
            <a:endParaRPr lang="en-US" sz="2400" dirty="0"/>
          </a:p>
          <a:p>
            <a:r>
              <a:rPr lang="en-US" sz="2400" dirty="0"/>
              <a:t>Polarization and vulgarization of politics</a:t>
            </a:r>
          </a:p>
          <a:p>
            <a:endParaRPr lang="en-US" sz="2400" dirty="0"/>
          </a:p>
          <a:p>
            <a:r>
              <a:rPr lang="en-US" sz="2400" dirty="0"/>
              <a:t>Mainstream adopts similar </a:t>
            </a:r>
            <a:r>
              <a:rPr lang="en-US" sz="2400" dirty="0" err="1"/>
              <a:t>rhetorics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More disappointed people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Positives and negatives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Conceptualization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Populism is a chameleonic, often unclear buzzword used by not only academia but also by journalists, politicians and </a:t>
            </a:r>
            <a:r>
              <a:rPr lang="cs-CZ" sz="2800" dirty="0" err="1"/>
              <a:t>intellectuals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„populism considers society to be ultimately separated into two homogeneous and antagonistic groups, </a:t>
            </a:r>
            <a:r>
              <a:rPr lang="en-GB" sz="2800" dirty="0"/>
              <a:t>‘</a:t>
            </a:r>
            <a:r>
              <a:rPr lang="cs-CZ" sz="2800" dirty="0"/>
              <a:t>the pure people</a:t>
            </a:r>
            <a:r>
              <a:rPr lang="en-GB" sz="2800" dirty="0"/>
              <a:t>’</a:t>
            </a:r>
            <a:r>
              <a:rPr lang="cs-CZ" sz="2800" dirty="0"/>
              <a:t> versus</a:t>
            </a:r>
            <a:r>
              <a:rPr lang="en-GB" sz="2800" dirty="0"/>
              <a:t> ‘the corrupt elite’, and which argues that politics should be an expression of the </a:t>
            </a:r>
            <a:r>
              <a:rPr lang="en-GB" sz="2800" dirty="0" err="1"/>
              <a:t>volont</a:t>
            </a:r>
            <a:r>
              <a:rPr lang="cs-CZ" sz="2800" dirty="0"/>
              <a:t>é générale of the people“ (Mudde 2004)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70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Thin-centered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Populism has the internal coherence of a distint ideology but „it lacks the capacity to put forward a wide-ranging and coherent programme for the solution to crucial political questions“ (Stanley 2008)</a:t>
            </a:r>
            <a:endParaRPr lang="en-GB" sz="2800" dirty="0"/>
          </a:p>
          <a:p>
            <a:endParaRPr lang="cs-CZ" sz="2800" dirty="0"/>
          </a:p>
          <a:p>
            <a:r>
              <a:rPr lang="en-US" sz="2800" dirty="0"/>
              <a:t>Populism is most commonly found operating in tandem with ‘thicker’ ideologies such as liberalism, socialism,  conservatism or even illiberalism</a:t>
            </a:r>
          </a:p>
        </p:txBody>
      </p:sp>
    </p:spTree>
    <p:extLst>
      <p:ext uri="{BB962C8B-B14F-4D97-AF65-F5344CB8AC3E}">
        <p14:creationId xmlns:p14="http://schemas.microsoft.com/office/powerpoint/2010/main" val="12052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factors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Crises of political parties</a:t>
            </a:r>
          </a:p>
          <a:p>
            <a:endParaRPr lang="en-US" sz="2400" dirty="0"/>
          </a:p>
          <a:p>
            <a:r>
              <a:rPr lang="en-US" sz="2400" dirty="0"/>
              <a:t>Personalization of power</a:t>
            </a:r>
          </a:p>
          <a:p>
            <a:endParaRPr lang="en-US" sz="2400" dirty="0"/>
          </a:p>
          <a:p>
            <a:r>
              <a:rPr lang="en-US" sz="2400" dirty="0"/>
              <a:t>Role of the media</a:t>
            </a:r>
          </a:p>
          <a:p>
            <a:endParaRPr lang="en-US" sz="2400" dirty="0"/>
          </a:p>
          <a:p>
            <a:r>
              <a:rPr lang="en-US" sz="2400" dirty="0"/>
              <a:t>Structural problems of the society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8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Charismatic leader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Concept of Max Weber</a:t>
            </a:r>
          </a:p>
          <a:p>
            <a:endParaRPr lang="en-US" dirty="0"/>
          </a:p>
          <a:p>
            <a:r>
              <a:rPr lang="en-US" dirty="0"/>
              <a:t>His existence is basic precondition for the existence of populism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Direct exercise of power</a:t>
            </a:r>
          </a:p>
          <a:p>
            <a:endParaRPr lang="en-US" dirty="0"/>
          </a:p>
          <a:p>
            <a:r>
              <a:rPr lang="en-US" dirty="0"/>
              <a:t>Rigid control of the party or movement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9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8" y="1426369"/>
            <a:ext cx="3025833" cy="4572000"/>
          </a:xfrm>
        </p:spPr>
      </p:pic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22" y="1424291"/>
            <a:ext cx="3661756" cy="4576156"/>
          </a:xfrm>
        </p:spPr>
      </p:pic>
    </p:spTree>
    <p:extLst>
      <p:ext uri="{BB962C8B-B14F-4D97-AF65-F5344CB8AC3E}">
        <p14:creationId xmlns:p14="http://schemas.microsoft.com/office/powerpoint/2010/main" val="171659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II</a:t>
            </a:r>
            <a:r>
              <a:rPr lang="cs-CZ" dirty="0"/>
              <a:t>.</a:t>
            </a:r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38667"/>
            <a:ext cx="4038600" cy="2747403"/>
          </a:xfrm>
        </p:spPr>
      </p:pic>
      <p:pic>
        <p:nvPicPr>
          <p:cNvPr id="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14" y="1426369"/>
            <a:ext cx="3050771" cy="4572000"/>
          </a:xfrm>
        </p:spPr>
      </p:pic>
    </p:spTree>
    <p:extLst>
      <p:ext uri="{BB962C8B-B14F-4D97-AF65-F5344CB8AC3E}">
        <p14:creationId xmlns:p14="http://schemas.microsoft.com/office/powerpoint/2010/main" val="417356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III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2952328" cy="47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1626"/>
            <a:ext cx="3816424" cy="45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0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540</TotalTime>
  <Words>432</Words>
  <Application>Microsoft Office PowerPoint</Application>
  <PresentationFormat>Předvádění na obrazovce (4:3)</PresentationFormat>
  <Paragraphs>93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Georgia</vt:lpstr>
      <vt:lpstr>Wingdings</vt:lpstr>
      <vt:lpstr>Wingdings 2</vt:lpstr>
      <vt:lpstr>Civic</vt:lpstr>
      <vt:lpstr>Populism and Nationalism – A Threat to European Democracy</vt:lpstr>
      <vt:lpstr>What is populism?</vt:lpstr>
      <vt:lpstr>Conceptualization</vt:lpstr>
      <vt:lpstr>Thin-centered ideology</vt:lpstr>
      <vt:lpstr>Trigger factors</vt:lpstr>
      <vt:lpstr>Charismatic leader</vt:lpstr>
      <vt:lpstr>Examples of charismatic leaders I.</vt:lpstr>
      <vt:lpstr>Examples of charismatic leaders II.</vt:lpstr>
      <vt:lpstr>Examples of charismatic leaders III.</vt:lpstr>
      <vt:lpstr>Examples of charismatic leaders IV.</vt:lpstr>
      <vt:lpstr>Key issues of populism</vt:lpstr>
      <vt:lpstr>Enemy from below I.</vt:lpstr>
      <vt:lpstr>Enemy from below II.</vt:lpstr>
      <vt:lpstr>Enemy from above</vt:lpstr>
      <vt:lpstr>Typical supporter</vt:lpstr>
      <vt:lpstr>Deception</vt:lpstr>
      <vt:lpstr>Prezentace aplikace PowerPoint</vt:lpstr>
      <vt:lpstr>Prezentace aplikace PowerPoint</vt:lpstr>
      <vt:lpstr>Attitudes of the people </vt:lpstr>
      <vt:lpstr>Case of the Front National</vt:lpstr>
      <vt:lpstr>Support of the Front National</vt:lpstr>
      <vt:lpstr>Case of the Northern League</vt:lpstr>
      <vt:lpstr>Original rhetoric</vt:lpstr>
      <vt:lpstr>Shift towards migration/muslim issues</vt:lpstr>
      <vt:lpstr>Low interest in participation</vt:lpstr>
      <vt:lpstr>Reaction of the mainstream</vt:lpstr>
      <vt:lpstr>Positives and negatives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Parallels and differences in the society in Europe after 1989</dc:title>
  <dc:creator>Martin Mejstřík</dc:creator>
  <cp:lastModifiedBy>Martin Mejstřík</cp:lastModifiedBy>
  <cp:revision>37</cp:revision>
  <dcterms:created xsi:type="dcterms:W3CDTF">2014-04-14T15:02:02Z</dcterms:created>
  <dcterms:modified xsi:type="dcterms:W3CDTF">2019-09-17T22:34:07Z</dcterms:modified>
</cp:coreProperties>
</file>