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4" r:id="rId4"/>
    <p:sldId id="275" r:id="rId5"/>
    <p:sldId id="278" r:id="rId6"/>
    <p:sldId id="285" r:id="rId7"/>
    <p:sldId id="279" r:id="rId8"/>
    <p:sldId id="286" r:id="rId9"/>
    <p:sldId id="280" r:id="rId10"/>
    <p:sldId id="284" r:id="rId11"/>
    <p:sldId id="281" r:id="rId12"/>
    <p:sldId id="282" r:id="rId13"/>
    <p:sldId id="283" r:id="rId14"/>
    <p:sldId id="287" r:id="rId15"/>
    <p:sldId id="288" r:id="rId16"/>
    <p:sldId id="290" r:id="rId17"/>
    <p:sldId id="277" r:id="rId18"/>
    <p:sldId id="28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16. 10. 2017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ara.ujc.cas.cz/psjc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Utvořte mapu všech možných slov utvořených ze základového slova</a:t>
            </a:r>
          </a:p>
          <a:p>
            <a:endParaRPr lang="cs-CZ" dirty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cs-CZ" dirty="0">
                <a:solidFill>
                  <a:schemeClr val="accent5"/>
                </a:solidFill>
              </a:rPr>
              <a:t>					</a:t>
            </a:r>
          </a:p>
          <a:p>
            <a:pPr>
              <a:buNone/>
            </a:pPr>
            <a:r>
              <a:rPr lang="cs-CZ" dirty="0">
                <a:solidFill>
                  <a:schemeClr val="accent5"/>
                </a:solidFill>
              </a:rPr>
              <a:t>						CUKR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63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derivace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470990"/>
            <a:ext cx="10515600" cy="4910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odvozování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prefixace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solidFill>
                  <a:schemeClr val="accent5"/>
                </a:solidFill>
              </a:rPr>
              <a:t>Vymyslete slovo se třemi prefixy.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sufixace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PIVO → PIVAŘ → PIVAŘKA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PIVO → PIVOVAR → PIVOVARNÍK → PIVOVARNICKÝ</a:t>
            </a:r>
          </a:p>
          <a:p>
            <a:pPr lvl="2"/>
            <a:r>
              <a:rPr lang="cs-CZ" dirty="0"/>
              <a:t>PIVOVARSKÝ × PIVOVARNICKÝ</a:t>
            </a:r>
          </a:p>
          <a:p>
            <a:pPr lvl="2"/>
            <a:r>
              <a:rPr lang="cs-CZ" dirty="0"/>
              <a:t>VĚDNÍ × VĚDECKÝ</a:t>
            </a:r>
          </a:p>
          <a:p>
            <a:pPr lvl="2"/>
            <a:r>
              <a:rPr lang="cs-CZ" dirty="0"/>
              <a:t>ZDRAVOTNÍ × ZDRAVOTNICKÝ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848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409" y="1690688"/>
            <a:ext cx="9253735" cy="469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transflexe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tvoření slov koncovkou</a:t>
            </a:r>
          </a:p>
          <a:p>
            <a:pPr lvl="2"/>
            <a:r>
              <a:rPr lang="cs-CZ" dirty="0"/>
              <a:t>MALIN</a:t>
            </a:r>
            <a:r>
              <a:rPr lang="cs-CZ" b="1" dirty="0"/>
              <a:t>A</a:t>
            </a:r>
            <a:r>
              <a:rPr lang="cs-CZ" dirty="0"/>
              <a:t> → MALIN</a:t>
            </a:r>
            <a:r>
              <a:rPr lang="cs-CZ" b="1" dirty="0"/>
              <a:t>Í</a:t>
            </a:r>
            <a:r>
              <a:rPr lang="cs-CZ" dirty="0"/>
              <a:t>, PRAC</a:t>
            </a:r>
            <a:r>
              <a:rPr lang="cs-CZ" b="1" dirty="0"/>
              <a:t>OVAT</a:t>
            </a:r>
            <a:r>
              <a:rPr lang="cs-CZ" dirty="0"/>
              <a:t> → PRÁC</a:t>
            </a:r>
            <a:r>
              <a:rPr lang="cs-CZ" b="1" dirty="0"/>
              <a:t>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tvoření slov kmenotvorným sufixem</a:t>
            </a:r>
          </a:p>
          <a:p>
            <a:pPr lvl="2"/>
            <a:r>
              <a:rPr lang="cs-CZ" dirty="0"/>
              <a:t>SŮL → SOL</a:t>
            </a:r>
            <a:r>
              <a:rPr lang="cs-CZ" b="1" dirty="0"/>
              <a:t>IT</a:t>
            </a:r>
            <a:r>
              <a:rPr lang="cs-CZ" dirty="0"/>
              <a:t>, TELEFON → TELEFON</a:t>
            </a:r>
            <a:r>
              <a:rPr lang="cs-CZ" b="1" dirty="0"/>
              <a:t>OVAT</a:t>
            </a:r>
          </a:p>
          <a:p>
            <a:pPr lvl="2"/>
            <a:endParaRPr lang="cs-CZ" b="1" dirty="0"/>
          </a:p>
          <a:p>
            <a:pPr lvl="2"/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Jedna z nejčastějších chyb v testu!</a:t>
            </a:r>
          </a:p>
        </p:txBody>
      </p:sp>
    </p:spTree>
    <p:extLst>
      <p:ext uri="{BB962C8B-B14F-4D97-AF65-F5344CB8AC3E}">
        <p14:creationId xmlns:p14="http://schemas.microsoft.com/office/powerpoint/2010/main" val="197573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9382944" cy="46906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b="1" dirty="0"/>
              <a:t>kombinované tvoření </a:t>
            </a:r>
            <a:r>
              <a:rPr lang="cs-CZ" dirty="0"/>
              <a:t>(spojení 2 principů v jediném kroku)</a:t>
            </a:r>
          </a:p>
          <a:p>
            <a:pPr marL="742950" lvl="2" indent="-342900"/>
            <a:r>
              <a:rPr lang="cs-CZ" sz="2400" b="1" dirty="0"/>
              <a:t>prefixace + </a:t>
            </a:r>
            <a:r>
              <a:rPr lang="cs-CZ" sz="2400" b="1" dirty="0" err="1"/>
              <a:t>transflexe</a:t>
            </a:r>
            <a:r>
              <a:rPr lang="cs-CZ" sz="2400" b="1" dirty="0"/>
              <a:t>:</a:t>
            </a:r>
          </a:p>
          <a:p>
            <a:pPr marL="1200150" lvl="3" indent="-342900"/>
            <a:r>
              <a:rPr lang="cs-CZ" sz="2400" dirty="0"/>
              <a:t>HOR</a:t>
            </a:r>
            <a:r>
              <a:rPr lang="cs-CZ" sz="2400" b="1" dirty="0"/>
              <a:t>A</a:t>
            </a:r>
            <a:r>
              <a:rPr lang="cs-CZ" sz="2400" dirty="0"/>
              <a:t> → </a:t>
            </a:r>
            <a:r>
              <a:rPr lang="cs-CZ" sz="2400" b="1" dirty="0"/>
              <a:t>PO</a:t>
            </a:r>
            <a:r>
              <a:rPr lang="cs-CZ" sz="2400" dirty="0"/>
              <a:t>HOŘ</a:t>
            </a:r>
            <a:r>
              <a:rPr lang="cs-CZ" sz="2400" b="1" dirty="0"/>
              <a:t>Í</a:t>
            </a:r>
          </a:p>
          <a:p>
            <a:pPr marL="1200150" lvl="3" indent="-342900"/>
            <a:r>
              <a:rPr lang="cs-CZ" sz="2400" dirty="0"/>
              <a:t>MOUDR</a:t>
            </a:r>
            <a:r>
              <a:rPr lang="cs-CZ" sz="2400" b="1" dirty="0"/>
              <a:t>Ý</a:t>
            </a:r>
            <a:r>
              <a:rPr lang="cs-CZ" sz="2400" dirty="0"/>
              <a:t> → </a:t>
            </a:r>
            <a:r>
              <a:rPr lang="cs-CZ" sz="2400" b="1" dirty="0"/>
              <a:t>Z</a:t>
            </a:r>
            <a:r>
              <a:rPr lang="cs-CZ" sz="2400" dirty="0"/>
              <a:t>MOUDŘ</a:t>
            </a:r>
            <a:r>
              <a:rPr lang="cs-CZ" sz="2400" b="1" dirty="0"/>
              <a:t>ET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prefixace + sufixace:</a:t>
            </a:r>
          </a:p>
          <a:p>
            <a:pPr lvl="2"/>
            <a:r>
              <a:rPr lang="cs-CZ" sz="2400" dirty="0"/>
              <a:t>PAT</a:t>
            </a:r>
            <a:r>
              <a:rPr lang="cs-CZ" sz="2400" b="1" dirty="0"/>
              <a:t>A</a:t>
            </a:r>
            <a:r>
              <a:rPr lang="cs-CZ" sz="2400" dirty="0"/>
              <a:t> →  </a:t>
            </a:r>
            <a:r>
              <a:rPr lang="cs-CZ" sz="2400" b="1" dirty="0"/>
              <a:t>POD</a:t>
            </a:r>
            <a:r>
              <a:rPr lang="cs-CZ" sz="2400" dirty="0"/>
              <a:t>PAT</a:t>
            </a:r>
            <a:r>
              <a:rPr lang="cs-CZ" sz="2400" b="1" dirty="0"/>
              <a:t>EK</a:t>
            </a:r>
          </a:p>
        </p:txBody>
      </p:sp>
    </p:spTree>
    <p:extLst>
      <p:ext uri="{BB962C8B-B14F-4D97-AF65-F5344CB8AC3E}">
        <p14:creationId xmlns:p14="http://schemas.microsoft.com/office/powerpoint/2010/main" val="183724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801"/>
            <a:ext cx="938294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deprefixace</a:t>
            </a:r>
          </a:p>
          <a:p>
            <a:pPr lvl="1"/>
            <a:r>
              <a:rPr lang="cs-CZ" b="1" i="1" dirty="0"/>
              <a:t>ú</a:t>
            </a:r>
            <a:r>
              <a:rPr lang="cs-CZ" i="1" dirty="0"/>
              <a:t>tes → tes </a:t>
            </a:r>
            <a:r>
              <a:rPr lang="cs-CZ" dirty="0"/>
              <a:t>(básnické)</a:t>
            </a:r>
          </a:p>
          <a:p>
            <a:r>
              <a:rPr lang="cs-CZ" b="1" dirty="0" err="1"/>
              <a:t>desufixace</a:t>
            </a:r>
            <a:endParaRPr lang="cs-CZ" b="1" dirty="0"/>
          </a:p>
          <a:p>
            <a:pPr lvl="1"/>
            <a:r>
              <a:rPr lang="cs-CZ" i="1" dirty="0"/>
              <a:t>krás</a:t>
            </a:r>
            <a:r>
              <a:rPr lang="cs-CZ" b="1" i="1" dirty="0"/>
              <a:t>ný</a:t>
            </a:r>
            <a:r>
              <a:rPr lang="cs-CZ" i="1" dirty="0"/>
              <a:t> → krása </a:t>
            </a:r>
            <a:r>
              <a:rPr lang="cs-CZ" dirty="0"/>
              <a:t>(</a:t>
            </a:r>
            <a:r>
              <a:rPr lang="cs-CZ" i="1" dirty="0"/>
              <a:t>-a </a:t>
            </a:r>
            <a:r>
              <a:rPr lang="cs-CZ" dirty="0"/>
              <a:t>je jen pádová koncovka)</a:t>
            </a:r>
          </a:p>
          <a:p>
            <a:r>
              <a:rPr lang="cs-CZ" b="1" dirty="0" err="1"/>
              <a:t>resufixace</a:t>
            </a:r>
            <a:endParaRPr lang="cs-CZ" b="1" dirty="0"/>
          </a:p>
          <a:p>
            <a:pPr lvl="1"/>
            <a:r>
              <a:rPr lang="cs-CZ" i="1" dirty="0"/>
              <a:t>níz</a:t>
            </a:r>
            <a:r>
              <a:rPr lang="cs-CZ" b="1" i="1" dirty="0"/>
              <a:t>ký</a:t>
            </a:r>
            <a:r>
              <a:rPr lang="cs-CZ" i="1" dirty="0"/>
              <a:t> → níž</a:t>
            </a:r>
            <a:r>
              <a:rPr lang="cs-CZ" b="1" i="1" dirty="0"/>
              <a:t>ina</a:t>
            </a:r>
          </a:p>
          <a:p>
            <a:pPr lvl="1"/>
            <a:endParaRPr lang="cs-CZ" b="1" dirty="0"/>
          </a:p>
          <a:p>
            <a:r>
              <a:rPr lang="cs-CZ" dirty="0"/>
              <a:t>při derivaci může probíhat</a:t>
            </a:r>
          </a:p>
          <a:p>
            <a:pPr lvl="1"/>
            <a:r>
              <a:rPr lang="cs-CZ" dirty="0" err="1"/>
              <a:t>reflexivizace</a:t>
            </a:r>
            <a:endParaRPr lang="cs-CZ" dirty="0"/>
          </a:p>
          <a:p>
            <a:pPr lvl="2"/>
            <a:r>
              <a:rPr lang="cs-CZ" i="1" dirty="0"/>
              <a:t>milovat → zamilovat </a:t>
            </a:r>
            <a:r>
              <a:rPr lang="cs-CZ" b="1" i="1" dirty="0"/>
              <a:t>se</a:t>
            </a:r>
          </a:p>
          <a:p>
            <a:pPr lvl="1"/>
            <a:r>
              <a:rPr lang="cs-CZ" dirty="0" err="1"/>
              <a:t>dereflexivizace</a:t>
            </a:r>
            <a:endParaRPr lang="cs-CZ" dirty="0"/>
          </a:p>
          <a:p>
            <a:pPr lvl="2"/>
            <a:r>
              <a:rPr lang="cs-CZ" i="1" dirty="0"/>
              <a:t>zamilovat </a:t>
            </a:r>
            <a:r>
              <a:rPr lang="cs-CZ" b="1" i="1" dirty="0"/>
              <a:t>se</a:t>
            </a:r>
            <a:r>
              <a:rPr lang="cs-CZ" i="1" dirty="0"/>
              <a:t> → zamilován → zamilovaný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410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produktivita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slovotvorné typy se liší produktivitou, která je dána spojitelností afixů</a:t>
            </a:r>
          </a:p>
          <a:p>
            <a:pPr marL="0" indent="0">
              <a:buNone/>
            </a:pPr>
            <a:r>
              <a:rPr lang="cs-CZ" dirty="0"/>
              <a:t>(= přípon a předpon) se slovními základy</a:t>
            </a:r>
          </a:p>
          <a:p>
            <a:endParaRPr lang="cs-CZ" dirty="0"/>
          </a:p>
          <a:p>
            <a:r>
              <a:rPr lang="cs-CZ" dirty="0"/>
              <a:t>sufix </a:t>
            </a:r>
            <a:r>
              <a:rPr lang="cs-CZ" i="1" dirty="0"/>
              <a:t>-</a:t>
            </a:r>
            <a:r>
              <a:rPr lang="cs-CZ" i="1" dirty="0" err="1"/>
              <a:t>ený</a:t>
            </a:r>
            <a:r>
              <a:rPr lang="cs-CZ" dirty="0"/>
              <a:t>/</a:t>
            </a:r>
            <a:r>
              <a:rPr lang="cs-CZ" i="1" dirty="0"/>
              <a:t>-</a:t>
            </a:r>
            <a:r>
              <a:rPr lang="cs-CZ" i="1" dirty="0" err="1"/>
              <a:t>ěný</a:t>
            </a:r>
            <a:r>
              <a:rPr lang="cs-CZ" i="1" dirty="0"/>
              <a:t> </a:t>
            </a:r>
            <a:r>
              <a:rPr lang="cs-CZ" dirty="0"/>
              <a:t>nelze vždy připojit k základu pojmenovávajícímu určitou látku či hmotu:</a:t>
            </a:r>
          </a:p>
          <a:p>
            <a:pPr lvl="1"/>
            <a:r>
              <a:rPr lang="cs-CZ" dirty="0"/>
              <a:t>ANO dřevo, vlna, měď, plátno</a:t>
            </a:r>
          </a:p>
          <a:p>
            <a:pPr lvl="1"/>
            <a:r>
              <a:rPr lang="cs-CZ" dirty="0"/>
              <a:t>NE bronz, titan, zlato, silon</a:t>
            </a:r>
          </a:p>
          <a:p>
            <a:pPr marL="457200" lvl="1" indent="0">
              <a:buNone/>
            </a:pPr>
            <a:r>
              <a:rPr lang="cs-CZ" i="1" dirty="0"/>
              <a:t>→ -</a:t>
            </a:r>
            <a:r>
              <a:rPr lang="cs-CZ" i="1" dirty="0" err="1"/>
              <a:t>ený</a:t>
            </a:r>
            <a:r>
              <a:rPr lang="cs-CZ" dirty="0"/>
              <a:t>/</a:t>
            </a:r>
            <a:r>
              <a:rPr lang="cs-CZ" i="1" dirty="0"/>
              <a:t>-</a:t>
            </a:r>
            <a:r>
              <a:rPr lang="cs-CZ" i="1" dirty="0" err="1"/>
              <a:t>ěný</a:t>
            </a:r>
            <a:r>
              <a:rPr lang="cs-CZ" i="1" dirty="0"/>
              <a:t> </a:t>
            </a:r>
            <a:r>
              <a:rPr lang="cs-CZ" dirty="0"/>
              <a:t>má omezenou produktivitu</a:t>
            </a:r>
          </a:p>
          <a:p>
            <a:endParaRPr lang="cs-CZ" dirty="0"/>
          </a:p>
          <a:p>
            <a:r>
              <a:rPr lang="cs-CZ" dirty="0"/>
              <a:t>sufix </a:t>
            </a:r>
            <a:r>
              <a:rPr lang="cs-CZ" i="1" dirty="0"/>
              <a:t>-</a:t>
            </a:r>
            <a:r>
              <a:rPr lang="cs-CZ" i="1" dirty="0" err="1"/>
              <a:t>ovat</a:t>
            </a:r>
            <a:r>
              <a:rPr lang="cs-CZ" i="1" dirty="0"/>
              <a:t> </a:t>
            </a:r>
            <a:r>
              <a:rPr lang="cs-CZ" dirty="0"/>
              <a:t>se pojí nejčastěji s odvozenými slovesy: </a:t>
            </a:r>
            <a:r>
              <a:rPr lang="cs-CZ" i="1" dirty="0"/>
              <a:t>kontrolovat</a:t>
            </a:r>
            <a:r>
              <a:rPr lang="cs-CZ" dirty="0"/>
              <a:t>, </a:t>
            </a:r>
            <a:r>
              <a:rPr lang="cs-CZ" i="1" dirty="0"/>
              <a:t>skartovat</a:t>
            </a:r>
            <a:r>
              <a:rPr lang="cs-CZ" dirty="0"/>
              <a:t>, </a:t>
            </a:r>
            <a:r>
              <a:rPr lang="cs-CZ" i="1" dirty="0"/>
              <a:t>surfovat</a:t>
            </a:r>
            <a:r>
              <a:rPr lang="cs-CZ" dirty="0"/>
              <a:t>, </a:t>
            </a:r>
            <a:r>
              <a:rPr lang="cs-CZ" i="1" dirty="0" err="1"/>
              <a:t>googlovat</a:t>
            </a:r>
            <a:r>
              <a:rPr lang="cs-CZ" dirty="0"/>
              <a:t>… </a:t>
            </a:r>
            <a:r>
              <a:rPr lang="cs-CZ" i="1" dirty="0" err="1">
                <a:solidFill>
                  <a:schemeClr val="accent5"/>
                </a:solidFill>
              </a:rPr>
              <a:t>segwayovat</a:t>
            </a:r>
            <a:r>
              <a:rPr lang="cs-CZ" dirty="0">
                <a:solidFill>
                  <a:schemeClr val="accent5"/>
                </a:solidFill>
              </a:rPr>
              <a:t>?</a:t>
            </a:r>
          </a:p>
          <a:p>
            <a:pPr marL="457200" lvl="1" indent="0">
              <a:buNone/>
            </a:pPr>
            <a:r>
              <a:rPr lang="cs-CZ" i="1" dirty="0"/>
              <a:t>→ -ovat </a:t>
            </a:r>
            <a:r>
              <a:rPr lang="cs-CZ" dirty="0"/>
              <a:t>je velmi produktivní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789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1A506-2689-48A5-9E7F-A980A118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forma × význam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F26819-1213-40E1-819D-B89C97F3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POVAL-E(-)Č-K(A)</a:t>
            </a:r>
          </a:p>
          <a:p>
            <a:pPr marL="0" indent="0">
              <a:buNone/>
            </a:pPr>
            <a:r>
              <a:rPr lang="cs-CZ" dirty="0"/>
              <a:t>POVAL-E(-)Č(Ø)		derivace, přechylování: -k-	</a:t>
            </a:r>
          </a:p>
          <a:p>
            <a:pPr marL="0" indent="0">
              <a:buNone/>
            </a:pPr>
            <a:r>
              <a:rPr lang="cs-CZ" dirty="0"/>
              <a:t>PO-VAL-OVA(T) SE		derivace? -</a:t>
            </a:r>
            <a:r>
              <a:rPr lang="cs-CZ" dirty="0" err="1"/>
              <a:t>eč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VÁL-E(T) SE			prefixace + </a:t>
            </a:r>
            <a:r>
              <a:rPr lang="cs-CZ" dirty="0" err="1"/>
              <a:t>transflexe</a:t>
            </a:r>
            <a:r>
              <a:rPr lang="cs-CZ" dirty="0"/>
              <a:t> (vál → val)</a:t>
            </a:r>
          </a:p>
          <a:p>
            <a:pPr marL="0" indent="0">
              <a:buNone/>
            </a:pPr>
            <a:r>
              <a:rPr lang="cs-CZ" dirty="0"/>
              <a:t>VÁL-E(T) 			</a:t>
            </a:r>
            <a:r>
              <a:rPr lang="cs-CZ" dirty="0" err="1"/>
              <a:t>reflexivizace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nepoužívá se žádné dokonavé POVÁLET SE, kterému by forma POVALEČ odpovídala lépe (-e- by pak bylo kmenotvorná přípona)</a:t>
            </a: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1BFF508-34F6-4CC4-B25D-193AD47B2EF0}"/>
              </a:ext>
            </a:extLst>
          </p:cNvPr>
          <p:cNvCxnSpPr>
            <a:cxnSpLocks/>
          </p:cNvCxnSpPr>
          <p:nvPr/>
        </p:nvCxnSpPr>
        <p:spPr>
          <a:xfrm flipH="1" flipV="1">
            <a:off x="2570922" y="2756454"/>
            <a:ext cx="2955235" cy="21335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63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C6523-48B7-4975-A005-55BACEAE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C7CD29-8AE6-440C-8AFC-17A79D825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5"/>
                </a:solidFill>
              </a:rPr>
              <a:t>Vymyslete slova podle následujícího rozboru:</a:t>
            </a:r>
          </a:p>
          <a:p>
            <a:endParaRPr lang="cs-CZ" dirty="0">
              <a:solidFill>
                <a:schemeClr val="accent5"/>
              </a:solidFill>
            </a:endParaRPr>
          </a:p>
          <a:p>
            <a:r>
              <a:rPr lang="cs-CZ" dirty="0">
                <a:solidFill>
                  <a:schemeClr val="accent5"/>
                </a:solidFill>
              </a:rPr>
              <a:t>kořen – slovotvorný sufix – slovotvorný sufix – pádová koncovka</a:t>
            </a:r>
          </a:p>
          <a:p>
            <a:r>
              <a:rPr lang="cs-CZ" dirty="0">
                <a:solidFill>
                  <a:schemeClr val="accent5"/>
                </a:solidFill>
              </a:rPr>
              <a:t>slovotvorný prefix – slovotvorný prefix – kořen – kmenotvorný sufix – osobní koncovka</a:t>
            </a:r>
          </a:p>
        </p:txBody>
      </p:sp>
    </p:spTree>
    <p:extLst>
      <p:ext uri="{BB962C8B-B14F-4D97-AF65-F5344CB8AC3E}">
        <p14:creationId xmlns:p14="http://schemas.microsoft.com/office/powerpoint/2010/main" val="1208152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A5EC2-6886-4380-AA63-D757FF75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na čtvrtek si předpřipravte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9BE1D3-78F0-45B4-B3AB-EC996192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Jak jsou utvořena slova:</a:t>
            </a:r>
          </a:p>
          <a:p>
            <a:r>
              <a:rPr lang="cs-CZ" dirty="0"/>
              <a:t>rybářský</a:t>
            </a:r>
          </a:p>
          <a:p>
            <a:r>
              <a:rPr lang="cs-CZ" dirty="0"/>
              <a:t>podhradí</a:t>
            </a:r>
          </a:p>
          <a:p>
            <a:r>
              <a:rPr lang="cs-CZ" dirty="0"/>
              <a:t>kolotočář</a:t>
            </a:r>
          </a:p>
          <a:p>
            <a:r>
              <a:rPr lang="cs-CZ" dirty="0"/>
              <a:t>baloňák</a:t>
            </a:r>
          </a:p>
          <a:p>
            <a:r>
              <a:rPr lang="cs-CZ" dirty="0"/>
              <a:t>rozplakat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3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289A7-4CB7-48C8-81ED-34E5FF76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DD56940-8EC6-4992-9E55-100560F36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193" y="3152148"/>
            <a:ext cx="8093765" cy="11215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54A2757-08CD-4740-ACCF-AD96C9EB1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29629"/>
            <a:ext cx="8429135" cy="103743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DC8C4EA-5D96-498D-82A0-041343FAE8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193" y="1891615"/>
            <a:ext cx="7643814" cy="104561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5B922F7-D64F-4D64-A324-8D694863F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193" y="4618679"/>
            <a:ext cx="6926634" cy="94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3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FB7CF-5920-45EC-B0A6-452732CF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morfematický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76D964-3134-42B9-A2E3-2469FAFB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46196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SLADKÝCH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VYPITÉ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ČÍMSI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FB7CF-5920-45EC-B0A6-452732CF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morfematický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76D964-3134-42B9-A2E3-2469FAFB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NAPIŠ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NEUVAŘILA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SPLAŠEN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PŘIZNAV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ROZEBRÁNY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6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lexikální zásoba češtiny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Kolik má čeština slov?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Kolik čítá průměrná pasivní slovní zásoba?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Kolik čítá průměrná aktivní slovní zásoba?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51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lexikální zásoba češtiny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525963"/>
          </a:xfrm>
        </p:spPr>
        <p:txBody>
          <a:bodyPr>
            <a:normAutofit/>
          </a:bodyPr>
          <a:lstStyle/>
          <a:p>
            <a:r>
              <a:rPr lang="cs-CZ" dirty="0"/>
              <a:t>celonárodní slovní zásoba: cca 250 000 slov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velký výkladový Příruční slovník jazyka českého (1935–1957, ale na základě textů z konce 19. století)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hlinkClick r:id="rId2"/>
              </a:rPr>
              <a:t>http://bara.ujc.cas.cz/psjc/</a:t>
            </a:r>
            <a:r>
              <a:rPr lang="cs-CZ" dirty="0"/>
              <a:t> </a:t>
            </a:r>
          </a:p>
          <a:p>
            <a:r>
              <a:rPr lang="cs-CZ" dirty="0"/>
              <a:t>člověk běžně užívá 3000–10 000 slov = aktivní slovní zásoba (závisí na mnoha faktorech)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pasivní slovní zásoba cca 40 000 slov (</a:t>
            </a:r>
            <a:r>
              <a:rPr lang="cs-CZ" dirty="0" err="1"/>
              <a:t>SSČ</a:t>
            </a:r>
            <a:r>
              <a:rPr lang="cs-CZ" dirty="0"/>
              <a:t>)</a:t>
            </a:r>
          </a:p>
          <a:p>
            <a:r>
              <a:rPr lang="cs-CZ" dirty="0"/>
              <a:t>centrum × periferie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pes</a:t>
            </a:r>
            <a:r>
              <a:rPr lang="cs-CZ" dirty="0"/>
              <a:t>, </a:t>
            </a:r>
            <a:r>
              <a:rPr lang="cs-CZ" i="1" dirty="0"/>
              <a:t>dobrý</a:t>
            </a:r>
            <a:r>
              <a:rPr lang="cs-CZ" dirty="0"/>
              <a:t>, </a:t>
            </a:r>
            <a:r>
              <a:rPr lang="cs-CZ" i="1" dirty="0"/>
              <a:t>vidět</a:t>
            </a:r>
            <a:r>
              <a:rPr lang="cs-CZ" dirty="0"/>
              <a:t>, </a:t>
            </a:r>
            <a:r>
              <a:rPr lang="cs-CZ" i="1" dirty="0"/>
              <a:t>na</a:t>
            </a:r>
            <a:r>
              <a:rPr lang="cs-CZ" dirty="0"/>
              <a:t>, </a:t>
            </a:r>
            <a:r>
              <a:rPr lang="cs-CZ" i="1" dirty="0"/>
              <a:t>fuj</a:t>
            </a:r>
            <a:r>
              <a:rPr lang="cs-CZ" dirty="0"/>
              <a:t> × </a:t>
            </a:r>
            <a:r>
              <a:rPr lang="cs-CZ" i="1" dirty="0"/>
              <a:t>hrabáč</a:t>
            </a:r>
            <a:r>
              <a:rPr lang="cs-CZ" dirty="0"/>
              <a:t>, </a:t>
            </a:r>
            <a:r>
              <a:rPr lang="cs-CZ" i="1" dirty="0" err="1"/>
              <a:t>epesní</a:t>
            </a:r>
            <a:r>
              <a:rPr lang="cs-CZ" dirty="0"/>
              <a:t>, </a:t>
            </a:r>
            <a:r>
              <a:rPr lang="cs-CZ" i="1" dirty="0"/>
              <a:t>látat</a:t>
            </a:r>
            <a:r>
              <a:rPr lang="cs-CZ" dirty="0"/>
              <a:t>, </a:t>
            </a:r>
            <a:r>
              <a:rPr lang="cs-CZ" i="1" dirty="0"/>
              <a:t>zvíci</a:t>
            </a:r>
            <a:r>
              <a:rPr lang="cs-CZ" dirty="0"/>
              <a:t>, </a:t>
            </a:r>
            <a:r>
              <a:rPr lang="cs-CZ" i="1" dirty="0"/>
              <a:t>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88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proces utváření (nikoli jen vytváření) slov a jejich modifikace a adaptace v rámci slovní zásoby češtiny</a:t>
            </a:r>
          </a:p>
          <a:p>
            <a:r>
              <a:rPr lang="cs-CZ" dirty="0"/>
              <a:t>hledisko diachronní = etymologie</a:t>
            </a:r>
          </a:p>
          <a:p>
            <a:r>
              <a:rPr lang="cs-CZ" dirty="0"/>
              <a:t>hledisko synchronní</a:t>
            </a:r>
          </a:p>
          <a:p>
            <a:endParaRPr lang="cs-CZ" dirty="0"/>
          </a:p>
          <a:p>
            <a:r>
              <a:rPr lang="cs-CZ" dirty="0"/>
              <a:t>spojení s lexikologií</a:t>
            </a:r>
          </a:p>
          <a:p>
            <a:r>
              <a:rPr lang="cs-CZ" dirty="0"/>
              <a:t>spojení s gramatikou, hlavně s morfologií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slovotvorba = morfologie derivační (MČ 1)</a:t>
            </a:r>
          </a:p>
          <a:p>
            <a:r>
              <a:rPr lang="cs-CZ" dirty="0"/>
              <a:t>spojení se syntaxí jen okrajové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kompozice (</a:t>
            </a:r>
            <a:r>
              <a:rPr lang="cs-CZ" i="1" dirty="0"/>
              <a:t>podpatek</a:t>
            </a:r>
            <a:r>
              <a:rPr lang="cs-CZ" dirty="0"/>
              <a:t>, </a:t>
            </a:r>
            <a:r>
              <a:rPr lang="cs-CZ" i="1" dirty="0"/>
              <a:t>vlastizrádce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67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839B0-7974-4D8A-8824-8C715E3D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slovotvorný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1184CE-60A2-4160-B234-FA9953F2D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× morfematický rozbor</a:t>
            </a:r>
          </a:p>
          <a:p>
            <a:r>
              <a:rPr lang="cs-CZ" dirty="0"/>
              <a:t>zajímají nás jednotlivé kroky, jak je utvořeno slovo</a:t>
            </a:r>
          </a:p>
          <a:p>
            <a:r>
              <a:rPr lang="cs-CZ" dirty="0"/>
              <a:t>nezajímá nás tvar slova (např. pád, slovesný způsob), tj. nevyčleňují se tvarotvorné sufixy!</a:t>
            </a:r>
          </a:p>
          <a:p>
            <a:r>
              <a:rPr lang="cs-CZ" dirty="0"/>
              <a:t>zaznamenáváme každý krok + proces + hláskové změny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ZÁCHRAN-ÁŘ(Ø)</a:t>
            </a:r>
          </a:p>
          <a:p>
            <a:pPr marL="0" indent="0">
              <a:buNone/>
            </a:pPr>
            <a:r>
              <a:rPr lang="cs-CZ" dirty="0"/>
              <a:t>ZA-CHRÁN-I(T)	sufixace (</a:t>
            </a:r>
            <a:r>
              <a:rPr lang="cs-CZ" dirty="0" err="1"/>
              <a:t>chrán</a:t>
            </a:r>
            <a:r>
              <a:rPr lang="cs-CZ" dirty="0"/>
              <a:t> → </a:t>
            </a:r>
            <a:r>
              <a:rPr lang="cs-CZ" dirty="0" err="1"/>
              <a:t>chran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CHRÁN-I(T)		prefixace</a:t>
            </a:r>
          </a:p>
        </p:txBody>
      </p:sp>
    </p:spTree>
    <p:extLst>
      <p:ext uri="{BB962C8B-B14F-4D97-AF65-F5344CB8AC3E}">
        <p14:creationId xmlns:p14="http://schemas.microsoft.com/office/powerpoint/2010/main" val="2679219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utváření nových slov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slovo základové/fundující → slovo utvořené/fundované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společná část = slovotvorný základ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odlišnost tvoří slovotvorný formant</a:t>
            </a:r>
          </a:p>
          <a:p>
            <a:r>
              <a:rPr lang="cs-CZ" b="1" dirty="0"/>
              <a:t>fundace</a:t>
            </a:r>
            <a:r>
              <a:rPr lang="cs-CZ" dirty="0"/>
              <a:t> = jedno slovo se zakládá na druhém</a:t>
            </a:r>
          </a:p>
          <a:p>
            <a:r>
              <a:rPr lang="cs-CZ" b="1" dirty="0"/>
              <a:t>motivace</a:t>
            </a:r>
            <a:r>
              <a:rPr lang="cs-CZ" dirty="0"/>
              <a:t> = význam jednoho slova odkazuje na význam druhého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př. </a:t>
            </a:r>
            <a:r>
              <a:rPr lang="cs-CZ" i="1" dirty="0"/>
              <a:t>zelenina</a:t>
            </a:r>
            <a:r>
              <a:rPr lang="cs-CZ" dirty="0"/>
              <a:t> = něco zeleného</a:t>
            </a:r>
          </a:p>
          <a:p>
            <a:r>
              <a:rPr lang="cs-CZ" dirty="0"/>
              <a:t>slovní čeleď, slovní hnízdo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pivo</a:t>
            </a:r>
            <a:r>
              <a:rPr lang="cs-CZ" dirty="0"/>
              <a:t> – </a:t>
            </a:r>
            <a:r>
              <a:rPr lang="cs-CZ" i="1" dirty="0"/>
              <a:t>pivíčko</a:t>
            </a:r>
            <a:r>
              <a:rPr lang="cs-CZ" dirty="0"/>
              <a:t> – </a:t>
            </a:r>
            <a:r>
              <a:rPr lang="cs-CZ" i="1" dirty="0"/>
              <a:t>pivní</a:t>
            </a:r>
            <a:r>
              <a:rPr lang="cs-CZ" dirty="0"/>
              <a:t> – </a:t>
            </a:r>
            <a:r>
              <a:rPr lang="cs-CZ" i="1" dirty="0" err="1"/>
              <a:t>pivařka</a:t>
            </a:r>
            <a:r>
              <a:rPr lang="cs-CZ" dirty="0"/>
              <a:t> – </a:t>
            </a:r>
            <a:r>
              <a:rPr lang="cs-CZ" i="1" dirty="0" err="1"/>
              <a:t>pivotéka</a:t>
            </a:r>
            <a:r>
              <a:rPr lang="cs-CZ" dirty="0"/>
              <a:t> – </a:t>
            </a:r>
            <a:r>
              <a:rPr lang="cs-CZ" i="1" dirty="0"/>
              <a:t>pivovar 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Jak vzniklo slovo </a:t>
            </a:r>
            <a:r>
              <a:rPr lang="cs-CZ" i="1" dirty="0">
                <a:solidFill>
                  <a:schemeClr val="accent1"/>
                </a:solidFill>
              </a:rPr>
              <a:t>pivo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84402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546</Words>
  <Application>Microsoft Office PowerPoint</Application>
  <PresentationFormat>Širokoúhlá obrazovka</PresentationFormat>
  <Paragraphs>127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Úvodní jazykový seminář</vt:lpstr>
      <vt:lpstr>Prezentace aplikace PowerPoint</vt:lpstr>
      <vt:lpstr>morfematický rozbor</vt:lpstr>
      <vt:lpstr>morfematický rozbor</vt:lpstr>
      <vt:lpstr>lexikální zásoba češtiny</vt:lpstr>
      <vt:lpstr>lexikální zásoba češtiny</vt:lpstr>
      <vt:lpstr>slovotvorba</vt:lpstr>
      <vt:lpstr>slovotvorný rozbor</vt:lpstr>
      <vt:lpstr>utváření nových slov</vt:lpstr>
      <vt:lpstr>Prezentace aplikace PowerPoint</vt:lpstr>
      <vt:lpstr>derivace</vt:lpstr>
      <vt:lpstr>Prezentace aplikace PowerPoint</vt:lpstr>
      <vt:lpstr>Prezentace aplikace PowerPoint</vt:lpstr>
      <vt:lpstr>Prezentace aplikace PowerPoint</vt:lpstr>
      <vt:lpstr>produktivita</vt:lpstr>
      <vt:lpstr>forma × význam</vt:lpstr>
      <vt:lpstr>Prezentace aplikace PowerPoint</vt:lpstr>
      <vt:lpstr>na čtvrtek si předpřipravte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48</cp:revision>
  <dcterms:created xsi:type="dcterms:W3CDTF">2017-10-03T13:04:14Z</dcterms:created>
  <dcterms:modified xsi:type="dcterms:W3CDTF">2017-10-17T14:55:35Z</dcterms:modified>
</cp:coreProperties>
</file>