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1E4A3-443D-47F1-8E3E-C564EDC6500F}" v="1" dt="2020-11-24T07:50:39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7A576A60-9A97-4E78-ADFC-A39D891EB8AC}"/>
    <pc:docChg chg="modSld">
      <pc:chgData name="Jarolímková, Adéla" userId="999f5e52-b3b5-4322-ac6a-365c09c88039" providerId="ADAL" clId="{7A576A60-9A97-4E78-ADFC-A39D891EB8AC}" dt="2018-11-01T08:53:12.615" v="179" actId="20577"/>
      <pc:docMkLst>
        <pc:docMk/>
      </pc:docMkLst>
      <pc:sldChg chg="modSp">
        <pc:chgData name="Jarolímková, Adéla" userId="999f5e52-b3b5-4322-ac6a-365c09c88039" providerId="ADAL" clId="{7A576A60-9A97-4E78-ADFC-A39D891EB8AC}" dt="2018-11-01T08:53:12.615" v="179" actId="20577"/>
        <pc:sldMkLst>
          <pc:docMk/>
          <pc:sldMk cId="1045536254" sldId="278"/>
        </pc:sldMkLst>
        <pc:spChg chg="mod">
          <ac:chgData name="Jarolímková, Adéla" userId="999f5e52-b3b5-4322-ac6a-365c09c88039" providerId="ADAL" clId="{7A576A60-9A97-4E78-ADFC-A39D891EB8AC}" dt="2018-11-01T08:53:12.615" v="179" actId="20577"/>
          <ac:spMkLst>
            <pc:docMk/>
            <pc:sldMk cId="1045536254" sldId="278"/>
            <ac:spMk id="5" creationId="{00000000-0000-0000-0000-000000000000}"/>
          </ac:spMkLst>
        </pc:spChg>
      </pc:sldChg>
    </pc:docChg>
  </pc:docChgLst>
  <pc:docChgLst>
    <pc:chgData name="Jarolímková, Adéla" userId="999f5e52-b3b5-4322-ac6a-365c09c88039" providerId="ADAL" clId="{19616BE4-5856-4EFB-A379-C43709725CF1}"/>
    <pc:docChg chg="modSld">
      <pc:chgData name="Jarolímková, Adéla" userId="999f5e52-b3b5-4322-ac6a-365c09c88039" providerId="ADAL" clId="{19616BE4-5856-4EFB-A379-C43709725CF1}" dt="2018-10-31T14:15:45.836" v="48" actId="20577"/>
      <pc:docMkLst>
        <pc:docMk/>
      </pc:docMkLst>
      <pc:sldChg chg="modSp">
        <pc:chgData name="Jarolímková, Adéla" userId="999f5e52-b3b5-4322-ac6a-365c09c88039" providerId="ADAL" clId="{19616BE4-5856-4EFB-A379-C43709725CF1}" dt="2018-10-31T13:52:42.302" v="0" actId="20577"/>
        <pc:sldMkLst>
          <pc:docMk/>
          <pc:sldMk cId="2994640006" sldId="263"/>
        </pc:sldMkLst>
        <pc:spChg chg="mod">
          <ac:chgData name="Jarolímková, Adéla" userId="999f5e52-b3b5-4322-ac6a-365c09c88039" providerId="ADAL" clId="{19616BE4-5856-4EFB-A379-C43709725CF1}" dt="2018-10-31T13:52:42.302" v="0" actId="20577"/>
          <ac:spMkLst>
            <pc:docMk/>
            <pc:sldMk cId="2994640006" sldId="263"/>
            <ac:spMk id="3" creationId="{00000000-0000-0000-0000-000000000000}"/>
          </ac:spMkLst>
        </pc:spChg>
      </pc:sldChg>
      <pc:sldChg chg="modSp">
        <pc:chgData name="Jarolímková, Adéla" userId="999f5e52-b3b5-4322-ac6a-365c09c88039" providerId="ADAL" clId="{19616BE4-5856-4EFB-A379-C43709725CF1}" dt="2018-10-31T14:15:45.836" v="48" actId="20577"/>
        <pc:sldMkLst>
          <pc:docMk/>
          <pc:sldMk cId="1045536254" sldId="278"/>
        </pc:sldMkLst>
        <pc:spChg chg="mod">
          <ac:chgData name="Jarolímková, Adéla" userId="999f5e52-b3b5-4322-ac6a-365c09c88039" providerId="ADAL" clId="{19616BE4-5856-4EFB-A379-C43709725CF1}" dt="2018-10-31T14:15:45.836" v="48" actId="20577"/>
          <ac:spMkLst>
            <pc:docMk/>
            <pc:sldMk cId="1045536254" sldId="278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135FC8-1163-4815-8B26-EE22A12CA537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135FC8-1163-4815-8B26-EE22A12CA537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dk.cz/uuid/uuid:870113f0-9167-11e2-9142-5ef3fc9bb22f" TargetMode="External"/><Relationship Id="rId2" Type="http://schemas.openxmlformats.org/officeDocument/2006/relationships/hyperlink" Target="https://ndk.cz/uuid/uuid:4efd0f40-28b0-11e4-a8ab-001018b5eb5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dk.cz/uuid/uuid:19b692a0-a14f-11e2-bc29-00505682520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kiv.knihovny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dk.cz/uuid/uuid:2ada92c0-503f-11e9-b3de-5ef3fc9bb22f" TargetMode="External"/><Relationship Id="rId2" Type="http://schemas.openxmlformats.org/officeDocument/2006/relationships/hyperlink" Target="https://ndk.cz/uuid/uuid:f3260f80-8910-11e8-be68-5ef3fc9bb22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etris.nkp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etris.nkp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pk.nkp.cz/" TargetMode="External"/><Relationship Id="rId2" Type="http://schemas.openxmlformats.org/officeDocument/2006/relationships/hyperlink" Target="http://aleph.nkp.cz/F/?func=file&amp;file_name=base-lis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Bibliografické rešeršní služby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6. Národní oborové zdroje</a:t>
            </a:r>
          </a:p>
        </p:txBody>
      </p:sp>
      <p:pic>
        <p:nvPicPr>
          <p:cNvPr id="5" name="Obrázek 4" descr="UISK_logo_claim-neg_RGB_XSM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45224"/>
            <a:ext cx="3251725" cy="9361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7E8CAFA-0345-4A4D-822F-03FCF41E3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99873"/>
            <a:ext cx="28575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v KKL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Operátory: </a:t>
            </a:r>
            <a:r>
              <a:rPr lang="cs-CZ" b="1" dirty="0">
                <a:solidFill>
                  <a:srgbClr val="FF0000"/>
                </a:solidFill>
              </a:rPr>
              <a:t>AND</a:t>
            </a:r>
            <a:r>
              <a:rPr lang="cs-CZ" dirty="0"/>
              <a:t>, </a:t>
            </a:r>
            <a:r>
              <a:rPr lang="cs-CZ" b="1" dirty="0">
                <a:solidFill>
                  <a:srgbClr val="FF0000"/>
                </a:solidFill>
              </a:rPr>
              <a:t>OR</a:t>
            </a:r>
            <a:r>
              <a:rPr lang="cs-CZ" dirty="0"/>
              <a:t>, </a:t>
            </a:r>
            <a:r>
              <a:rPr lang="cs-CZ" b="1" dirty="0">
                <a:solidFill>
                  <a:srgbClr val="FF0000"/>
                </a:solidFill>
              </a:rPr>
              <a:t>NOT</a:t>
            </a:r>
            <a:r>
              <a:rPr lang="cs-CZ" dirty="0"/>
              <a:t>, není možné používat závorky kromě vyhledávání prostřednictvím CCL</a:t>
            </a:r>
          </a:p>
          <a:p>
            <a:r>
              <a:rPr lang="cs-CZ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&gt;</a:t>
            </a:r>
            <a:r>
              <a:rPr lang="en-US" dirty="0"/>
              <a:t> </a:t>
            </a:r>
            <a:r>
              <a:rPr lang="cs-CZ" dirty="0"/>
              <a:t>- rozmezí údajů (</a:t>
            </a:r>
            <a:r>
              <a:rPr lang="cs-CZ" b="1" dirty="0">
                <a:solidFill>
                  <a:srgbClr val="FFC000"/>
                </a:solidFill>
              </a:rPr>
              <a:t>2000-</a:t>
            </a:r>
            <a:r>
              <a:rPr lang="en-US" b="1" dirty="0">
                <a:solidFill>
                  <a:srgbClr val="FFC000"/>
                </a:solidFill>
              </a:rPr>
              <a:t>&gt;</a:t>
            </a:r>
            <a:r>
              <a:rPr lang="cs-CZ" b="1" dirty="0">
                <a:solidFill>
                  <a:srgbClr val="FFC000"/>
                </a:solidFill>
              </a:rPr>
              <a:t>2010</a:t>
            </a:r>
            <a:r>
              <a:rPr lang="cs-CZ" dirty="0"/>
              <a:t>)</a:t>
            </a:r>
          </a:p>
          <a:p>
            <a:r>
              <a:rPr lang="cs-CZ" b="1" dirty="0">
                <a:solidFill>
                  <a:srgbClr val="FF0000"/>
                </a:solidFill>
              </a:rPr>
              <a:t>?</a:t>
            </a:r>
            <a:r>
              <a:rPr lang="cs-CZ" dirty="0"/>
              <a:t> nebo </a:t>
            </a:r>
            <a:r>
              <a:rPr lang="cs-CZ" b="1" dirty="0">
                <a:solidFill>
                  <a:srgbClr val="FF0000"/>
                </a:solidFill>
              </a:rPr>
              <a:t>*</a:t>
            </a:r>
            <a:r>
              <a:rPr lang="cs-CZ" dirty="0"/>
              <a:t> - nahrazuje část slova vlevo, vprostřed slova nebo vpravo </a:t>
            </a:r>
            <a:r>
              <a:rPr lang="cs-CZ" b="1" dirty="0">
                <a:solidFill>
                  <a:srgbClr val="FFC000"/>
                </a:solidFill>
              </a:rPr>
              <a:t>(*školní </a:t>
            </a:r>
            <a:r>
              <a:rPr lang="cs-CZ" dirty="0"/>
              <a:t>= školní, předškolní, </a:t>
            </a:r>
            <a:r>
              <a:rPr lang="cs-CZ" b="1" dirty="0" err="1">
                <a:solidFill>
                  <a:srgbClr val="FFC000"/>
                </a:solidFill>
              </a:rPr>
              <a:t>knihovn</a:t>
            </a:r>
            <a:r>
              <a:rPr lang="cs-CZ" b="1" dirty="0">
                <a:solidFill>
                  <a:srgbClr val="FFC000"/>
                </a:solidFill>
              </a:rPr>
              <a:t>*</a:t>
            </a:r>
            <a:r>
              <a:rPr lang="cs-CZ" dirty="0"/>
              <a:t>=knihovna, knihovny, knihovník…)</a:t>
            </a:r>
          </a:p>
          <a:p>
            <a:r>
              <a:rPr lang="cs-CZ" b="1" dirty="0">
                <a:solidFill>
                  <a:srgbClr val="FF0000"/>
                </a:solidFill>
              </a:rPr>
              <a:t>#</a:t>
            </a:r>
            <a:r>
              <a:rPr lang="cs-CZ" b="1" dirty="0"/>
              <a:t> </a:t>
            </a:r>
            <a:r>
              <a:rPr lang="cs-CZ" dirty="0"/>
              <a:t>- nahrazuje jeden nebo žádný znak (</a:t>
            </a:r>
            <a:r>
              <a:rPr lang="cs-CZ" b="1" dirty="0" err="1">
                <a:solidFill>
                  <a:srgbClr val="FFC000"/>
                </a:solidFill>
              </a:rPr>
              <a:t>colo</a:t>
            </a:r>
            <a:r>
              <a:rPr lang="en-US" b="1" dirty="0">
                <a:solidFill>
                  <a:srgbClr val="FFC000"/>
                </a:solidFill>
              </a:rPr>
              <a:t>#r </a:t>
            </a:r>
            <a:r>
              <a:rPr lang="en-US" dirty="0"/>
              <a:t>– color </a:t>
            </a:r>
            <a:r>
              <a:rPr lang="cs-CZ" dirty="0"/>
              <a:t>i</a:t>
            </a:r>
            <a:r>
              <a:rPr lang="en-US" dirty="0"/>
              <a:t> </a:t>
            </a:r>
            <a:r>
              <a:rPr lang="en-US" dirty="0" err="1"/>
              <a:t>colour</a:t>
            </a:r>
            <a:r>
              <a:rPr lang="cs-CZ" dirty="0"/>
              <a:t>)</a:t>
            </a:r>
          </a:p>
          <a:p>
            <a:r>
              <a:rPr lang="cs-CZ" b="1" dirty="0">
                <a:solidFill>
                  <a:srgbClr val="FF0000"/>
                </a:solidFill>
              </a:rPr>
              <a:t>!</a:t>
            </a:r>
            <a:r>
              <a:rPr lang="cs-CZ" b="1" dirty="0"/>
              <a:t> </a:t>
            </a:r>
            <a:r>
              <a:rPr lang="cs-CZ" dirty="0"/>
              <a:t>– nahrazuje právě jeden znak (</a:t>
            </a:r>
            <a:r>
              <a:rPr lang="cs-CZ" b="1" dirty="0" err="1">
                <a:solidFill>
                  <a:srgbClr val="FFC000"/>
                </a:solidFill>
              </a:rPr>
              <a:t>disku!e</a:t>
            </a:r>
            <a:r>
              <a:rPr lang="cs-CZ" dirty="0"/>
              <a:t> = diskuse i diskuze)</a:t>
            </a:r>
          </a:p>
          <a:p>
            <a:r>
              <a:rPr lang="cs-CZ" b="1" dirty="0">
                <a:solidFill>
                  <a:srgbClr val="FF0000"/>
                </a:solidFill>
              </a:rPr>
              <a:t>%n</a:t>
            </a:r>
            <a:r>
              <a:rPr lang="cs-CZ" dirty="0"/>
              <a:t> – klíčová slova mohou být vzdálená až n slov od sebe bez ohledu na pořadí (</a:t>
            </a:r>
            <a:r>
              <a:rPr lang="cs-CZ" b="1" dirty="0">
                <a:solidFill>
                  <a:srgbClr val="FFC000"/>
                </a:solidFill>
              </a:rPr>
              <a:t>škol* %2 </a:t>
            </a:r>
            <a:r>
              <a:rPr lang="cs-CZ" b="1" dirty="0" err="1">
                <a:solidFill>
                  <a:srgbClr val="FFC000"/>
                </a:solidFill>
              </a:rPr>
              <a:t>knihovn</a:t>
            </a:r>
            <a:r>
              <a:rPr lang="cs-CZ" b="1" dirty="0">
                <a:solidFill>
                  <a:srgbClr val="FFC000"/>
                </a:solidFill>
              </a:rPr>
              <a:t>* </a:t>
            </a:r>
            <a:r>
              <a:rPr lang="cs-CZ" dirty="0"/>
              <a:t>= např. školní knihovny, školní a veřejné knihovny, knihovna základní školy, knihovna ministerstva školství…)</a:t>
            </a:r>
          </a:p>
          <a:p>
            <a:r>
              <a:rPr lang="cs-CZ" b="1" dirty="0">
                <a:solidFill>
                  <a:srgbClr val="FF0000"/>
                </a:solidFill>
              </a:rPr>
              <a:t>!n</a:t>
            </a:r>
            <a:r>
              <a:rPr lang="cs-CZ" dirty="0"/>
              <a:t> - klíčová slova mohou být vzdálená až n slov od sebe v zadaném pořadí (</a:t>
            </a:r>
            <a:r>
              <a:rPr lang="cs-CZ" b="1" dirty="0">
                <a:solidFill>
                  <a:srgbClr val="FFC000"/>
                </a:solidFill>
              </a:rPr>
              <a:t>škol* !2 </a:t>
            </a:r>
            <a:r>
              <a:rPr lang="cs-CZ" b="1" dirty="0" err="1">
                <a:solidFill>
                  <a:srgbClr val="FFC000"/>
                </a:solidFill>
              </a:rPr>
              <a:t>knihovn</a:t>
            </a:r>
            <a:r>
              <a:rPr lang="cs-CZ" b="1" dirty="0">
                <a:solidFill>
                  <a:srgbClr val="FFC000"/>
                </a:solidFill>
              </a:rPr>
              <a:t>* </a:t>
            </a:r>
            <a:r>
              <a:rPr lang="cs-CZ" dirty="0"/>
              <a:t>= školní knihovny, školní odborné knihovny …)</a:t>
            </a:r>
          </a:p>
        </p:txBody>
      </p:sp>
    </p:spTree>
    <p:extLst>
      <p:ext uri="{BB962C8B-B14F-4D97-AF65-F5344CB8AC3E}">
        <p14:creationId xmlns:p14="http://schemas.microsoft.com/office/powerpoint/2010/main" val="402387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KKL úvodní obrazovka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2" y="1774825"/>
            <a:ext cx="7589776" cy="4625975"/>
          </a:xfrm>
        </p:spPr>
      </p:pic>
    </p:spTree>
    <p:extLst>
      <p:ext uri="{BB962C8B-B14F-4D97-AF65-F5344CB8AC3E}">
        <p14:creationId xmlns:p14="http://schemas.microsoft.com/office/powerpoint/2010/main" val="154726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vyhledávání - volba polí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0" y="1844824"/>
            <a:ext cx="5363323" cy="3505689"/>
          </a:xfrm>
        </p:spPr>
      </p:pic>
      <p:sp>
        <p:nvSpPr>
          <p:cNvPr id="5" name="TextovéPole 4"/>
          <p:cNvSpPr txBox="1"/>
          <p:nvPr/>
        </p:nvSpPr>
        <p:spPr>
          <a:xfrm>
            <a:off x="6084168" y="1844824"/>
            <a:ext cx="273630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Klíčová slova můžeme vyhledávat ve všech polích záznamu, nebo můžeme zvolit konkrétní pole pro upřesnění.</a:t>
            </a:r>
          </a:p>
        </p:txBody>
      </p:sp>
    </p:spTree>
    <p:extLst>
      <p:ext uri="{BB962C8B-B14F-4D97-AF65-F5344CB8AC3E}">
        <p14:creationId xmlns:p14="http://schemas.microsoft.com/office/powerpoint/2010/main" val="137255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1" y="3483960"/>
            <a:ext cx="6228184" cy="30665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vyhledávání – zadání dotazu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229600" cy="1376164"/>
          </a:xfrm>
        </p:spPr>
      </p:pic>
      <p:sp>
        <p:nvSpPr>
          <p:cNvPr id="5" name="TextovéPole 4"/>
          <p:cNvSpPr txBox="1"/>
          <p:nvPr/>
        </p:nvSpPr>
        <p:spPr>
          <a:xfrm>
            <a:off x="6444208" y="2708920"/>
            <a:ext cx="244827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 dotazu lze použít operátory, ale ne závorky. U složitějšího dotazu proto postupujeme po krocích. V našem příkladu můžeme zvolit </a:t>
            </a:r>
            <a:r>
              <a:rPr lang="cs-CZ" b="1" dirty="0">
                <a:solidFill>
                  <a:srgbClr val="FFC000"/>
                </a:solidFill>
              </a:rPr>
              <a:t>Blízkost slov? Ano.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2627784" y="3076972"/>
            <a:ext cx="504056" cy="496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vyhledávání – zadání dalšího dotazu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229600" cy="1488331"/>
          </a:xfrm>
        </p:spPr>
      </p:pic>
      <p:sp>
        <p:nvSpPr>
          <p:cNvPr id="5" name="TextovéPole 4"/>
          <p:cNvSpPr txBox="1"/>
          <p:nvPr/>
        </p:nvSpPr>
        <p:spPr>
          <a:xfrm>
            <a:off x="6804248" y="1988840"/>
            <a:ext cx="216024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Postupně zadáme jednotlivé části dotazu. Pak v menu zvolíme </a:t>
            </a:r>
            <a:r>
              <a:rPr lang="cs-CZ" b="1" dirty="0">
                <a:solidFill>
                  <a:srgbClr val="FFC000"/>
                </a:solidFill>
              </a:rPr>
              <a:t>Předchozí dotazy. </a:t>
            </a:r>
            <a:r>
              <a:rPr lang="cs-CZ" dirty="0"/>
              <a:t>Vybereme libovolné řádky (v našem příkladu všechny) a použijeme  funkci </a:t>
            </a:r>
            <a:r>
              <a:rPr lang="cs-CZ" b="1" dirty="0">
                <a:solidFill>
                  <a:srgbClr val="FFC000"/>
                </a:solidFill>
              </a:rPr>
              <a:t>Kombinovat.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9" y="3861048"/>
            <a:ext cx="6262725" cy="144726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644008" y="3861048"/>
            <a:ext cx="72008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66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dotazů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34" y="4886496"/>
            <a:ext cx="7025394" cy="192258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1393"/>
            <a:ext cx="7559725" cy="313188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16216" y="1916832"/>
            <a:ext cx="2232248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Systém nám nabízí výběr operátorů (u NOT záleží na pořadí, v případě více řádků nelze použít). </a:t>
            </a:r>
          </a:p>
          <a:p>
            <a:r>
              <a:rPr lang="cs-CZ" dirty="0"/>
              <a:t>Nový dotaz se zobrazí jako položka v seznamu předchozích dotazů. Pro zobrazení výsledků musíme dotaz označit a zvolit Zobrazit.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1691680" y="4581128"/>
            <a:ext cx="936104" cy="803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838636" y="4960575"/>
            <a:ext cx="648072" cy="238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38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výsledky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3" y="1774825"/>
            <a:ext cx="8165794" cy="4625975"/>
          </a:xfrm>
        </p:spPr>
      </p:pic>
      <p:sp>
        <p:nvSpPr>
          <p:cNvPr id="5" name="TextovéPole 4"/>
          <p:cNvSpPr txBox="1"/>
          <p:nvPr/>
        </p:nvSpPr>
        <p:spPr>
          <a:xfrm>
            <a:off x="4572000" y="4293096"/>
            <a:ext cx="424847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/>
              <a:t>Pro práci s výsledky máme k dispozici různé funkce:</a:t>
            </a:r>
          </a:p>
          <a:p>
            <a:r>
              <a:rPr lang="cs-CZ" sz="1200" b="1" dirty="0"/>
              <a:t>Zobrazit vybrané </a:t>
            </a:r>
            <a:r>
              <a:rPr lang="cs-CZ" sz="1200" dirty="0"/>
              <a:t>– zobrazí detaily označených záznamů</a:t>
            </a:r>
          </a:p>
          <a:p>
            <a:r>
              <a:rPr lang="cs-CZ" sz="1200" b="1" dirty="0"/>
              <a:t>Uložit/odeslat</a:t>
            </a:r>
            <a:r>
              <a:rPr lang="cs-CZ" sz="1200" dirty="0"/>
              <a:t> – uloží/odešle mailem vybrané záznamy ve zvoleném formátu</a:t>
            </a:r>
          </a:p>
          <a:p>
            <a:r>
              <a:rPr lang="cs-CZ" sz="1200" b="1" dirty="0"/>
              <a:t>Vytvořit podmnožinu </a:t>
            </a:r>
            <a:r>
              <a:rPr lang="cs-CZ" sz="1200" dirty="0"/>
              <a:t>– z vybraných záznamů vytvoří množinu pro další práci</a:t>
            </a:r>
          </a:p>
          <a:p>
            <a:r>
              <a:rPr lang="cs-CZ" sz="1200" b="1" dirty="0"/>
              <a:t>Přidat do schránky </a:t>
            </a:r>
            <a:r>
              <a:rPr lang="cs-CZ" sz="1200" dirty="0"/>
              <a:t>– přidá vybrané záznamy do schránky pro pozdější použití (pozor, při delší nečinnosti se relace ukončí, trvalé uložení je možné jen pro registrované a přihlášené uživatele)</a:t>
            </a:r>
          </a:p>
          <a:p>
            <a:r>
              <a:rPr lang="cs-CZ" sz="1200" b="1" dirty="0"/>
              <a:t>Zpřesnit</a:t>
            </a:r>
            <a:r>
              <a:rPr lang="cs-CZ" sz="1200" dirty="0"/>
              <a:t> – přidání dalšího selekčního prvku</a:t>
            </a:r>
          </a:p>
          <a:p>
            <a:r>
              <a:rPr lang="cs-CZ" sz="1200" b="1" dirty="0"/>
              <a:t>Filtrovat</a:t>
            </a:r>
            <a:r>
              <a:rPr lang="cs-CZ" sz="1200" dirty="0"/>
              <a:t> – filtrování výsledků podle vybraných kritérií</a:t>
            </a:r>
          </a:p>
        </p:txBody>
      </p:sp>
    </p:spTree>
    <p:extLst>
      <p:ext uri="{BB962C8B-B14F-4D97-AF65-F5344CB8AC3E}">
        <p14:creationId xmlns:p14="http://schemas.microsoft.com/office/powerpoint/2010/main" val="59929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Zpřesňování dotazu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7734778" cy="4625975"/>
          </a:xfrm>
        </p:spPr>
      </p:pic>
      <p:sp>
        <p:nvSpPr>
          <p:cNvPr id="5" name="TextovéPole 4"/>
          <p:cNvSpPr txBox="1"/>
          <p:nvPr/>
        </p:nvSpPr>
        <p:spPr>
          <a:xfrm>
            <a:off x="6300192" y="3789040"/>
            <a:ext cx="252028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Funkce </a:t>
            </a:r>
            <a:r>
              <a:rPr lang="cs-CZ" b="1" dirty="0">
                <a:solidFill>
                  <a:srgbClr val="FFC000"/>
                </a:solidFill>
              </a:rPr>
              <a:t>Zpřesnit</a:t>
            </a:r>
            <a:r>
              <a:rPr lang="cs-CZ" dirty="0"/>
              <a:t> umožní přidat do dotazu další selekční prvek, např. klíčové slovo.</a:t>
            </a:r>
          </a:p>
        </p:txBody>
      </p:sp>
    </p:spTree>
    <p:extLst>
      <p:ext uri="{BB962C8B-B14F-4D97-AF65-F5344CB8AC3E}">
        <p14:creationId xmlns:p14="http://schemas.microsoft.com/office/powerpoint/2010/main" val="2511863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Filtrování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7499176" cy="250416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93096"/>
            <a:ext cx="6201640" cy="2276793"/>
          </a:xfrm>
          <a:prstGeom prst="rect">
            <a:avLst/>
          </a:prstGeom>
        </p:spPr>
      </p:pic>
      <p:sp>
        <p:nvSpPr>
          <p:cNvPr id="6" name="Šipka dolů 5"/>
          <p:cNvSpPr/>
          <p:nvPr/>
        </p:nvSpPr>
        <p:spPr>
          <a:xfrm>
            <a:off x="457200" y="3156339"/>
            <a:ext cx="864096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446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Konečné výsledky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2086"/>
            <a:ext cx="8229600" cy="3851452"/>
          </a:xfrm>
        </p:spPr>
      </p:pic>
    </p:spTree>
    <p:extLst>
      <p:ext uri="{BB962C8B-B14F-4D97-AF65-F5344CB8AC3E}">
        <p14:creationId xmlns:p14="http://schemas.microsoft.com/office/powerpoint/2010/main" val="325340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České (československé) bibliografické zdroje pro KIV (do roku 1960)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Souběžné bibliografie</a:t>
            </a:r>
          </a:p>
          <a:p>
            <a:pPr lvl="1"/>
            <a:r>
              <a:rPr lang="cs-CZ" dirty="0"/>
              <a:t>Bibliografie československé/české knihovědy (1927-1943) - Ladislav Jan Živný, Jaroslav </a:t>
            </a:r>
            <a:r>
              <a:rPr lang="cs-CZ" dirty="0" err="1"/>
              <a:t>Lugs</a:t>
            </a:r>
            <a:r>
              <a:rPr lang="cs-CZ" dirty="0"/>
              <a:t> - </a:t>
            </a:r>
            <a:r>
              <a:rPr lang="cs-CZ" dirty="0">
                <a:hlinkClick r:id="rId2"/>
              </a:rPr>
              <a:t>https://ndk.cz/uuid/uuid:4efd0f40-28b0-11e4-a8ab-001018b5eb5c</a:t>
            </a:r>
            <a:r>
              <a:rPr lang="cs-CZ" dirty="0"/>
              <a:t> (rok 1935)</a:t>
            </a:r>
          </a:p>
          <a:p>
            <a:r>
              <a:rPr lang="cs-CZ" dirty="0"/>
              <a:t>Retrospektivní bibliografie</a:t>
            </a:r>
          </a:p>
          <a:p>
            <a:pPr lvl="1"/>
            <a:r>
              <a:rPr lang="cs-CZ" dirty="0"/>
              <a:t>Soupis české a slovenské knihovnické literatury (1945-1955) – Marie Ludmila </a:t>
            </a:r>
            <a:r>
              <a:rPr lang="cs-CZ" dirty="0" err="1"/>
              <a:t>Černá-Šlapáková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https://ndk.cz/uuid/uuid:870113f0-9167-11e2-9142-5ef3fc9bb22f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Patnáct let české knihovnické literatury (1945-1960) – Jaroslav Kunc, Jaromír Jedlička, Josef Straka - </a:t>
            </a:r>
            <a:r>
              <a:rPr lang="cs-CZ" dirty="0">
                <a:hlinkClick r:id="rId4"/>
              </a:rPr>
              <a:t>https://ndk.cz/uuid/uuid:19b692a0-a14f-11e2-bc29-005056825209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Bibliografia</a:t>
            </a:r>
            <a:r>
              <a:rPr lang="cs-CZ" dirty="0"/>
              <a:t> </a:t>
            </a:r>
            <a:r>
              <a:rPr lang="cs-CZ" dirty="0" err="1"/>
              <a:t>slovenskej</a:t>
            </a:r>
            <a:r>
              <a:rPr lang="cs-CZ" dirty="0"/>
              <a:t> </a:t>
            </a:r>
            <a:r>
              <a:rPr lang="cs-CZ" dirty="0" err="1"/>
              <a:t>knihovnickej</a:t>
            </a:r>
            <a:r>
              <a:rPr lang="cs-CZ" dirty="0"/>
              <a:t> literatury (1948-1960) – Jozef Špetko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78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Rozšířené vyhledávání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8229600" cy="2600580"/>
          </a:xfrm>
        </p:spPr>
      </p:pic>
      <p:sp>
        <p:nvSpPr>
          <p:cNvPr id="5" name="TextovéPole 4"/>
          <p:cNvSpPr txBox="1"/>
          <p:nvPr/>
        </p:nvSpPr>
        <p:spPr>
          <a:xfrm>
            <a:off x="457200" y="4725144"/>
            <a:ext cx="51229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 rozšířeném vyhledávání můžeme zadat celý dotaz najednou. Také můžeme použít některé filtry.</a:t>
            </a:r>
          </a:p>
        </p:txBody>
      </p:sp>
      <p:sp>
        <p:nvSpPr>
          <p:cNvPr id="6" name="Obdélník 5"/>
          <p:cNvSpPr/>
          <p:nvPr/>
        </p:nvSpPr>
        <p:spPr>
          <a:xfrm>
            <a:off x="4355976" y="3933056"/>
            <a:ext cx="30243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290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Rozšířené vyhledávání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229600" cy="2561665"/>
          </a:xfrm>
        </p:spPr>
      </p:pic>
      <p:sp>
        <p:nvSpPr>
          <p:cNvPr id="5" name="Obdélník 4"/>
          <p:cNvSpPr/>
          <p:nvPr/>
        </p:nvSpPr>
        <p:spPr>
          <a:xfrm>
            <a:off x="7020272" y="2420888"/>
            <a:ext cx="122413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572000" y="4622513"/>
            <a:ext cx="398112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Vidíme počet záznamů u jednotlivých částí dotazu, kteroukoliv sadu záznamů můžeme zobrazit kliknutím na počet záznamů.</a:t>
            </a:r>
          </a:p>
        </p:txBody>
      </p:sp>
    </p:spTree>
    <p:extLst>
      <p:ext uri="{BB962C8B-B14F-4D97-AF65-F5344CB8AC3E}">
        <p14:creationId xmlns:p14="http://schemas.microsoft.com/office/powerpoint/2010/main" val="1107099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Rejstříky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229600" cy="3469276"/>
          </a:xfrm>
        </p:spPr>
      </p:pic>
      <p:sp>
        <p:nvSpPr>
          <p:cNvPr id="5" name="TextovéPole 4"/>
          <p:cNvSpPr txBox="1"/>
          <p:nvPr/>
        </p:nvSpPr>
        <p:spPr>
          <a:xfrm>
            <a:off x="4572000" y="4221088"/>
            <a:ext cx="396044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Vyhledávání můžeme upřesnit použitím údajů z rejstříku, pro klíčová slova vybereme rejstřík </a:t>
            </a:r>
            <a:r>
              <a:rPr lang="cs-CZ" b="1" dirty="0">
                <a:solidFill>
                  <a:srgbClr val="FFC000"/>
                </a:solidFill>
              </a:rPr>
              <a:t>Předmětová hesla</a:t>
            </a:r>
            <a:r>
              <a:rPr lang="cs-CZ" dirty="0"/>
              <a:t>.</a:t>
            </a:r>
          </a:p>
          <a:p>
            <a:r>
              <a:rPr lang="cs-CZ" dirty="0"/>
              <a:t>Kliknutím na vybrané heslo zobrazíme záznamy.</a:t>
            </a:r>
          </a:p>
        </p:txBody>
      </p:sp>
    </p:spTree>
    <p:extLst>
      <p:ext uri="{BB962C8B-B14F-4D97-AF65-F5344CB8AC3E}">
        <p14:creationId xmlns:p14="http://schemas.microsoft.com/office/powerpoint/2010/main" val="2247684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CCL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29600" cy="3610221"/>
          </a:xfrm>
        </p:spPr>
      </p:pic>
      <p:sp>
        <p:nvSpPr>
          <p:cNvPr id="5" name="TextovéPole 4"/>
          <p:cNvSpPr txBox="1"/>
          <p:nvPr/>
        </p:nvSpPr>
        <p:spPr>
          <a:xfrm>
            <a:off x="3491880" y="2708920"/>
            <a:ext cx="505090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CCL=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Command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– dotazovací jazyk</a:t>
            </a:r>
          </a:p>
          <a:p>
            <a:r>
              <a:rPr lang="cs-CZ" dirty="0"/>
              <a:t>Teoreticky můžeme s jeho pomocí zadat libovolně složitý dotaz s použitím operátorů, závorek a limitů.</a:t>
            </a:r>
          </a:p>
          <a:p>
            <a:r>
              <a:rPr lang="cs-CZ" dirty="0"/>
              <a:t>Např.</a:t>
            </a:r>
          </a:p>
          <a:p>
            <a:r>
              <a:rPr lang="cs-CZ" b="1" dirty="0">
                <a:solidFill>
                  <a:srgbClr val="FFC000"/>
                </a:solidFill>
              </a:rPr>
              <a:t>WKW=(referenční AND </a:t>
            </a:r>
            <a:r>
              <a:rPr lang="cs-CZ" b="1" dirty="0" err="1">
                <a:solidFill>
                  <a:srgbClr val="FFC000"/>
                </a:solidFill>
              </a:rPr>
              <a:t>knihovn</a:t>
            </a:r>
            <a:r>
              <a:rPr lang="cs-CZ" b="1" dirty="0">
                <a:solidFill>
                  <a:srgbClr val="FFC000"/>
                </a:solidFill>
              </a:rPr>
              <a:t>*) AND WKW=(</a:t>
            </a:r>
            <a:r>
              <a:rPr lang="cs-CZ" b="1" dirty="0" err="1">
                <a:solidFill>
                  <a:srgbClr val="FFC000"/>
                </a:solidFill>
              </a:rPr>
              <a:t>akademick</a:t>
            </a:r>
            <a:r>
              <a:rPr lang="cs-CZ" b="1" dirty="0">
                <a:solidFill>
                  <a:srgbClr val="FFC000"/>
                </a:solidFill>
              </a:rPr>
              <a:t>* OR </a:t>
            </a:r>
            <a:r>
              <a:rPr lang="cs-CZ" b="1" dirty="0" err="1">
                <a:solidFill>
                  <a:srgbClr val="FFC000"/>
                </a:solidFill>
              </a:rPr>
              <a:t>vysokoškolsk</a:t>
            </a:r>
            <a:r>
              <a:rPr lang="cs-CZ" b="1" dirty="0">
                <a:solidFill>
                  <a:srgbClr val="FFC000"/>
                </a:solidFill>
              </a:rPr>
              <a:t>*)  AND WYR=2000-</a:t>
            </a:r>
            <a:r>
              <a:rPr lang="en-US" b="1" dirty="0">
                <a:solidFill>
                  <a:srgbClr val="FFC000"/>
                </a:solidFill>
              </a:rPr>
              <a:t>&gt;</a:t>
            </a:r>
            <a:r>
              <a:rPr lang="cs-CZ" b="1" dirty="0">
                <a:solidFill>
                  <a:srgbClr val="FFC000"/>
                </a:solidFill>
              </a:rPr>
              <a:t>2017</a:t>
            </a:r>
          </a:p>
          <a:p>
            <a:endParaRPr lang="cs-CZ" b="1" dirty="0">
              <a:solidFill>
                <a:srgbClr val="FFC000"/>
              </a:solidFill>
            </a:endParaRPr>
          </a:p>
          <a:p>
            <a:r>
              <a:rPr lang="cs-CZ" b="1" dirty="0">
                <a:solidFill>
                  <a:srgbClr val="FFC000"/>
                </a:solidFill>
              </a:rPr>
              <a:t>WTL=(</a:t>
            </a:r>
            <a:r>
              <a:rPr lang="cs-CZ" b="1" dirty="0" err="1">
                <a:solidFill>
                  <a:srgbClr val="FFC000"/>
                </a:solidFill>
              </a:rPr>
              <a:t>elektronick</a:t>
            </a:r>
            <a:r>
              <a:rPr lang="cs-CZ" b="1" dirty="0">
                <a:solidFill>
                  <a:srgbClr val="FFC000"/>
                </a:solidFill>
              </a:rPr>
              <a:t>* OR online) AND WTL=(zdroj* OR knih* OR časopis* OR </a:t>
            </a:r>
            <a:r>
              <a:rPr lang="cs-CZ" b="1" dirty="0" err="1">
                <a:solidFill>
                  <a:srgbClr val="FFC000"/>
                </a:solidFill>
              </a:rPr>
              <a:t>databáz</a:t>
            </a:r>
            <a:r>
              <a:rPr lang="cs-CZ" b="1">
                <a:solidFill>
                  <a:srgbClr val="FFC000"/>
                </a:solidFill>
              </a:rPr>
              <a:t>*)</a:t>
            </a:r>
          </a:p>
          <a:p>
            <a:endParaRPr lang="cs-CZ" b="1" dirty="0">
              <a:solidFill>
                <a:srgbClr val="FFC000"/>
              </a:solidFill>
            </a:endParaRPr>
          </a:p>
          <a:p>
            <a:r>
              <a:rPr lang="cs-CZ" dirty="0"/>
              <a:t>Nápověda k CCL je však pro složitější použití nedostačující</a:t>
            </a:r>
          </a:p>
        </p:txBody>
      </p:sp>
    </p:spTree>
    <p:extLst>
      <p:ext uri="{BB962C8B-B14F-4D97-AF65-F5344CB8AC3E}">
        <p14:creationId xmlns:p14="http://schemas.microsoft.com/office/powerpoint/2010/main" val="1045536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kiv.knihovny.cz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kiv.knihovny.cz</a:t>
            </a:r>
            <a:r>
              <a:rPr lang="cs-CZ" dirty="0"/>
              <a:t> – náhrada oborové brány KIV – oborový řez v rámci portálu Knihovny.cz</a:t>
            </a:r>
          </a:p>
          <a:p>
            <a:r>
              <a:rPr lang="cs-CZ" dirty="0"/>
              <a:t>České zdroje – KKL</a:t>
            </a:r>
          </a:p>
          <a:p>
            <a:r>
              <a:rPr lang="cs-CZ" dirty="0"/>
              <a:t>Zahraniční zdroje – LISS, LISTA, </a:t>
            </a:r>
            <a:r>
              <a:rPr lang="cs-CZ" dirty="0" err="1"/>
              <a:t>Emerald</a:t>
            </a:r>
            <a:r>
              <a:rPr lang="cs-CZ" dirty="0"/>
              <a:t> </a:t>
            </a:r>
            <a:r>
              <a:rPr lang="cs-CZ" dirty="0" err="1"/>
              <a:t>Insight</a:t>
            </a:r>
            <a:r>
              <a:rPr lang="cs-CZ" dirty="0"/>
              <a:t>, E-LIS (</a:t>
            </a:r>
            <a:r>
              <a:rPr lang="cs-CZ" dirty="0" err="1"/>
              <a:t>Eprints</a:t>
            </a:r>
            <a:r>
              <a:rPr lang="cs-CZ" dirty="0"/>
              <a:t> in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en-GB" dirty="0"/>
              <a:t>&amp;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Science)</a:t>
            </a:r>
          </a:p>
        </p:txBody>
      </p:sp>
    </p:spTree>
    <p:extLst>
      <p:ext uri="{BB962C8B-B14F-4D97-AF65-F5344CB8AC3E}">
        <p14:creationId xmlns:p14="http://schemas.microsoft.com/office/powerpoint/2010/main" val="3203652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kiv.knihovny.cz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6358"/>
            <a:ext cx="8229600" cy="4442908"/>
          </a:xfrm>
        </p:spPr>
      </p:pic>
    </p:spTree>
    <p:extLst>
      <p:ext uri="{BB962C8B-B14F-4D97-AF65-F5344CB8AC3E}">
        <p14:creationId xmlns:p14="http://schemas.microsoft.com/office/powerpoint/2010/main" val="308668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České (československé) bibliografické zdroje pro KIV (po roce 1960)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Souběžné bibliografie</a:t>
            </a:r>
          </a:p>
          <a:p>
            <a:pPr lvl="1"/>
            <a:r>
              <a:rPr lang="cs-CZ" dirty="0"/>
              <a:t>Bibliografie československého knihovnictví </a:t>
            </a:r>
            <a:r>
              <a:rPr lang="en-US" dirty="0"/>
              <a:t>[</a:t>
            </a:r>
            <a:r>
              <a:rPr lang="cs-CZ" dirty="0"/>
              <a:t>bibliografie a VTI</a:t>
            </a:r>
            <a:r>
              <a:rPr lang="en-US" dirty="0"/>
              <a:t>]</a:t>
            </a:r>
            <a:r>
              <a:rPr lang="cs-CZ" dirty="0"/>
              <a:t> (1960-67) – Jaromír Jedlička, Josef Straka - </a:t>
            </a:r>
            <a:r>
              <a:rPr lang="cs-CZ" dirty="0">
                <a:hlinkClick r:id="rId2"/>
              </a:rPr>
              <a:t>https://ndk.cz/uuid/uuid:f3260f80-8910-11e8-be68-5ef3fc9bb22f</a:t>
            </a:r>
            <a:r>
              <a:rPr lang="cs-CZ" dirty="0"/>
              <a:t> (rok 1962/63)</a:t>
            </a:r>
          </a:p>
          <a:p>
            <a:pPr lvl="1"/>
            <a:r>
              <a:rPr lang="cs-CZ" dirty="0"/>
              <a:t>Bibliografie českého knihovnictví, bibliografie a VTI (1968-1993) – Jaromír Jedlička, Josef Straka - </a:t>
            </a:r>
            <a:r>
              <a:rPr lang="cs-CZ" dirty="0">
                <a:hlinkClick r:id="rId3"/>
              </a:rPr>
              <a:t>https://ndk.cz/uuid/uuid:2ada92c0-503f-11e9-b3de-5ef3fc9bb22f</a:t>
            </a:r>
            <a:r>
              <a:rPr lang="cs-CZ" dirty="0"/>
              <a:t> (rok 1970, dokument není veřejně přístupný)</a:t>
            </a:r>
          </a:p>
        </p:txBody>
      </p:sp>
    </p:spTree>
    <p:extLst>
      <p:ext uri="{BB962C8B-B14F-4D97-AF65-F5344CB8AC3E}">
        <p14:creationId xmlns:p14="http://schemas.microsoft.com/office/powerpoint/2010/main" val="30673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Dokumentace české knihovnické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Katalogizační lístky</a:t>
            </a:r>
          </a:p>
          <a:p>
            <a:r>
              <a:rPr lang="cs-CZ" dirty="0"/>
              <a:t>Článková literatura</a:t>
            </a:r>
          </a:p>
          <a:p>
            <a:r>
              <a:rPr lang="cs-CZ" dirty="0"/>
              <a:t>1965-1989</a:t>
            </a:r>
          </a:p>
          <a:p>
            <a:r>
              <a:rPr lang="cs-CZ" dirty="0"/>
              <a:t>Naskenováno 1970-1989 (</a:t>
            </a:r>
            <a:r>
              <a:rPr lang="cs-CZ" dirty="0">
                <a:hlinkClick r:id="rId2"/>
              </a:rPr>
              <a:t>http://retris.nkp.cz</a:t>
            </a:r>
            <a:r>
              <a:rPr lang="cs-CZ" dirty="0"/>
              <a:t> – Národní knihovna, Dokumentační kartotéka knihovnické literatury)</a:t>
            </a:r>
          </a:p>
        </p:txBody>
      </p:sp>
    </p:spTree>
    <p:extLst>
      <p:ext uri="{BB962C8B-B14F-4D97-AF65-F5344CB8AC3E}">
        <p14:creationId xmlns:p14="http://schemas.microsoft.com/office/powerpoint/2010/main" val="246644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Dokumentace české knihovnické literatury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8" y="1774825"/>
            <a:ext cx="6972483" cy="4625975"/>
          </a:xfrm>
        </p:spPr>
      </p:pic>
    </p:spTree>
    <p:extLst>
      <p:ext uri="{BB962C8B-B14F-4D97-AF65-F5344CB8AC3E}">
        <p14:creationId xmlns:p14="http://schemas.microsoft.com/office/powerpoint/2010/main" val="273931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 knihovnické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Generální katalog Knihovny knihovnické literatury 1890-1989</a:t>
            </a:r>
          </a:p>
          <a:p>
            <a:r>
              <a:rPr lang="cs-CZ" dirty="0"/>
              <a:t>Domácí i zahraniční monografická literatura</a:t>
            </a:r>
          </a:p>
          <a:p>
            <a:r>
              <a:rPr lang="cs-CZ" dirty="0">
                <a:hlinkClick r:id="rId2"/>
              </a:rPr>
              <a:t>http://retris.nkp.cz</a:t>
            </a:r>
            <a:r>
              <a:rPr lang="cs-CZ" dirty="0"/>
              <a:t> – Národní knihovna, Katalog knihovnické literatury</a:t>
            </a:r>
          </a:p>
        </p:txBody>
      </p:sp>
    </p:spTree>
    <p:extLst>
      <p:ext uri="{BB962C8B-B14F-4D97-AF65-F5344CB8AC3E}">
        <p14:creationId xmlns:p14="http://schemas.microsoft.com/office/powerpoint/2010/main" val="229675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 knihovnické literatury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4" y="1774825"/>
            <a:ext cx="7249472" cy="4625975"/>
          </a:xfrm>
        </p:spPr>
      </p:pic>
    </p:spTree>
    <p:extLst>
      <p:ext uri="{BB962C8B-B14F-4D97-AF65-F5344CB8AC3E}">
        <p14:creationId xmlns:p14="http://schemas.microsoft.com/office/powerpoint/2010/main" val="17168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Databáze KKL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Katalog Knihovny knihovnické literatury</a:t>
            </a:r>
          </a:p>
          <a:p>
            <a:r>
              <a:rPr lang="cs-CZ" dirty="0"/>
              <a:t>Analytické zpracování české odborné článkové literatury</a:t>
            </a:r>
          </a:p>
          <a:p>
            <a:r>
              <a:rPr lang="cs-CZ" dirty="0"/>
              <a:t>Zprávy z projektů Národní knihovny</a:t>
            </a:r>
          </a:p>
          <a:p>
            <a:r>
              <a:rPr lang="cs-CZ" dirty="0"/>
              <a:t>1990- současnost</a:t>
            </a:r>
          </a:p>
          <a:p>
            <a:r>
              <a:rPr lang="cs-CZ" dirty="0">
                <a:hlinkClick r:id="rId2"/>
              </a:rPr>
              <a:t>http://aleph.nkp.cz/F/?func=file&amp;file_name=base-list</a:t>
            </a:r>
            <a:r>
              <a:rPr lang="cs-CZ" dirty="0"/>
              <a:t> nebo přes </a:t>
            </a:r>
            <a:r>
              <a:rPr lang="cs-CZ" dirty="0">
                <a:hlinkClick r:id="rId3"/>
              </a:rPr>
              <a:t>http://ipk.nkp.cz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64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v KKL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Téma: referenční služby vysokoškolských knihoven</a:t>
            </a:r>
          </a:p>
          <a:p>
            <a:r>
              <a:rPr lang="cs-CZ" dirty="0"/>
              <a:t>Klíčová slova: referenční služby, vysokoškolské knihovny (</a:t>
            </a:r>
            <a:r>
              <a:rPr lang="cs-CZ" dirty="0" err="1"/>
              <a:t>knihov</a:t>
            </a:r>
            <a:r>
              <a:rPr lang="cs-CZ" dirty="0"/>
              <a:t>* </a:t>
            </a:r>
            <a:r>
              <a:rPr lang="cs-CZ" dirty="0" err="1"/>
              <a:t>vysok</a:t>
            </a:r>
            <a:r>
              <a:rPr lang="cs-CZ" dirty="0"/>
              <a:t>* škol*, fakult* </a:t>
            </a:r>
            <a:r>
              <a:rPr lang="cs-CZ" dirty="0" err="1"/>
              <a:t>knihovn</a:t>
            </a:r>
            <a:r>
              <a:rPr lang="cs-CZ" dirty="0"/>
              <a:t>*), akademické knihovny</a:t>
            </a:r>
          </a:p>
        </p:txBody>
      </p:sp>
    </p:spTree>
    <p:extLst>
      <p:ext uri="{BB962C8B-B14F-4D97-AF65-F5344CB8AC3E}">
        <p14:creationId xmlns:p14="http://schemas.microsoft.com/office/powerpoint/2010/main" val="1107678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solidFill>
          <a:schemeClr val="accent1">
            <a:lumMod val="20000"/>
            <a:lumOff val="80000"/>
          </a:schemeClr>
        </a:soli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26EE836CA0DF45885804509ECFD775" ma:contentTypeVersion="13" ma:contentTypeDescription="Vytvoří nový dokument" ma:contentTypeScope="" ma:versionID="083a9eae108a596f0fb7f5fbe9c68851">
  <xsd:schema xmlns:xsd="http://www.w3.org/2001/XMLSchema" xmlns:xs="http://www.w3.org/2001/XMLSchema" xmlns:p="http://schemas.microsoft.com/office/2006/metadata/properties" xmlns:ns3="ad9319be-0f24-4bac-9f91-d45c695379bf" xmlns:ns4="04154ce8-de10-43e5-bac2-7607c4efa263" targetNamespace="http://schemas.microsoft.com/office/2006/metadata/properties" ma:root="true" ma:fieldsID="1f5ffe850e8d1cd6500f79216426dc81" ns3:_="" ns4:_="">
    <xsd:import namespace="ad9319be-0f24-4bac-9f91-d45c695379bf"/>
    <xsd:import namespace="04154ce8-de10-43e5-bac2-7607c4efa2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19be-0f24-4bac-9f91-d45c69537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8-de10-43e5-bac2-7607c4efa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74CF43-F22B-4AC1-9918-587AEFFBF5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93A3D1-3387-410C-9D6E-7063DE64B2B3}">
  <ds:schemaRefs>
    <ds:schemaRef ds:uri="http://purl.org/dc/elements/1.1/"/>
    <ds:schemaRef ds:uri="http://schemas.microsoft.com/office/2006/metadata/properties"/>
    <ds:schemaRef ds:uri="04154ce8-de10-43e5-bac2-7607c4efa263"/>
    <ds:schemaRef ds:uri="http://purl.org/dc/terms/"/>
    <ds:schemaRef ds:uri="ad9319be-0f24-4bac-9f91-d45c695379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11C6FA-C852-45DE-8C86-DEDE98EF8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19be-0f24-4bac-9f91-d45c695379bf"/>
    <ds:schemaRef ds:uri="04154ce8-de10-43e5-bac2-7607c4efa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1634</TotalTime>
  <Words>849</Words>
  <Application>Microsoft Office PowerPoint</Application>
  <PresentationFormat>Předvádění na obrazovce (4:3)</PresentationFormat>
  <Paragraphs>84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Corbel</vt:lpstr>
      <vt:lpstr>Wingdings</vt:lpstr>
      <vt:lpstr>Wingdings 2</vt:lpstr>
      <vt:lpstr>Wingdings 3</vt:lpstr>
      <vt:lpstr>Modul</vt:lpstr>
      <vt:lpstr>Bibliografické rešeršní služby</vt:lpstr>
      <vt:lpstr>České (československé) bibliografické zdroje pro KIV (do roku 1960)</vt:lpstr>
      <vt:lpstr>České (československé) bibliografické zdroje pro KIV (po roce 1960)</vt:lpstr>
      <vt:lpstr>Dokumentace české knihovnické literatury</vt:lpstr>
      <vt:lpstr>Dokumentace české knihovnické literatury</vt:lpstr>
      <vt:lpstr>Katalog knihovnické literatury</vt:lpstr>
      <vt:lpstr>Katalog knihovnické literatury</vt:lpstr>
      <vt:lpstr>Databáze KKL</vt:lpstr>
      <vt:lpstr>Vyhledávání v KKL</vt:lpstr>
      <vt:lpstr>Vyhledávání v KKL</vt:lpstr>
      <vt:lpstr>KKL úvodní obrazovka</vt:lpstr>
      <vt:lpstr>Základní vyhledávání - volba polí</vt:lpstr>
      <vt:lpstr>Základní vyhledávání – zadání dotazu</vt:lpstr>
      <vt:lpstr>Základní vyhledávání – zadání dalšího dotazu</vt:lpstr>
      <vt:lpstr>Kombinace dotazů</vt:lpstr>
      <vt:lpstr>Práce s výsledky</vt:lpstr>
      <vt:lpstr>Zpřesňování dotazu</vt:lpstr>
      <vt:lpstr>Filtrování</vt:lpstr>
      <vt:lpstr>Konečné výsledky</vt:lpstr>
      <vt:lpstr>Rozšířené vyhledávání</vt:lpstr>
      <vt:lpstr>Rozšířené vyhledávání</vt:lpstr>
      <vt:lpstr>Rejstříky</vt:lpstr>
      <vt:lpstr>Vyhledávání CCL</vt:lpstr>
      <vt:lpstr>kiv.knihovny.cz</vt:lpstr>
      <vt:lpstr>kiv.knihovny.cz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systémy pro pedagogy</dc:title>
  <dc:creator>oookka</dc:creator>
  <cp:lastModifiedBy>Jarolímková, Adéla</cp:lastModifiedBy>
  <cp:revision>103</cp:revision>
  <dcterms:created xsi:type="dcterms:W3CDTF">2016-07-18T11:14:05Z</dcterms:created>
  <dcterms:modified xsi:type="dcterms:W3CDTF">2021-08-23T13:03:51Z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0x0101005D26EE836CA0DF45885804509ECFD775</vt:lpwstr>
  </property>
</Properties>
</file>