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59" r:id="rId5"/>
    <p:sldId id="261" r:id="rId6"/>
    <p:sldId id="264" r:id="rId7"/>
    <p:sldId id="265" r:id="rId8"/>
    <p:sldId id="266" r:id="rId9"/>
    <p:sldId id="268" r:id="rId10"/>
    <p:sldId id="258" r:id="rId11"/>
    <p:sldId id="262" r:id="rId12"/>
    <p:sldId id="267" r:id="rId13"/>
    <p:sldId id="269" r:id="rId14"/>
    <p:sldId id="263" r:id="rId15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2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3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BF71-38B7-8642-BFCE-EDAE9BD0CBAF}" type="datetimeFigureOut">
              <a:rPr lang="en-US" dirty="0"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25CB-9D18-264E-A945-2D020344C9DA}" type="datetimeFigureOut">
              <a:rPr lang="en-US" dirty="0"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EFB6C-7E96-8F41-8872-189CA1C59F84}" type="datetimeFigureOut">
              <a:rPr lang="en-US" dirty="0"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81CDE-9BE7-C544-8ACB-7077DFC4270F}" type="datetimeFigureOut">
              <a:rPr lang="en-US" dirty="0"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A285-9698-1B45-8319-D90A8C63F150}" type="datetimeFigureOut">
              <a:rPr lang="en-US" dirty="0"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6CD42-43FF-B740-998F-DCC3802C4CE3}" type="datetimeFigureOut">
              <a:rPr lang="en-US" dirty="0"/>
              <a:t>12/8/2025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FFBD-2EE4-8547-BBAE-A1AC91C8D77E}" type="datetimeFigureOut">
              <a:rPr lang="en-US" dirty="0"/>
              <a:t>12/8/2025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A2352-D7AC-F242-9256-A4477BCBF354}" type="datetimeFigureOut">
              <a:rPr lang="en-US" dirty="0"/>
              <a:t>12/8/2025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FC6A-9AE6-404D-9FDD-168B477B9C90}" type="datetimeFigureOut">
              <a:rPr lang="en-US" dirty="0"/>
              <a:t>12/8/2025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FCDFD-B4CF-A241-8D71-E814B10BEAF4}" type="datetimeFigureOut">
              <a:rPr lang="en-US" dirty="0"/>
              <a:t>12/8/2025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26A7B589-FD4B-7E46-869A-CBADC5FC564E}" type="datetimeFigureOut">
              <a:rPr lang="en-US" dirty="0"/>
              <a:t>12/8/2025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A92E-5FF9-8143-81B3-CCB531513398}" type="datetimeFigureOut">
              <a:rPr lang="en-US" dirty="0"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493105" y="565266"/>
            <a:ext cx="8561747" cy="2294312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Drama jako text a jako divadelní představení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55469" y="3531204"/>
            <a:ext cx="10449097" cy="172244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Svět příběhu je dosti podobný jako ve vyprávění (děj, postavy, prostor, čas), ale svět diskursu (tedy zprostředkování – to, jakým způsobem se vypráví) je zcela jiný: v dramatu obvykle chybí vypravěč a akt vypravování je rozdělen mezi celou řadu dílčích činitelů a prvků, které svět příběhu zprostředkovávají.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2819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34696" y="219741"/>
            <a:ext cx="9520158" cy="822250"/>
          </a:xfrm>
        </p:spPr>
        <p:txBody>
          <a:bodyPr/>
          <a:lstStyle/>
          <a:p>
            <a:r>
              <a:rPr lang="cs-CZ" dirty="0"/>
              <a:t>Typy řeči v dramatu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3013" y="1176670"/>
            <a:ext cx="11072747" cy="4912242"/>
          </a:xfrm>
        </p:spPr>
        <p:txBody>
          <a:bodyPr>
            <a:normAutofit lnSpcReduction="10000"/>
          </a:bodyPr>
          <a:lstStyle/>
          <a:p>
            <a:r>
              <a:rPr lang="cs-CZ" dirty="0"/>
              <a:t>Řeč (promluva, dialogická či monologická) je základním výrazovým prostředkem dramatu: může doprovázet jednání, anebo může i jednání suplovat (to, co se na jevišti nepředvádí ve smyslu </a:t>
            </a:r>
            <a:r>
              <a:rPr lang="cs-CZ" i="1" dirty="0" err="1"/>
              <a:t>showing</a:t>
            </a:r>
            <a:r>
              <a:rPr lang="cs-CZ" dirty="0"/>
              <a:t>, ale co se do zobrazeného světa vnáší mluvením ve smyslu </a:t>
            </a:r>
            <a:r>
              <a:rPr lang="cs-CZ" i="1" dirty="0" err="1"/>
              <a:t>telling</a:t>
            </a:r>
            <a:r>
              <a:rPr lang="cs-CZ" dirty="0"/>
              <a:t>): Např. postava Járy Cimrmana se ve všech dramatech Divadla Járy Cimrmana objevuje pouze v modu </a:t>
            </a:r>
            <a:r>
              <a:rPr lang="cs-CZ" i="1" dirty="0" err="1"/>
              <a:t>telling</a:t>
            </a:r>
            <a:r>
              <a:rPr lang="cs-CZ" dirty="0"/>
              <a:t>.</a:t>
            </a:r>
          </a:p>
          <a:p>
            <a:r>
              <a:rPr lang="cs-CZ" b="1" dirty="0"/>
              <a:t>Hlavní text dramatu </a:t>
            </a:r>
            <a:r>
              <a:rPr lang="cs-CZ" dirty="0"/>
              <a:t>= repliky dramatických osob (postav) (jsou součástí světa příběhu):</a:t>
            </a:r>
          </a:p>
          <a:p>
            <a:r>
              <a:rPr lang="cs-CZ" dirty="0"/>
              <a:t>Dramatický </a:t>
            </a:r>
            <a:r>
              <a:rPr lang="cs-CZ" b="1" dirty="0"/>
              <a:t>monolog</a:t>
            </a:r>
            <a:r>
              <a:rPr lang="cs-CZ" dirty="0"/>
              <a:t> = souvislý projev jediné osoby, který není adresován žádné jiné osobě (x zároveň jej slyší všichni diváci a mohou jej slyšet i ostatní aktéři příběhu = monolog </a:t>
            </a:r>
            <a:r>
              <a:rPr lang="cs-CZ" i="1" dirty="0"/>
              <a:t>ad </a:t>
            </a:r>
            <a:r>
              <a:rPr lang="cs-CZ" i="1" dirty="0" err="1"/>
              <a:t>spectatores</a:t>
            </a:r>
            <a:r>
              <a:rPr lang="cs-CZ" dirty="0"/>
              <a:t>). Specifickou podobou monologu je </a:t>
            </a:r>
            <a:r>
              <a:rPr lang="cs-CZ"/>
              <a:t>hlas chóru.</a:t>
            </a:r>
            <a:endParaRPr lang="cs-CZ" dirty="0"/>
          </a:p>
          <a:p>
            <a:r>
              <a:rPr lang="cs-CZ" dirty="0"/>
              <a:t>Dramatický </a:t>
            </a:r>
            <a:r>
              <a:rPr lang="cs-CZ" b="1" dirty="0"/>
              <a:t>dialog</a:t>
            </a:r>
            <a:r>
              <a:rPr lang="cs-CZ" dirty="0"/>
              <a:t> =  jazykový projev střídavě pronášený dvěma či více mluvčími, kteří si navzájem své promluvy (= repliky) adresují. Hlavní prostředek dramatické struktury: slouží dramatické akci – generuje jednání, které míří k vytváření protikladů, z kterých vzniká dramatický </a:t>
            </a:r>
            <a:r>
              <a:rPr lang="cs-CZ" b="1" dirty="0"/>
              <a:t>konflikt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75502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34696" y="382386"/>
            <a:ext cx="9520158" cy="822960"/>
          </a:xfrm>
        </p:spPr>
        <p:txBody>
          <a:bodyPr/>
          <a:lstStyle/>
          <a:p>
            <a:r>
              <a:rPr lang="cs-CZ" dirty="0"/>
              <a:t>Typy řeči v dramatu II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7404" y="1521152"/>
            <a:ext cx="10007450" cy="3945194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/>
              <a:t>Vedlejší text dramatu </a:t>
            </a:r>
            <a:r>
              <a:rPr lang="cs-CZ" dirty="0"/>
              <a:t>= všechen zbývající textový materiál dramatu (jméno autora, titul, podtitul, seznam dramatických osob, seznam hereckých postav, informace o první jevištní realizaci, předmluva, doslov, speciální inscenační pokyny autora, kompoziční členění díla, časoprostorová lokace děje, označení mluvčích před každou replikou, scénické poznámky, informace o genezi textu a jeho inscenační historii, ediční poznámka). Je součástí světa diskursu (do světa příběhu se promítá jen zprostředkovaně).</a:t>
            </a:r>
          </a:p>
          <a:p>
            <a:r>
              <a:rPr lang="cs-CZ" b="1" dirty="0"/>
              <a:t>Scénické poznámky </a:t>
            </a:r>
            <a:r>
              <a:rPr lang="cs-CZ" dirty="0"/>
              <a:t>a jejich divadelní transponování: jsou součástí textu dramatu, ale v jeho jevištní inscenaci (představení) jsou rozpuštěny: jsou realizovány v promluvách a jednání postav, příchodech a odchodech herců, ve fyziognomii, maskách a kostýmech postav, v seskupení postav a jejich interakci, v gestice a mimice, v prvcích umístěných na scénu, v provedení osvětlení a ozvučení.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74876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BC9C5C-66C5-F831-33ED-F49F6BB47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239283"/>
            <a:ext cx="9520158" cy="623842"/>
          </a:xfrm>
        </p:spPr>
        <p:txBody>
          <a:bodyPr/>
          <a:lstStyle/>
          <a:p>
            <a:r>
              <a:rPr lang="cs-CZ" dirty="0"/>
              <a:t>Četba dramatu jako textu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321A0C-7B1C-0CC0-6853-5DFC15785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290" y="1025496"/>
            <a:ext cx="11764710" cy="5067656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Vyprávění vnímáme, jako že se odehrálo „tam a tenkrát“, zatímco drama nám nabízí příběh, který se odehrává „teď a tady“</a:t>
            </a:r>
          </a:p>
          <a:p>
            <a:r>
              <a:rPr lang="cs-CZ" dirty="0"/>
              <a:t>Svět je v dramatu ukazován (</a:t>
            </a:r>
            <a:r>
              <a:rPr lang="cs-CZ" i="1" dirty="0" err="1"/>
              <a:t>mimésis</a:t>
            </a:r>
            <a:r>
              <a:rPr lang="cs-CZ" dirty="0"/>
              <a:t> jako přímé napodobení), a ne popisován (</a:t>
            </a:r>
            <a:r>
              <a:rPr lang="cs-CZ" i="1" dirty="0" err="1"/>
              <a:t>diegésis</a:t>
            </a:r>
            <a:r>
              <a:rPr lang="cs-CZ" i="1" dirty="0"/>
              <a:t> </a:t>
            </a:r>
            <a:r>
              <a:rPr lang="cs-CZ" dirty="0"/>
              <a:t>jako výpověď o něčem, co není přítomno)</a:t>
            </a:r>
          </a:p>
          <a:p>
            <a:r>
              <a:rPr lang="cs-CZ" dirty="0"/>
              <a:t>Nepředstavujeme si pouze dění ve světě příběhu (jako ve vyprávění), ale můžeme si představovat i jeviště a herce (jak by se to hrálo) – překrývání dvou světů</a:t>
            </a:r>
          </a:p>
          <a:p>
            <a:r>
              <a:rPr lang="cs-CZ" dirty="0"/>
              <a:t>Toto překrývání a propojování světů nastává i u jednotlivých příběhových složek:</a:t>
            </a:r>
          </a:p>
          <a:p>
            <a:r>
              <a:rPr lang="cs-CZ" dirty="0"/>
              <a:t>Postava x herec, který ji hraje; kostýmy x skutečné oděvy; rekvizity x reálné věci</a:t>
            </a:r>
          </a:p>
          <a:p>
            <a:r>
              <a:rPr lang="cs-CZ" dirty="0"/>
              <a:t>Jeviště x dějiště jevů a věcí v aktuálním světě</a:t>
            </a:r>
          </a:p>
          <a:p>
            <a:r>
              <a:rPr lang="cs-CZ" dirty="0"/>
              <a:t>Fikční čas, v němž běží děj na jevišti x čas v hledišti</a:t>
            </a:r>
          </a:p>
          <a:p>
            <a:r>
              <a:rPr lang="cs-CZ" dirty="0"/>
              <a:t>(absolutní drama: herec se kompletně stává postavou, jeviště dějištěm</a:t>
            </a:r>
          </a:p>
          <a:p>
            <a:r>
              <a:rPr lang="cs-CZ" dirty="0"/>
              <a:t>X epické drama (Bertold Brecht): zcizující efekt, herec dává najevo, že je hlavně sám sebou a jeviště je „jenom“ jevištěm)</a:t>
            </a:r>
          </a:p>
        </p:txBody>
      </p:sp>
    </p:spTree>
    <p:extLst>
      <p:ext uri="{BB962C8B-B14F-4D97-AF65-F5344CB8AC3E}">
        <p14:creationId xmlns:p14="http://schemas.microsoft.com/office/powerpoint/2010/main" val="38696857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57108A-60A4-1C7C-9AC4-1B53E6CCC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5" y="333287"/>
            <a:ext cx="9520157" cy="760575"/>
          </a:xfrm>
        </p:spPr>
        <p:txBody>
          <a:bodyPr>
            <a:normAutofit fontScale="90000"/>
          </a:bodyPr>
          <a:lstStyle/>
          <a:p>
            <a:r>
              <a:rPr lang="cs-CZ" dirty="0"/>
              <a:t>Ladislav Stroupežnický: </a:t>
            </a:r>
            <a:r>
              <a:rPr lang="cs-CZ" i="1" dirty="0"/>
              <a:t>Naši furianti</a:t>
            </a:r>
            <a:br>
              <a:rPr lang="cs-CZ" dirty="0"/>
            </a:br>
            <a:r>
              <a:rPr lang="cs-CZ" sz="2000" dirty="0"/>
              <a:t>(scénická poznámka před začátkem a na počátku 1. jednání: příklad prolínání „světů“)</a:t>
            </a:r>
            <a:endParaRPr lang="cs-CZ" dirty="0"/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F1B08B10-1FD2-F75B-CB94-E1C03F562AB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11062" y="1226815"/>
            <a:ext cx="4843704" cy="5603199"/>
          </a:xfrm>
          <a:prstGeom prst="rect">
            <a:avLst/>
          </a:prstGeom>
        </p:spPr>
      </p:pic>
      <p:pic>
        <p:nvPicPr>
          <p:cNvPr id="9" name="Zástupný obsah 8">
            <a:extLst>
              <a:ext uri="{FF2B5EF4-FFF2-40B4-BE49-F238E27FC236}">
                <a16:creationId xmlns:a16="http://schemas.microsoft.com/office/drawing/2014/main" id="{CB1BAED3-3FCF-AF1D-45C7-602646FDD92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710211" y="1160695"/>
            <a:ext cx="4843703" cy="565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5340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34695" y="282634"/>
            <a:ext cx="9520157" cy="964276"/>
          </a:xfrm>
        </p:spPr>
        <p:txBody>
          <a:bodyPr>
            <a:normAutofit/>
          </a:bodyPr>
          <a:lstStyle/>
          <a:p>
            <a:r>
              <a:rPr lang="cs-CZ" dirty="0"/>
              <a:t>Alois a Vilém Mrštíkové: </a:t>
            </a:r>
            <a:r>
              <a:rPr lang="cs-CZ" i="1" dirty="0"/>
              <a:t>Maryša </a:t>
            </a:r>
            <a:br>
              <a:rPr lang="cs-CZ" i="1" dirty="0"/>
            </a:br>
            <a:r>
              <a:rPr lang="cs-CZ" sz="2200" dirty="0"/>
              <a:t>(příklad vztahu replik a scénických poznámek)</a:t>
            </a:r>
            <a:endParaRPr lang="cs-CZ" sz="2200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47651" y="1795549"/>
            <a:ext cx="5195620" cy="4347556"/>
          </a:xfrm>
        </p:spPr>
        <p:txBody>
          <a:bodyPr>
            <a:normAutofit fontScale="55000" lnSpcReduction="20000"/>
          </a:bodyPr>
          <a:lstStyle/>
          <a:p>
            <a:r>
              <a:rPr lang="cs-CZ" b="1" dirty="0"/>
              <a:t>Výstup 4. </a:t>
            </a:r>
          </a:p>
          <a:p>
            <a:r>
              <a:rPr lang="cs-CZ" dirty="0"/>
              <a:t>LÍZAL </a:t>
            </a:r>
            <a:r>
              <a:rPr lang="cs-CZ" i="1" dirty="0"/>
              <a:t>(hledí zamračeně za mizejícím hlukem. Odplivne si.) </a:t>
            </a:r>
            <a:r>
              <a:rPr lang="cs-CZ" dirty="0"/>
              <a:t>Žebroto žebrácká! - - - </a:t>
            </a:r>
          </a:p>
          <a:p>
            <a:r>
              <a:rPr lang="cs-CZ" dirty="0"/>
              <a:t>VÁVRA. No, nechte </a:t>
            </a:r>
            <a:r>
              <a:rPr lang="cs-CZ" dirty="0" err="1"/>
              <a:t>teho</a:t>
            </a:r>
            <a:r>
              <a:rPr lang="cs-CZ" dirty="0"/>
              <a:t> už. Povídal sem vám. Měl </a:t>
            </a:r>
            <a:r>
              <a:rPr lang="cs-CZ" dirty="0" err="1"/>
              <a:t>ste</a:t>
            </a:r>
            <a:r>
              <a:rPr lang="cs-CZ" dirty="0"/>
              <a:t> je nechat se </a:t>
            </a:r>
            <a:r>
              <a:rPr lang="cs-CZ" dirty="0" err="1"/>
              <a:t>rozlóčit</a:t>
            </a:r>
            <a:r>
              <a:rPr lang="cs-CZ" dirty="0"/>
              <a:t> a byl byste neměl </a:t>
            </a:r>
            <a:r>
              <a:rPr lang="cs-CZ" dirty="0" err="1"/>
              <a:t>výtržnosť</a:t>
            </a:r>
            <a:r>
              <a:rPr lang="cs-CZ" dirty="0"/>
              <a:t>. Co z </a:t>
            </a:r>
            <a:r>
              <a:rPr lang="cs-CZ" dirty="0" err="1"/>
              <a:t>teho</a:t>
            </a:r>
            <a:r>
              <a:rPr lang="cs-CZ" dirty="0"/>
              <a:t> máte? Jenom volej do </a:t>
            </a:r>
            <a:r>
              <a:rPr lang="cs-CZ" dirty="0" err="1"/>
              <a:t>ohňa</a:t>
            </a:r>
            <a:r>
              <a:rPr lang="cs-CZ" dirty="0"/>
              <a:t> lijete. Radši si </a:t>
            </a:r>
            <a:r>
              <a:rPr lang="cs-CZ" dirty="0" err="1"/>
              <a:t>popilte</a:t>
            </a:r>
            <a:r>
              <a:rPr lang="cs-CZ" dirty="0"/>
              <a:t>, abyste </a:t>
            </a:r>
            <a:r>
              <a:rPr lang="cs-CZ" dirty="0" err="1"/>
              <a:t>ju</a:t>
            </a:r>
            <a:r>
              <a:rPr lang="cs-CZ" dirty="0"/>
              <a:t> dostal z domu. </a:t>
            </a:r>
            <a:r>
              <a:rPr lang="cs-CZ" dirty="0" err="1"/>
              <a:t>Dohodnime</a:t>
            </a:r>
            <a:r>
              <a:rPr lang="cs-CZ" dirty="0"/>
              <a:t> se. Dáte </a:t>
            </a:r>
            <a:r>
              <a:rPr lang="cs-CZ" dirty="0" err="1"/>
              <a:t>vosumatřicet</a:t>
            </a:r>
            <a:r>
              <a:rPr lang="cs-CZ" dirty="0"/>
              <a:t> set? </a:t>
            </a:r>
          </a:p>
          <a:p>
            <a:r>
              <a:rPr lang="cs-CZ" dirty="0"/>
              <a:t>LÍZAL </a:t>
            </a:r>
            <a:r>
              <a:rPr lang="cs-CZ" i="1" dirty="0"/>
              <a:t>(mrzutě). </a:t>
            </a:r>
            <a:r>
              <a:rPr lang="cs-CZ" dirty="0"/>
              <a:t>Nedám. </a:t>
            </a:r>
            <a:r>
              <a:rPr lang="cs-CZ" i="1" dirty="0"/>
              <a:t>(Náhle se obrátí rozhodně.) </a:t>
            </a:r>
            <a:r>
              <a:rPr lang="cs-CZ" dirty="0" err="1"/>
              <a:t>Sedumatřicet</a:t>
            </a:r>
            <a:r>
              <a:rPr lang="cs-CZ" dirty="0"/>
              <a:t> – </a:t>
            </a:r>
            <a:r>
              <a:rPr lang="cs-CZ" i="1" dirty="0"/>
              <a:t>(Napřáhne ruku.) </a:t>
            </a:r>
          </a:p>
          <a:p>
            <a:r>
              <a:rPr lang="cs-CZ" dirty="0"/>
              <a:t>VÁVRA a LÍZAL </a:t>
            </a:r>
            <a:r>
              <a:rPr lang="cs-CZ" i="1" dirty="0"/>
              <a:t>(pohlédnou si vzájemně do očí)</a:t>
            </a:r>
            <a:r>
              <a:rPr lang="cs-CZ" dirty="0"/>
              <a:t>. </a:t>
            </a:r>
          </a:p>
          <a:p>
            <a:r>
              <a:rPr lang="cs-CZ" dirty="0"/>
              <a:t>LÍZAL. No, bude to nebo nebude? </a:t>
            </a:r>
          </a:p>
          <a:p>
            <a:r>
              <a:rPr lang="cs-CZ" dirty="0"/>
              <a:t>VÁVRA </a:t>
            </a:r>
            <a:r>
              <a:rPr lang="cs-CZ" i="1" dirty="0"/>
              <a:t>(plácne rukou na ruku). </a:t>
            </a:r>
          </a:p>
          <a:p>
            <a:r>
              <a:rPr lang="cs-CZ" dirty="0"/>
              <a:t>LÍZAL. Ostatní už se domluvíme – </a:t>
            </a:r>
          </a:p>
          <a:p>
            <a:r>
              <a:rPr lang="cs-CZ" dirty="0"/>
              <a:t>VÁVRA. A nebude-li Maryša </a:t>
            </a:r>
            <a:r>
              <a:rPr lang="cs-CZ" dirty="0" err="1"/>
              <a:t>chcet</a:t>
            </a:r>
            <a:r>
              <a:rPr lang="cs-CZ" dirty="0"/>
              <a:t>- - - </a:t>
            </a:r>
          </a:p>
          <a:p>
            <a:r>
              <a:rPr lang="cs-CZ" dirty="0"/>
              <a:t>LÍZAL </a:t>
            </a:r>
            <a:r>
              <a:rPr lang="cs-CZ" i="1" dirty="0"/>
              <a:t>(uraženě – už k odchodu obrácen vzpřímí se a obrátí se po Vávrovi celým tělem). C</a:t>
            </a:r>
            <a:r>
              <a:rPr lang="cs-CZ" dirty="0"/>
              <a:t>o nebude </a:t>
            </a:r>
            <a:r>
              <a:rPr lang="cs-CZ" dirty="0" err="1"/>
              <a:t>chcet</a:t>
            </a:r>
            <a:r>
              <a:rPr lang="cs-CZ" dirty="0"/>
              <a:t>?! –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7340138" y="1795549"/>
            <a:ext cx="4638501" cy="4347556"/>
          </a:xfrm>
        </p:spPr>
        <p:txBody>
          <a:bodyPr>
            <a:normAutofit fontScale="55000" lnSpcReduction="20000"/>
          </a:bodyPr>
          <a:lstStyle/>
          <a:p>
            <a:r>
              <a:rPr lang="cs-CZ" dirty="0"/>
              <a:t>VÁVRA </a:t>
            </a:r>
            <a:r>
              <a:rPr lang="cs-CZ" i="1" dirty="0"/>
              <a:t>(krotce).</a:t>
            </a:r>
            <a:r>
              <a:rPr lang="cs-CZ" dirty="0"/>
              <a:t> No, Bůh dej! </a:t>
            </a:r>
            <a:r>
              <a:rPr lang="cs-CZ" i="1" dirty="0"/>
              <a:t>(Odchází.)</a:t>
            </a:r>
            <a:r>
              <a:rPr lang="cs-CZ" dirty="0"/>
              <a:t> S Bohem! </a:t>
            </a:r>
            <a:r>
              <a:rPr lang="cs-CZ" i="1" dirty="0"/>
              <a:t>(Odejde rovně a pevně jako mladík.) </a:t>
            </a:r>
          </a:p>
          <a:p>
            <a:r>
              <a:rPr lang="cs-CZ" dirty="0"/>
              <a:t>LÍZAL </a:t>
            </a:r>
            <a:r>
              <a:rPr lang="cs-CZ" i="1" dirty="0"/>
              <a:t>(za ním)</a:t>
            </a:r>
            <a:r>
              <a:rPr lang="cs-CZ" dirty="0"/>
              <a:t>. A na to hříbě nezapomeň! Nohu zavaž. </a:t>
            </a:r>
          </a:p>
          <a:p>
            <a:r>
              <a:rPr lang="cs-CZ" b="1" dirty="0"/>
              <a:t>Výstup 5. </a:t>
            </a:r>
          </a:p>
          <a:p>
            <a:r>
              <a:rPr lang="cs-CZ" dirty="0"/>
              <a:t>LÍZAL </a:t>
            </a:r>
            <a:r>
              <a:rPr lang="cs-CZ" i="1" dirty="0"/>
              <a:t>(sám). </a:t>
            </a:r>
          </a:p>
          <a:p>
            <a:r>
              <a:rPr lang="cs-CZ" dirty="0"/>
              <a:t>LÍZAL. </a:t>
            </a:r>
            <a:r>
              <a:rPr lang="cs-CZ" dirty="0" err="1"/>
              <a:t>Ah</a:t>
            </a:r>
            <a:r>
              <a:rPr lang="cs-CZ" dirty="0"/>
              <a:t>! </a:t>
            </a:r>
            <a:r>
              <a:rPr lang="cs-CZ" i="1" dirty="0"/>
              <a:t>(Odlehčí si a sklesne unaveně na lavičku, smekne beranici a přetírá si rukou čelo.) </a:t>
            </a:r>
          </a:p>
          <a:p>
            <a:r>
              <a:rPr lang="cs-CZ" i="1" dirty="0"/>
              <a:t>Z dálky z dědiny ozývá se ruch a píseň: „Jenom ty mě, můj koníčku“, atd. </a:t>
            </a:r>
          </a:p>
          <a:p>
            <a:r>
              <a:rPr lang="cs-CZ" dirty="0"/>
              <a:t>LÍZAL </a:t>
            </a:r>
            <a:r>
              <a:rPr lang="cs-CZ" i="1" dirty="0"/>
              <a:t>(zamyšleně při konci sloky dá se do chraptivého škodolibého smíchu; zhluboka). </a:t>
            </a:r>
            <a:r>
              <a:rPr lang="cs-CZ" dirty="0"/>
              <a:t>Jen si </a:t>
            </a:r>
            <a:r>
              <a:rPr lang="cs-CZ" dirty="0" err="1"/>
              <a:t>zpívé</a:t>
            </a:r>
            <a:r>
              <a:rPr lang="cs-CZ" dirty="0"/>
              <a:t>! </a:t>
            </a:r>
            <a:r>
              <a:rPr lang="cs-CZ" dirty="0" err="1"/>
              <a:t>Šak</a:t>
            </a:r>
            <a:r>
              <a:rPr lang="cs-CZ" dirty="0"/>
              <a:t> oni ti </a:t>
            </a:r>
            <a:r>
              <a:rPr lang="cs-CZ" dirty="0" err="1"/>
              <a:t>setnó</a:t>
            </a:r>
            <a:r>
              <a:rPr lang="cs-CZ" dirty="0"/>
              <a:t> hřebínek! Sloto žebrácká! Nic to nemá, </a:t>
            </a:r>
            <a:r>
              <a:rPr lang="cs-CZ" dirty="0" err="1"/>
              <a:t>enem</a:t>
            </a:r>
            <a:r>
              <a:rPr lang="cs-CZ" dirty="0"/>
              <a:t> tu </a:t>
            </a:r>
            <a:r>
              <a:rPr lang="cs-CZ" dirty="0" err="1"/>
              <a:t>chajdu</a:t>
            </a:r>
            <a:r>
              <a:rPr lang="cs-CZ" dirty="0"/>
              <a:t> nad hlavo a tu </a:t>
            </a:r>
            <a:r>
              <a:rPr lang="cs-CZ" dirty="0" err="1"/>
              <a:t>košulu</a:t>
            </a:r>
            <a:r>
              <a:rPr lang="cs-CZ" dirty="0"/>
              <a:t>, co na sobě nosí, a do </a:t>
            </a:r>
            <a:r>
              <a:rPr lang="cs-CZ" dirty="0" err="1"/>
              <a:t>mýho</a:t>
            </a:r>
            <a:r>
              <a:rPr lang="cs-CZ" dirty="0"/>
              <a:t> domu mně tu bude dolízat?- - - A – a – a – </a:t>
            </a:r>
            <a:r>
              <a:rPr lang="cs-CZ" i="1" dirty="0"/>
              <a:t>(Posedá. Vtom se vzpamatuje, že je sám.)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3550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34696" y="113415"/>
            <a:ext cx="9520158" cy="1056166"/>
          </a:xfrm>
        </p:spPr>
        <p:txBody>
          <a:bodyPr/>
          <a:lstStyle/>
          <a:p>
            <a:r>
              <a:rPr lang="cs-CZ" dirty="0"/>
              <a:t>Textové subjekty dramatu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34696" y="1382233"/>
            <a:ext cx="9520158" cy="4571999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Primárně pouze postavy – chybí vypravěč jako zprostředkovatel světa příběhu; svět příběhu je zprostředkováván konglomerátem jiných prostředků: mluvení a jednání herců na jevišti, scéna, nasvícení, hudební či jiná zvuková podloží. Vypravěč je tedy „rozpuštěn“ do součinnosti celé řady </a:t>
            </a:r>
            <a:r>
              <a:rPr lang="cs-CZ" dirty="0" err="1"/>
              <a:t>mimotextových</a:t>
            </a:r>
            <a:r>
              <a:rPr lang="cs-CZ" dirty="0"/>
              <a:t> subjektů (režisér, scénograf, osvětlovači, zvukař, nápověda apod.). Ty se realizují v divadelním představení, ale text dramatu jejich činnost a způsoby zprostředkování světa příběhu nevyjadřuje explicitně, pouze je nějak implikuje (mužskou roli by měl obsadit herec, není však vyloučené, aby ji hrála herečka).</a:t>
            </a:r>
          </a:p>
          <a:p>
            <a:r>
              <a:rPr lang="cs-CZ" dirty="0"/>
              <a:t>Různé možnosti vztahu mezi časem příběhu a časem diskursu, které nabízí vyprávění, jsou v inscenaci dramatu zredukovány na scénu jako jedinou možnost (věci trvají stejně ve světě příběhu i světě diskursu).</a:t>
            </a:r>
          </a:p>
          <a:p>
            <a:r>
              <a:rPr lang="cs-CZ" dirty="0"/>
              <a:t>Postavy: kombinace možností mluvit (výjimky: pantomima) a jednat (výjimky: divadlo jednoho herce, žánr talk show apod.).</a:t>
            </a:r>
          </a:p>
        </p:txBody>
      </p:sp>
    </p:spTree>
    <p:extLst>
      <p:ext uri="{BB962C8B-B14F-4D97-AF65-F5344CB8AC3E}">
        <p14:creationId xmlns:p14="http://schemas.microsoft.com/office/powerpoint/2010/main" val="3796649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34695" y="448887"/>
            <a:ext cx="10344191" cy="1105593"/>
          </a:xfrm>
        </p:spPr>
        <p:txBody>
          <a:bodyPr>
            <a:normAutofit fontScale="90000"/>
          </a:bodyPr>
          <a:lstStyle/>
          <a:p>
            <a:r>
              <a:rPr lang="cs-CZ" dirty="0"/>
              <a:t>Je drama literárním textem určeným ke čtení, anebo je podkladem, který plnohodnotně vyzní až v jevištní inscenaci?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Drama patří na spojnici mezi literaturou (vyprávění, ale i lyrickou poezii) a divadlem (opera, balet, pantomima): literárnost x teatrálnost (literární věda x divadelní věda).</a:t>
            </a:r>
          </a:p>
          <a:p>
            <a:r>
              <a:rPr lang="cs-CZ" dirty="0"/>
              <a:t>Pohled literární vědy: Text dramatu je základem, proto dílo jako mentální obraz může vzniknout i tichým čtením. Inscenace výchozí text jen napodobuje a konkretizuje, má ale zůstat „věrná“ dramatickému textu.</a:t>
            </a:r>
          </a:p>
          <a:p>
            <a:r>
              <a:rPr lang="cs-CZ" dirty="0"/>
              <a:t>Pohled teatrologie: Samostatnost jevištního umění – až inscenováním vzniká plnohodnotné drama, text je jen předstupeň, výchozí substrát. Inscenace jako dialog s výchozím dramatickým textem.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1581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34696" y="340243"/>
            <a:ext cx="9520158" cy="1006548"/>
          </a:xfrm>
        </p:spPr>
        <p:txBody>
          <a:bodyPr/>
          <a:lstStyle/>
          <a:p>
            <a:r>
              <a:rPr lang="cs-CZ" dirty="0"/>
              <a:t>Dramatická postava a dramatický prostor jako prvky textové a divadelní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34696" y="1488558"/>
            <a:ext cx="9520158" cy="4664149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Stěžejní otázka ohledně dramatu ve 20. století: Je určeno k tichému čtení (a funguje tedy jako jiné literární texty), anebo je určeno až k inscenačnímu provedení na jevišti a text se tedy nemůže stát plnohodnotným dílem, ale je pouze čímsi jako partitura v hudbě? Odpovědět na ni univerzálně a jednoznačně nelze – některá dramata jsou nevydatná při čtení a vyznějí plnohodnotně až na jevišti, jiná naopak na jevišti předvádět takřka nejde a je třeba je pomalu a koncentrovaně číst.</a:t>
            </a:r>
          </a:p>
          <a:p>
            <a:r>
              <a:rPr lang="cs-CZ" dirty="0"/>
              <a:t>Postavy a prostorové entity v dramatu jsou typickými znaky: studna z papundeklu vyjadřuje, že jejím smyslem je označovat studnu (ale sama není studnou); herec XY na jevišti vyjadřuje, že jeho smyslem a účelem je </a:t>
            </a:r>
            <a:r>
              <a:rPr lang="cs-CZ" b="1" dirty="0"/>
              <a:t>hrát </a:t>
            </a:r>
            <a:r>
              <a:rPr lang="cs-CZ" dirty="0"/>
              <a:t>předepsanou roli (např. Hamleta; ale sám Hamletem není – zdvojená identita (XY + Hamlet) poskytuje jádro estetického zážitku).</a:t>
            </a:r>
          </a:p>
          <a:p>
            <a:r>
              <a:rPr lang="cs-CZ" dirty="0"/>
              <a:t>Drama nabízí mnohem explicitnější projevy principu hry a znakovosti (i uškrcení Desdemony Othellem vnímáme jako znak, jako zjevné „jako“, které se opakuje s každou reprízou).</a:t>
            </a:r>
          </a:p>
        </p:txBody>
      </p:sp>
    </p:spTree>
    <p:extLst>
      <p:ext uri="{BB962C8B-B14F-4D97-AF65-F5344CB8AC3E}">
        <p14:creationId xmlns:p14="http://schemas.microsoft.com/office/powerpoint/2010/main" val="3351670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34696" y="407325"/>
            <a:ext cx="9520158" cy="872835"/>
          </a:xfrm>
        </p:spPr>
        <p:txBody>
          <a:bodyPr/>
          <a:lstStyle/>
          <a:p>
            <a:r>
              <a:rPr lang="cs-CZ" dirty="0"/>
              <a:t>Drama v jevištní realizaci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34696" y="1479666"/>
            <a:ext cx="9520158" cy="3986680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Základní komunikační situace: Herec prezentuje roli před diváky. Herec je tedy ztělesněním znakové podstaty: Je do jisté míry sám sebou (</a:t>
            </a:r>
            <a:r>
              <a:rPr lang="cs-CZ" b="1" dirty="0"/>
              <a:t>hereckou postavou</a:t>
            </a:r>
            <a:r>
              <a:rPr lang="cs-CZ" dirty="0"/>
              <a:t>), ale zároveň na jevišti odkazuje mimo sebe, k dramatem ztvárněné roli, kterou ztělesňuje (k </a:t>
            </a:r>
            <a:r>
              <a:rPr lang="cs-CZ" b="1" dirty="0"/>
              <a:t>dramatické osobě</a:t>
            </a:r>
            <a:r>
              <a:rPr lang="cs-CZ" dirty="0"/>
              <a:t>). Tato situace disponuje následujícími typy znaků:</a:t>
            </a:r>
          </a:p>
          <a:p>
            <a:r>
              <a:rPr lang="cs-CZ" dirty="0"/>
              <a:t>Jazykové znaky: Analogicky jako ve vyprávění. Navíc k nim ale inscenace přidává mimojazykové akustické a optické prostředky:</a:t>
            </a:r>
          </a:p>
          <a:p>
            <a:r>
              <a:rPr lang="cs-CZ" dirty="0"/>
              <a:t>Paralingvistické znaky: výška tónu promluvy, způsob a rytmus artikulace.</a:t>
            </a:r>
          </a:p>
          <a:p>
            <a:r>
              <a:rPr lang="cs-CZ" dirty="0"/>
              <a:t>Kinetické znaky: </a:t>
            </a:r>
            <a:r>
              <a:rPr lang="cs-CZ" dirty="0" err="1"/>
              <a:t>gestika</a:t>
            </a:r>
            <a:r>
              <a:rPr lang="cs-CZ" dirty="0"/>
              <a:t>, mimika, vzdálenost od dalších postav (= </a:t>
            </a:r>
            <a:r>
              <a:rPr lang="cs-CZ" dirty="0" err="1"/>
              <a:t>proxemika</a:t>
            </a:r>
            <a:r>
              <a:rPr lang="cs-CZ" dirty="0"/>
              <a:t> ). </a:t>
            </a:r>
          </a:p>
          <a:p>
            <a:r>
              <a:rPr lang="cs-CZ" dirty="0"/>
              <a:t>Vnější podoba herce: účes, maska, kostým.</a:t>
            </a:r>
          </a:p>
          <a:p>
            <a:r>
              <a:rPr lang="cs-CZ" dirty="0"/>
              <a:t>Znaky prostoru, jeviště, rekvizit, osvětlení, zvuky a hudba.</a:t>
            </a:r>
          </a:p>
        </p:txBody>
      </p:sp>
    </p:spTree>
    <p:extLst>
      <p:ext uri="{BB962C8B-B14F-4D97-AF65-F5344CB8AC3E}">
        <p14:creationId xmlns:p14="http://schemas.microsoft.com/office/powerpoint/2010/main" val="680984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5AED96-5755-BEEB-31AB-C7380488E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804520"/>
            <a:ext cx="9520158" cy="656812"/>
          </a:xfrm>
        </p:spPr>
        <p:txBody>
          <a:bodyPr/>
          <a:lstStyle/>
          <a:p>
            <a:r>
              <a:rPr lang="cs-CZ" dirty="0"/>
              <a:t>Drama v jevištní realizaci II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54EFD1-62C3-25E2-BFBC-676E134B2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022" y="2015732"/>
            <a:ext cx="11627978" cy="3974870"/>
          </a:xfrm>
        </p:spPr>
        <p:txBody>
          <a:bodyPr>
            <a:normAutofit/>
          </a:bodyPr>
          <a:lstStyle/>
          <a:p>
            <a:r>
              <a:rPr lang="cs-CZ" dirty="0"/>
              <a:t>Podobně i ambivalentnost jeviště: Může být vnímáno právě jako jeviště (tedy anti-iluzívně: víme, že se na něm „jen“ hraje), anebo jako reálný prostor (část světa), kde se dějí ty </a:t>
            </a:r>
            <a:r>
              <a:rPr lang="cs-CZ" dirty="0" err="1"/>
              <a:t>damatické</a:t>
            </a:r>
            <a:r>
              <a:rPr lang="cs-CZ" dirty="0"/>
              <a:t> věci</a:t>
            </a:r>
          </a:p>
          <a:p>
            <a:r>
              <a:rPr lang="cs-CZ" dirty="0"/>
              <a:t>Větší kolektivnost jak tvorby, tak i recepce</a:t>
            </a:r>
          </a:p>
          <a:p>
            <a:r>
              <a:rPr lang="cs-CZ" dirty="0"/>
              <a:t>Princip performance jako realizované či aktualizované události (hry, koncerty, přednášky, modlitby, rituály a svátky)</a:t>
            </a:r>
          </a:p>
          <a:p>
            <a:r>
              <a:rPr lang="cs-CZ" dirty="0"/>
              <a:t>Možnost </a:t>
            </a:r>
            <a:r>
              <a:rPr lang="cs-CZ" dirty="0" err="1"/>
              <a:t>ostenze</a:t>
            </a:r>
            <a:r>
              <a:rPr lang="cs-CZ" dirty="0"/>
              <a:t> = přímého ukazování předmětu nebo jevu namísto jeho zprostředkování slovem či obrazem + princip omezení: některé jevy a události na scéně prezentovat není možné (technická omezení + etická tabu)</a:t>
            </a:r>
          </a:p>
          <a:p>
            <a:r>
              <a:rPr lang="cs-CZ" dirty="0"/>
              <a:t>Základním vyprávěcím postupem dramatu je dialog – děj je prezentován jako mluvené jednání</a:t>
            </a:r>
          </a:p>
        </p:txBody>
      </p:sp>
    </p:spTree>
    <p:extLst>
      <p:ext uri="{BB962C8B-B14F-4D97-AF65-F5344CB8AC3E}">
        <p14:creationId xmlns:p14="http://schemas.microsoft.com/office/powerpoint/2010/main" val="1295388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C12083-E588-0883-EC5D-9DB22952B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5" y="367469"/>
            <a:ext cx="9520157" cy="623843"/>
          </a:xfrm>
        </p:spPr>
        <p:txBody>
          <a:bodyPr>
            <a:normAutofit/>
          </a:bodyPr>
          <a:lstStyle/>
          <a:p>
            <a:r>
              <a:rPr lang="cs-CZ" dirty="0"/>
              <a:t>Drama v jevištní realizaci III – škála kódů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E1AFFE-C640-EE28-0A95-F359D59F87A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Vizuální:</a:t>
            </a:r>
          </a:p>
          <a:p>
            <a:r>
              <a:rPr lang="cs-CZ" dirty="0"/>
              <a:t>A) Verbální (nápisy)</a:t>
            </a:r>
          </a:p>
          <a:p>
            <a:r>
              <a:rPr lang="cs-CZ" dirty="0"/>
              <a:t>B) Neverbální:</a:t>
            </a:r>
          </a:p>
          <a:p>
            <a:r>
              <a:rPr lang="cs-CZ" dirty="0"/>
              <a:t>B1) Fyziognomie, maska a kostým postavy (trvalejší); gesta, mimika, postoj, interakce (momentální)</a:t>
            </a:r>
          </a:p>
          <a:p>
            <a:r>
              <a:rPr lang="cs-CZ" dirty="0"/>
              <a:t>B2) Provedení jeviště, scénografie, osvětlení (trvalejší); rekvizity, projekce, momentální nasvícení (momentální)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99C1481-FFE8-6013-6669-49AD0F44CD7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Akustický:</a:t>
            </a:r>
          </a:p>
          <a:p>
            <a:r>
              <a:rPr lang="cs-CZ" dirty="0"/>
              <a:t>A) Verbální: </a:t>
            </a:r>
          </a:p>
          <a:p>
            <a:r>
              <a:rPr lang="cs-CZ" dirty="0"/>
              <a:t>A1) jazykové: promluvy postav a reprodukované promluvy (hlasový záznam)</a:t>
            </a:r>
          </a:p>
          <a:p>
            <a:r>
              <a:rPr lang="cs-CZ" dirty="0"/>
              <a:t>A2) </a:t>
            </a:r>
            <a:r>
              <a:rPr lang="cs-CZ" dirty="0" err="1"/>
              <a:t>parajazykové</a:t>
            </a:r>
            <a:r>
              <a:rPr lang="cs-CZ" dirty="0"/>
              <a:t>: hlas, intonace, frázování, tempo</a:t>
            </a:r>
          </a:p>
          <a:p>
            <a:r>
              <a:rPr lang="cs-CZ" dirty="0"/>
              <a:t>B) Neverbální: zvuky, hudba (ať už vytvářené postavou, anebo reprodukované)</a:t>
            </a:r>
          </a:p>
        </p:txBody>
      </p:sp>
    </p:spTree>
    <p:extLst>
      <p:ext uri="{BB962C8B-B14F-4D97-AF65-F5344CB8AC3E}">
        <p14:creationId xmlns:p14="http://schemas.microsoft.com/office/powerpoint/2010/main" val="604755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E3889D-D8E9-A713-C32A-8DAFF5E50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5" y="256375"/>
            <a:ext cx="10292684" cy="1607820"/>
          </a:xfrm>
        </p:spPr>
        <p:txBody>
          <a:bodyPr>
            <a:noAutofit/>
          </a:bodyPr>
          <a:lstStyle/>
          <a:p>
            <a:r>
              <a:rPr lang="cs-CZ" sz="2400" dirty="0"/>
              <a:t>Děj: segmentace – konfigurace děje je daná příchody a odchody (= obrazy či scény či výstupy), ty jsou součástí širších celků (= jednání, dějství, akty; promění se dění na scéně a kulisy) a </a:t>
            </a:r>
            <a:r>
              <a:rPr lang="cs-CZ" sz="2400" dirty="0" err="1"/>
              <a:t>mimotextovými</a:t>
            </a:r>
            <a:r>
              <a:rPr lang="cs-CZ" sz="2400" dirty="0"/>
              <a:t> segmentacemi (přestávka, opona na začátku a na konci)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B5F997-A61A-1B8A-85E9-5C5EF937EA3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b="1" dirty="0"/>
              <a:t>Pět fází dějové linie dramatu </a:t>
            </a:r>
          </a:p>
          <a:p>
            <a:r>
              <a:rPr lang="cs-CZ" dirty="0"/>
              <a:t>a) expozice = otevření (nastavení času, prostoru, postav, dějové linie)</a:t>
            </a:r>
          </a:p>
          <a:p>
            <a:r>
              <a:rPr lang="cs-CZ" dirty="0"/>
              <a:t>b) kolize = zauzlení (první napětí: protagonista se poprvé střetne s antagonistou a vymezí se strany konfliktu, jeho důvod); prohlubováním kolize vzniká:</a:t>
            </a:r>
          </a:p>
          <a:p>
            <a:r>
              <a:rPr lang="cs-CZ" dirty="0"/>
              <a:t>c) krize = vrchol děje (už není možno konflikt dále stupňovat a nastává obrat)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275BAD5-9A01-2A67-27E8-25D863E55F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4792" y="2017343"/>
            <a:ext cx="5176033" cy="3441520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d) peripetie = zvrat, obrat (od špatného k lepšímu nebo obráceně)</a:t>
            </a:r>
          </a:p>
          <a:p>
            <a:r>
              <a:rPr lang="cs-CZ" dirty="0"/>
              <a:t>e) katastrofa (= rozuzlení, uzavření; u Aristotela nemusí nutně mínit tragické rozřešení konfliktu, ale může obnášet i smírné řešení) + katarze (dopad na postavy či na diváky)</a:t>
            </a:r>
          </a:p>
          <a:p>
            <a:endParaRPr lang="cs-CZ" dirty="0"/>
          </a:p>
          <a:p>
            <a:r>
              <a:rPr lang="cs-CZ" dirty="0"/>
              <a:t>Gustav </a:t>
            </a:r>
            <a:r>
              <a:rPr lang="cs-CZ" dirty="0" err="1"/>
              <a:t>Freytag</a:t>
            </a:r>
            <a:r>
              <a:rPr lang="sv-SE" dirty="0"/>
              <a:t>: </a:t>
            </a:r>
            <a:r>
              <a:rPr lang="sv-SE" i="1" dirty="0"/>
              <a:t>Technika dramatu</a:t>
            </a:r>
            <a:r>
              <a:rPr lang="cs-CZ" i="1" dirty="0"/>
              <a:t> </a:t>
            </a:r>
            <a:r>
              <a:rPr lang="sv-SE" dirty="0"/>
              <a:t>(1863)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0901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AE7079-C7A0-7243-3E54-F5577B3AF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Pravidlo tří jednot klasického dramatu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2BA5D6-CB8E-62EA-0C48-64772952082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Jednota děje, času a prostoru:</a:t>
            </a:r>
          </a:p>
          <a:p>
            <a:r>
              <a:rPr lang="cs-CZ" dirty="0"/>
              <a:t>Pouze ústřední dějová linie bez odboček;</a:t>
            </a:r>
          </a:p>
          <a:p>
            <a:r>
              <a:rPr lang="cs-CZ" dirty="0"/>
              <a:t>Vše koncentrováno do krátkého souvislého časového úseku (obvykle dějová linie shrnuje trvání v rozsahu max. 24 hodin)</a:t>
            </a:r>
          </a:p>
          <a:p>
            <a:r>
              <a:rPr lang="cs-CZ" dirty="0"/>
              <a:t>Vše se odehrává na jednom místě.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0A8B0AD-F4D1-E9F4-ACC6-D5D569FE29B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Už Shakespeare toto pravidlo porušuje, klasicismus se k němu zas vrací</a:t>
            </a:r>
          </a:p>
          <a:p>
            <a:r>
              <a:rPr lang="cs-CZ" dirty="0"/>
              <a:t>Dodržení vytváří </a:t>
            </a:r>
            <a:r>
              <a:rPr lang="cs-CZ" dirty="0" err="1"/>
              <a:t>modelovost</a:t>
            </a:r>
            <a:r>
              <a:rPr lang="cs-CZ" dirty="0"/>
              <a:t>, umělou koncentrovanost; porušení naopak dává prostor dynamizaci a </a:t>
            </a:r>
            <a:r>
              <a:rPr lang="cs-CZ" dirty="0" err="1"/>
              <a:t>vícevrstevnatosti</a:t>
            </a:r>
            <a:r>
              <a:rPr lang="cs-CZ" dirty="0"/>
              <a:t> (změny místa, skoky v čase)</a:t>
            </a:r>
          </a:p>
        </p:txBody>
      </p:sp>
    </p:spTree>
    <p:extLst>
      <p:ext uri="{BB962C8B-B14F-4D97-AF65-F5344CB8AC3E}">
        <p14:creationId xmlns:p14="http://schemas.microsoft.com/office/powerpoint/2010/main" val="2911141981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TM10001114[[fn=Galerie]]</Template>
  <TotalTime>2053</TotalTime>
  <Words>2000</Words>
  <Application>Microsoft Office PowerPoint</Application>
  <PresentationFormat>Širokoúhlá obrazovka</PresentationFormat>
  <Paragraphs>91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7" baseType="lpstr">
      <vt:lpstr>Arial</vt:lpstr>
      <vt:lpstr>Palatino Linotype</vt:lpstr>
      <vt:lpstr>Gallery</vt:lpstr>
      <vt:lpstr>Drama jako text a jako divadelní představení</vt:lpstr>
      <vt:lpstr>Textové subjekty dramatu</vt:lpstr>
      <vt:lpstr>Je drama literárním textem určeným ke čtení, anebo je podkladem, který plnohodnotně vyzní až v jevištní inscenaci?</vt:lpstr>
      <vt:lpstr>Dramatická postava a dramatický prostor jako prvky textové a divadelní</vt:lpstr>
      <vt:lpstr>Drama v jevištní realizaci</vt:lpstr>
      <vt:lpstr>Drama v jevištní realizaci II</vt:lpstr>
      <vt:lpstr>Drama v jevištní realizaci III – škála kódů</vt:lpstr>
      <vt:lpstr>Děj: segmentace – konfigurace děje je daná příchody a odchody (= obrazy či scény či výstupy), ty jsou součástí širších celků (= jednání, dějství, akty; promění se dění na scéně a kulisy) a mimotextovými segmentacemi (přestávka, opona na začátku a na konci)</vt:lpstr>
      <vt:lpstr>Pravidlo tří jednot klasického dramatu</vt:lpstr>
      <vt:lpstr>Typy řeči v dramatu </vt:lpstr>
      <vt:lpstr>Typy řeči v dramatu II</vt:lpstr>
      <vt:lpstr>Četba dramatu jako textu</vt:lpstr>
      <vt:lpstr>Ladislav Stroupežnický: Naši furianti (scénická poznámka před začátkem a na počátku 1. jednání: příklad prolínání „světů“)</vt:lpstr>
      <vt:lpstr>Alois a Vilém Mrštíkové: Maryša  (příklad vztahu replik a scénických poznámek)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Drama jako text a jako divadelní představení</dc:title>
  <dc:creator>Bílek Petr prof. PhDr. CSc.</dc:creator>
  <cp:lastModifiedBy>Bílek, Petr</cp:lastModifiedBy>
  <cp:revision>25</cp:revision>
  <cp:lastPrinted>2025-12-08T10:33:30Z</cp:lastPrinted>
  <dcterms:created xsi:type="dcterms:W3CDTF">2019-11-15T10:34:09Z</dcterms:created>
  <dcterms:modified xsi:type="dcterms:W3CDTF">2025-12-08T10:33:31Z</dcterms:modified>
</cp:coreProperties>
</file>