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0" r:id="rId3"/>
    <p:sldId id="271" r:id="rId4"/>
    <p:sldId id="269" r:id="rId5"/>
    <p:sldId id="277" r:id="rId6"/>
    <p:sldId id="278" r:id="rId7"/>
    <p:sldId id="260" r:id="rId8"/>
    <p:sldId id="279" r:id="rId9"/>
    <p:sldId id="257" r:id="rId10"/>
    <p:sldId id="266" r:id="rId11"/>
    <p:sldId id="262" r:id="rId12"/>
    <p:sldId id="261" r:id="rId13"/>
    <p:sldId id="276" r:id="rId14"/>
    <p:sldId id="284" r:id="rId15"/>
    <p:sldId id="263" r:id="rId16"/>
    <p:sldId id="267" r:id="rId17"/>
    <p:sldId id="281" r:id="rId18"/>
    <p:sldId id="280" r:id="rId19"/>
    <p:sldId id="274" r:id="rId20"/>
    <p:sldId id="282" r:id="rId21"/>
    <p:sldId id="283" r:id="rId22"/>
    <p:sldId id="287" r:id="rId23"/>
    <p:sldId id="288" r:id="rId24"/>
    <p:sldId id="268" r:id="rId25"/>
    <p:sldId id="272" r:id="rId26"/>
    <p:sldId id="285" r:id="rId27"/>
    <p:sldId id="286" r:id="rId28"/>
    <p:sldId id="265" r:id="rId29"/>
    <p:sldId id="273" r:id="rId30"/>
    <p:sldId id="259" r:id="rId3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120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7E58E-06B3-4583-AEE9-2DC0BCE5B152}" type="datetimeFigureOut">
              <a:rPr lang="cs-CZ" smtClean="0"/>
              <a:t>14.11.2018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B7E4-34A1-4F75-9A78-E792783635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5368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7E58E-06B3-4583-AEE9-2DC0BCE5B152}" type="datetimeFigureOut">
              <a:rPr lang="cs-CZ" smtClean="0"/>
              <a:t>14.11.2018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B7E4-34A1-4F75-9A78-E792783635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4298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7E58E-06B3-4583-AEE9-2DC0BCE5B152}" type="datetimeFigureOut">
              <a:rPr lang="cs-CZ" smtClean="0"/>
              <a:t>14.11.2018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B7E4-34A1-4F75-9A78-E792783635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5414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7E58E-06B3-4583-AEE9-2DC0BCE5B152}" type="datetimeFigureOut">
              <a:rPr lang="cs-CZ" smtClean="0"/>
              <a:t>14.11.2018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B7E4-34A1-4F75-9A78-E792783635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4111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7E58E-06B3-4583-AEE9-2DC0BCE5B152}" type="datetimeFigureOut">
              <a:rPr lang="cs-CZ" smtClean="0"/>
              <a:t>14.11.2018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B7E4-34A1-4F75-9A78-E792783635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5125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7E58E-06B3-4583-AEE9-2DC0BCE5B152}" type="datetimeFigureOut">
              <a:rPr lang="cs-CZ" smtClean="0"/>
              <a:t>14.11.2018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B7E4-34A1-4F75-9A78-E792783635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8455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7E58E-06B3-4583-AEE9-2DC0BCE5B152}" type="datetimeFigureOut">
              <a:rPr lang="cs-CZ" smtClean="0"/>
              <a:t>14.11.2018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B7E4-34A1-4F75-9A78-E792783635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5603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7E58E-06B3-4583-AEE9-2DC0BCE5B152}" type="datetimeFigureOut">
              <a:rPr lang="cs-CZ" smtClean="0"/>
              <a:t>14.11.2018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B7E4-34A1-4F75-9A78-E792783635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2682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7E58E-06B3-4583-AEE9-2DC0BCE5B152}" type="datetimeFigureOut">
              <a:rPr lang="cs-CZ" smtClean="0"/>
              <a:t>14.11.2018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B7E4-34A1-4F75-9A78-E792783635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4871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7E58E-06B3-4583-AEE9-2DC0BCE5B152}" type="datetimeFigureOut">
              <a:rPr lang="cs-CZ" smtClean="0"/>
              <a:t>14.11.2018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B7E4-34A1-4F75-9A78-E792783635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9598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7E58E-06B3-4583-AEE9-2DC0BCE5B152}" type="datetimeFigureOut">
              <a:rPr lang="cs-CZ" smtClean="0"/>
              <a:t>14.11.2018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B7E4-34A1-4F75-9A78-E792783635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039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7E58E-06B3-4583-AEE9-2DC0BCE5B152}" type="datetimeFigureOut">
              <a:rPr lang="cs-CZ" smtClean="0"/>
              <a:t>14.11.2018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8B7E4-34A1-4F75-9A78-E7927836352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929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62743" y="695553"/>
            <a:ext cx="9144000" cy="3076347"/>
          </a:xfrm>
        </p:spPr>
        <p:txBody>
          <a:bodyPr>
            <a:normAutofit/>
          </a:bodyPr>
          <a:lstStyle/>
          <a:p>
            <a:r>
              <a:rPr lang="cs-CZ" sz="7200" b="1" i="1" dirty="0">
                <a:solidFill>
                  <a:schemeClr val="accent1">
                    <a:lumMod val="75000"/>
                  </a:schemeClr>
                </a:solidFill>
              </a:rPr>
              <a:t>Sledování a hodnocení aktivity </a:t>
            </a:r>
            <a:r>
              <a:rPr lang="cs-CZ" sz="7200" b="1" i="1" dirty="0" smtClean="0">
                <a:solidFill>
                  <a:schemeClr val="accent1">
                    <a:lumMod val="75000"/>
                  </a:schemeClr>
                </a:solidFill>
              </a:rPr>
              <a:t>studenta</a:t>
            </a:r>
            <a:br>
              <a:rPr lang="cs-CZ" sz="72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sz="7200" dirty="0"/>
              <a:t>Projekt ESF</a:t>
            </a:r>
            <a:endParaRPr lang="cs-CZ" sz="7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03462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743" y="3642004"/>
            <a:ext cx="10051668" cy="223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4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i="1" dirty="0">
                <a:solidFill>
                  <a:schemeClr val="accent1">
                    <a:lumMod val="75000"/>
                  </a:schemeClr>
                </a:solidFill>
              </a:rPr>
              <a:t>Známky v jednotlivých aktivitách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8369" y="1551399"/>
            <a:ext cx="10911155" cy="4613096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Známkované aktivity: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cs-CZ" dirty="0"/>
              <a:t>Přednáška (výchozí: 100 bodů)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cs-CZ" dirty="0" smtClean="0"/>
              <a:t>Úkol (výchozí: 100 bodů)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cs-CZ" dirty="0" smtClean="0"/>
              <a:t>Workshop (výchozí: 80% za odevzdanou práci, 20% za hodnocení práce spolužáka)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cs-CZ" dirty="0" smtClean="0"/>
              <a:t>Fórum</a:t>
            </a:r>
            <a:endParaRPr lang="cs-CZ" dirty="0"/>
          </a:p>
          <a:p>
            <a:pPr lvl="1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cs-CZ" dirty="0"/>
              <a:t>Slovník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cs-CZ" dirty="0"/>
              <a:t>Databáze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cs-CZ" dirty="0" smtClean="0"/>
              <a:t>Test ( výchozí: body 0 – 10 bodů)</a:t>
            </a:r>
          </a:p>
          <a:p>
            <a:r>
              <a:rPr lang="cs-CZ" dirty="0"/>
              <a:t>Způsob hodnocení: 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cs-CZ" dirty="0" smtClean="0"/>
              <a:t>Body (např. 0 – 10, 0 – 100)</a:t>
            </a:r>
          </a:p>
          <a:p>
            <a:pPr lvl="1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cs-CZ" dirty="0" smtClean="0"/>
              <a:t>Škála (dvou, tří, čtyřstupňová škála – neprospěl, dobře, velmi dobře, výborně)</a:t>
            </a:r>
          </a:p>
          <a:p>
            <a:r>
              <a:rPr lang="cs-CZ" dirty="0" smtClean="0"/>
              <a:t>U známkovaných aktivit je možné nastavit známku potřebnou pro splnění aktivity (Nastavení aktivity =&gt; Známka =&gt; potřebná známka)</a:t>
            </a:r>
          </a:p>
          <a:p>
            <a:r>
              <a:rPr lang="cs-CZ" dirty="0" smtClean="0"/>
              <a:t>Potřebnou známku je poté možné vyžadovat jako podmínku absolvování kurzu     </a:t>
            </a:r>
            <a:endParaRPr lang="cs-CZ" dirty="0"/>
          </a:p>
          <a:p>
            <a:pPr lvl="1">
              <a:lnSpc>
                <a:spcPct val="70000"/>
              </a:lnSpc>
              <a:buFont typeface="Wingdings" panose="05000000000000000000" pitchFamily="2" charset="2"/>
              <a:buChar char="ü"/>
            </a:pP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146959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i="1" dirty="0" smtClean="0">
                <a:solidFill>
                  <a:schemeClr val="accent1">
                    <a:lumMod val="75000"/>
                  </a:schemeClr>
                </a:solidFill>
              </a:rPr>
              <a:t>Možnosti zobrazení známek</a:t>
            </a:r>
            <a:endParaRPr lang="cs-CZ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Nabídka tlačítka „Celkový přehled“</a:t>
            </a:r>
          </a:p>
          <a:p>
            <a:r>
              <a:rPr lang="cs-CZ" dirty="0" smtClean="0"/>
              <a:t>Známky uživatele – zobrazí přehled 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známek po jednotlivých studentech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64934" t="38510" r="18867" b="22498"/>
          <a:stretch/>
        </p:blipFill>
        <p:spPr>
          <a:xfrm>
            <a:off x="7222672" y="321514"/>
            <a:ext cx="4131128" cy="621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7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i="1" dirty="0" smtClean="0">
                <a:solidFill>
                  <a:schemeClr val="accent1">
                    <a:lumMod val="75000"/>
                  </a:schemeClr>
                </a:solidFill>
              </a:rPr>
              <a:t>Celkový přehled</a:t>
            </a:r>
            <a:endParaRPr lang="cs-CZ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2258"/>
          <a:stretch/>
        </p:blipFill>
        <p:spPr>
          <a:xfrm>
            <a:off x="1210618" y="2504480"/>
            <a:ext cx="9770763" cy="4021811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838200" y="1352550"/>
            <a:ext cx="102384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Po zmáčknutí tlačítka Známky v levé krajní liště se zobrazí  </a:t>
            </a:r>
            <a:r>
              <a:rPr lang="cs-CZ" sz="2400" dirty="0"/>
              <a:t>C</a:t>
            </a:r>
            <a:r>
              <a:rPr lang="cs-CZ" sz="2400" dirty="0" smtClean="0"/>
              <a:t>elkový </a:t>
            </a:r>
            <a:r>
              <a:rPr lang="cs-CZ" sz="2400" dirty="0" smtClean="0"/>
              <a:t>přehled známek. V </a:t>
            </a:r>
            <a:r>
              <a:rPr lang="cs-CZ" sz="2400" dirty="0" smtClean="0"/>
              <a:t>roletce</a:t>
            </a:r>
            <a:r>
              <a:rPr lang="cs-CZ" sz="2400" dirty="0" smtClean="0"/>
              <a:t> </a:t>
            </a:r>
            <a:r>
              <a:rPr lang="cs-CZ" sz="2400" dirty="0"/>
              <a:t>C</a:t>
            </a:r>
            <a:r>
              <a:rPr lang="cs-CZ" sz="2400" dirty="0" smtClean="0"/>
              <a:t>elkový </a:t>
            </a:r>
            <a:r>
              <a:rPr lang="cs-CZ" sz="2400" dirty="0" smtClean="0"/>
              <a:t>přehled vpravo nahoře se můžeme dostat k dalším volbám v nastavení a prohlížení známek v kurzu.</a:t>
            </a:r>
          </a:p>
          <a:p>
            <a:endParaRPr lang="cs-CZ" sz="2400" dirty="0"/>
          </a:p>
        </p:txBody>
      </p:sp>
      <p:sp>
        <p:nvSpPr>
          <p:cNvPr id="3" name="Ovál 2"/>
          <p:cNvSpPr/>
          <p:nvPr/>
        </p:nvSpPr>
        <p:spPr>
          <a:xfrm>
            <a:off x="3544584" y="5619965"/>
            <a:ext cx="1315092" cy="2465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004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4071"/>
            <a:ext cx="10515600" cy="1325563"/>
          </a:xfrm>
        </p:spPr>
        <p:txBody>
          <a:bodyPr>
            <a:normAutofit/>
          </a:bodyPr>
          <a:lstStyle/>
          <a:p>
            <a:r>
              <a:rPr lang="cs-CZ" b="1" i="1" dirty="0" smtClean="0">
                <a:solidFill>
                  <a:schemeClr val="accent1">
                    <a:lumMod val="75000"/>
                  </a:schemeClr>
                </a:solidFill>
              </a:rPr>
              <a:t>Celkový přehled - možnosti zobrazení</a:t>
            </a:r>
            <a:endParaRPr lang="cs-CZ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3337" y="4752427"/>
            <a:ext cx="10515600" cy="164776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t="33570" r="46773" b="13773"/>
          <a:stretch/>
        </p:blipFill>
        <p:spPr>
          <a:xfrm>
            <a:off x="823339" y="2971267"/>
            <a:ext cx="4507132" cy="16501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-73853" t="-1006" r="73853" b="87131"/>
          <a:stretch/>
        </p:blipFill>
        <p:spPr>
          <a:xfrm>
            <a:off x="-5464392" y="2622823"/>
            <a:ext cx="8467725" cy="43481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823338" y="1421064"/>
            <a:ext cx="1088518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/>
              <a:t>Hodnocení každé známkované aktivity se automaticky zobrazí v Celkovém </a:t>
            </a:r>
            <a:r>
              <a:rPr lang="cs-CZ" sz="2800" dirty="0" smtClean="0"/>
              <a:t>přehledu. Učitel vidí seznam studentů a jejich známky za aktivity v kurzu.</a:t>
            </a:r>
          </a:p>
          <a:p>
            <a:r>
              <a:rPr lang="cs-CZ" sz="2800" dirty="0"/>
              <a:t>	</a:t>
            </a:r>
            <a:r>
              <a:rPr lang="cs-CZ" sz="2800" dirty="0" smtClean="0"/>
              <a:t>				U názvu kurzu nad tabulkou je se zobrazí + 					nebo -, pomocí těchto symbolů je možné 					známky v přehledu skrýt nebo zobrazit.</a:t>
            </a:r>
          </a:p>
          <a:p>
            <a:r>
              <a:rPr lang="cs-CZ" sz="2800" dirty="0"/>
              <a:t>	</a:t>
            </a:r>
            <a:r>
              <a:rPr lang="cs-CZ" sz="2800" dirty="0" smtClean="0"/>
              <a:t>				</a:t>
            </a:r>
          </a:p>
          <a:p>
            <a:r>
              <a:rPr lang="cs-CZ" sz="2800" dirty="0"/>
              <a:t>	</a:t>
            </a:r>
            <a:r>
              <a:rPr lang="cs-CZ" sz="2800" dirty="0" smtClean="0"/>
              <a:t>					Známky za aktivity v kurzu lze 								roztřídit do kategorií. </a:t>
            </a:r>
            <a:endParaRPr lang="cs-CZ" sz="2800" dirty="0"/>
          </a:p>
          <a:p>
            <a:endParaRPr lang="cs-CZ" b="1" dirty="0"/>
          </a:p>
          <a:p>
            <a:r>
              <a:rPr lang="cs-CZ" b="1" dirty="0" smtClean="0"/>
              <a:t> </a:t>
            </a:r>
            <a:endParaRPr lang="cs-CZ" dirty="0"/>
          </a:p>
        </p:txBody>
      </p:sp>
      <p:cxnSp>
        <p:nvCxnSpPr>
          <p:cNvPr id="9" name="Přímá spojnice se šipkou 8"/>
          <p:cNvCxnSpPr/>
          <p:nvPr/>
        </p:nvCxnSpPr>
        <p:spPr>
          <a:xfrm flipH="1">
            <a:off x="6747601" y="4894381"/>
            <a:ext cx="2526670" cy="6819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H="1">
            <a:off x="8025602" y="4894381"/>
            <a:ext cx="1452740" cy="620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10023103" y="4894381"/>
            <a:ext cx="543640" cy="620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H="1">
            <a:off x="9209187" y="4894381"/>
            <a:ext cx="451912" cy="620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 flipH="1">
            <a:off x="5575943" y="4845269"/>
            <a:ext cx="3568160" cy="718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42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458272"/>
            <a:ext cx="10515600" cy="1325563"/>
          </a:xfrm>
        </p:spPr>
        <p:txBody>
          <a:bodyPr>
            <a:normAutofit/>
          </a:bodyPr>
          <a:lstStyle/>
          <a:p>
            <a:r>
              <a:rPr lang="cs-CZ" b="1" i="1" dirty="0">
                <a:solidFill>
                  <a:schemeClr val="accent1">
                    <a:lumMod val="75000"/>
                  </a:schemeClr>
                </a:solidFill>
              </a:rPr>
              <a:t>Celkový přehled – režim úprav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6" t="-1380" r="39510" b="33640"/>
          <a:stretch/>
        </p:blipFill>
        <p:spPr>
          <a:xfrm>
            <a:off x="662060" y="3276517"/>
            <a:ext cx="6155711" cy="2947596"/>
          </a:xfrm>
          <a:prstGeom prst="rect">
            <a:avLst/>
          </a:prstGeom>
        </p:spPr>
      </p:pic>
      <p:sp>
        <p:nvSpPr>
          <p:cNvPr id="5" name="Zaoblený obdélník 4"/>
          <p:cNvSpPr/>
          <p:nvPr/>
        </p:nvSpPr>
        <p:spPr>
          <a:xfrm>
            <a:off x="2952507" y="4816499"/>
            <a:ext cx="2087217" cy="1231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591019" y="1584331"/>
            <a:ext cx="108700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/>
              <a:t>Po zapnutí režimu úprav je možné vložit ručně k aktivitám známky mimo automatické vyhodnocování systému. Známka změněná ručně je podbarvená žlutě. Pokud student splní požadavky, známka se zobrazí zeleně, pokud nesplní požadavky známka je červená.</a:t>
            </a:r>
            <a:endParaRPr lang="cs-CZ" sz="28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927" y="3700246"/>
            <a:ext cx="4219575" cy="2724150"/>
          </a:xfrm>
          <a:prstGeom prst="rect">
            <a:avLst/>
          </a:prstGeom>
        </p:spPr>
      </p:pic>
      <p:sp>
        <p:nvSpPr>
          <p:cNvPr id="8" name="Zaoblený obdélník 7"/>
          <p:cNvSpPr/>
          <p:nvPr/>
        </p:nvSpPr>
        <p:spPr>
          <a:xfrm>
            <a:off x="1441406" y="4716878"/>
            <a:ext cx="796067" cy="13310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2978810" y="2933233"/>
            <a:ext cx="8133839" cy="18170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7246927" y="3373351"/>
            <a:ext cx="971915" cy="18441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>
            <a:off x="1441406" y="3373351"/>
            <a:ext cx="6777436" cy="1443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64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b="1" i="1" dirty="0">
                <a:solidFill>
                  <a:schemeClr val="accent1">
                    <a:lumMod val="75000"/>
                  </a:schemeClr>
                </a:solidFill>
              </a:rPr>
              <a:t>Známky uživatele 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07" b="36698"/>
          <a:stretch/>
        </p:blipFill>
        <p:spPr>
          <a:xfrm>
            <a:off x="838200" y="2324100"/>
            <a:ext cx="11148195" cy="40386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838199" y="1690688"/>
            <a:ext cx="10884613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dirty="0" smtClean="0"/>
              <a:t>V této podobě vidí své známky i každý ze studentů. Pokud mu hodnocení za aktivitu není skryto.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236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i="1" dirty="0">
                <a:solidFill>
                  <a:schemeClr val="accent1">
                    <a:lumMod val="75000"/>
                  </a:schemeClr>
                </a:solidFill>
              </a:rPr>
              <a:t>Kategorie </a:t>
            </a:r>
            <a:r>
              <a:rPr lang="cs-CZ" b="1" i="1" dirty="0" smtClean="0">
                <a:solidFill>
                  <a:schemeClr val="accent1">
                    <a:lumMod val="75000"/>
                  </a:schemeClr>
                </a:solidFill>
              </a:rPr>
              <a:t>známek</a:t>
            </a:r>
            <a:endParaRPr lang="cs-CZ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756392" cy="4351338"/>
          </a:xfrm>
        </p:spPr>
        <p:txBody>
          <a:bodyPr/>
          <a:lstStyle/>
          <a:p>
            <a:r>
              <a:rPr lang="cs-CZ" dirty="0" smtClean="0"/>
              <a:t>V Nastavení hodnocení je možné vytvořit kategorie známek. Kategorie lze vytvořit buďto podle aktivit nebo podle příslušnosti aktivit k </a:t>
            </a:r>
            <a:r>
              <a:rPr lang="cs-CZ" dirty="0" smtClean="0"/>
              <a:t>různým tématům</a:t>
            </a:r>
            <a:r>
              <a:rPr lang="cs-CZ" dirty="0" smtClean="0"/>
              <a:t>. Pokud učitel vytvoří kategorie dopředu, při vkládání aktivity může známku rovnou zařadit do existující kategorie.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11900"/>
          <a:stretch/>
        </p:blipFill>
        <p:spPr>
          <a:xfrm>
            <a:off x="377197" y="3626777"/>
            <a:ext cx="8448304" cy="276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82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i="1" dirty="0">
                <a:solidFill>
                  <a:schemeClr val="accent1">
                    <a:lumMod val="75000"/>
                  </a:schemeClr>
                </a:solidFill>
              </a:rPr>
              <a:t>Určení výsledné známky v kategorii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072" t="1387" r="15793" b="-1387"/>
          <a:stretch/>
        </p:blipFill>
        <p:spPr>
          <a:xfrm>
            <a:off x="5299459" y="3012897"/>
            <a:ext cx="6538939" cy="2962275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766280" y="1928739"/>
            <a:ext cx="10822969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/>
              <a:t>Při vytváření nové kategorie známek je možné zvolit způsob výpočtu konečné známky v dané kategorii: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2200" dirty="0" smtClean="0"/>
              <a:t>Průměr známek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2200" dirty="0" smtClean="0"/>
              <a:t>Vážený průměr</a:t>
            </a:r>
            <a:endParaRPr lang="cs-CZ" sz="22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2200" dirty="0" smtClean="0"/>
              <a:t>Jednoduchý vážený průměr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2200" dirty="0" smtClean="0"/>
              <a:t>Medián známek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2200" dirty="0" smtClean="0"/>
              <a:t>Nejnižší známka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2200" dirty="0" smtClean="0"/>
              <a:t>Nejvyšší známka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2200" dirty="0" smtClean="0"/>
              <a:t>Modus známek</a:t>
            </a:r>
            <a:endParaRPr lang="cs-CZ" sz="22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sz="2200" dirty="0" smtClean="0"/>
              <a:t>Přirozená váha </a:t>
            </a:r>
          </a:p>
          <a:p>
            <a:r>
              <a:rPr lang="cs-CZ" sz="2200" dirty="0" smtClean="0"/>
              <a:t>Podrobný popis způsobu jednotlivých</a:t>
            </a:r>
          </a:p>
          <a:p>
            <a:r>
              <a:rPr lang="cs-CZ" sz="2200" dirty="0" smtClean="0"/>
              <a:t>Způsobů výpočtů</a:t>
            </a:r>
            <a:r>
              <a:rPr lang="cs-CZ" sz="2200" dirty="0"/>
              <a:t> </a:t>
            </a:r>
            <a:r>
              <a:rPr lang="cs-CZ" sz="2200" dirty="0" smtClean="0"/>
              <a:t>viz tlačítko </a:t>
            </a:r>
            <a:endParaRPr lang="cs-CZ" dirty="0" smtClean="0"/>
          </a:p>
        </p:txBody>
      </p:sp>
      <p:sp>
        <p:nvSpPr>
          <p:cNvPr id="6" name="Vývojový diagram: spojnice 5"/>
          <p:cNvSpPr/>
          <p:nvPr/>
        </p:nvSpPr>
        <p:spPr>
          <a:xfrm>
            <a:off x="4212965" y="5795374"/>
            <a:ext cx="339047" cy="359596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360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i="1" dirty="0" smtClean="0">
                <a:solidFill>
                  <a:schemeClr val="accent1">
                    <a:lumMod val="75000"/>
                  </a:schemeClr>
                </a:solidFill>
              </a:rPr>
              <a:t>Přirozená váha</a:t>
            </a:r>
            <a:endParaRPr lang="cs-CZ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134600" cy="4351338"/>
          </a:xfrm>
        </p:spPr>
        <p:txBody>
          <a:bodyPr/>
          <a:lstStyle/>
          <a:p>
            <a:r>
              <a:rPr lang="cs-CZ" dirty="0" smtClean="0"/>
              <a:t>Známky s přirozenou váhou nejsou nijak normalizovány – jedná se o prostý součet. Lze použít pokud maximální počet bodů za aktivity odpovídá jejímu významu v hodnocení za kurz.</a:t>
            </a:r>
          </a:p>
          <a:p>
            <a:r>
              <a:rPr lang="cs-CZ" dirty="0" smtClean="0"/>
              <a:t>Lze použít pokud bodové hodnocení jednotlivých aktivit koresponduje s jejich váhou.</a:t>
            </a:r>
          </a:p>
          <a:p>
            <a:r>
              <a:rPr lang="cs-CZ" dirty="0" smtClean="0"/>
              <a:t>Výhodou známek s přirozenou váhou je jednoduché nastavení. Pak totiž není nutné vytvářet kategorie známek s odpovídajícími váhami.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62880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i="1" dirty="0" smtClean="0">
                <a:solidFill>
                  <a:schemeClr val="accent1">
                    <a:lumMod val="75000"/>
                  </a:schemeClr>
                </a:solidFill>
              </a:rPr>
              <a:t>Vážený průměr pro kategorie </a:t>
            </a:r>
            <a:endParaRPr lang="cs-CZ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Učitel může přiřadit různé váhy jednotlivým kategoriím při určování výsledné známky za kurz ( čím větší váhu kategorie má, tím více ovlivní celkovou známku)</a:t>
            </a:r>
          </a:p>
          <a:p>
            <a:r>
              <a:rPr lang="cs-CZ" dirty="0" smtClean="0"/>
              <a:t>Nejprve je nutné určit jednotlivé kategorie a jejich váhu ve výsledné známce</a:t>
            </a:r>
          </a:p>
          <a:p>
            <a:r>
              <a:rPr lang="cs-CZ" dirty="0" smtClean="0"/>
              <a:t>Pak vytváříme kategorie pomocí tlačítka přidat kategorii, dole na stránce nastavení hodnocení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840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i="1" dirty="0">
                <a:solidFill>
                  <a:schemeClr val="accent1">
                    <a:lumMod val="75000"/>
                  </a:schemeClr>
                </a:solidFill>
              </a:rPr>
              <a:t>Skupiny a seskupení - využití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Skupiny lze využít, pokud je v kurzu více tříd (studijních skupin), nebo když v kurzu učí více učitelů.</a:t>
            </a:r>
          </a:p>
          <a:p>
            <a:r>
              <a:rPr lang="cs-CZ" dirty="0" smtClean="0"/>
              <a:t>Skupiny lze navíc </a:t>
            </a:r>
            <a:r>
              <a:rPr lang="cs-CZ" dirty="0"/>
              <a:t>s</a:t>
            </a:r>
            <a:r>
              <a:rPr lang="cs-CZ" dirty="0" smtClean="0"/>
              <a:t>družovat do seskupení. </a:t>
            </a:r>
          </a:p>
          <a:p>
            <a:r>
              <a:rPr lang="cs-CZ" dirty="0" smtClean="0"/>
              <a:t>Režim skupin lze nastavit jak na úrovni celého kurzu, tak pro jednotlivé činnosti tzn. určité činnosti nebo materiály jsou určeny jen  pro určitou skupinu  nebo seskupení</a:t>
            </a:r>
            <a:r>
              <a:rPr lang="cs-CZ" dirty="0"/>
              <a:t>.</a:t>
            </a:r>
            <a:endParaRPr lang="cs-CZ" dirty="0" smtClean="0"/>
          </a:p>
          <a:p>
            <a:r>
              <a:rPr lang="cs-CZ" dirty="0" smtClean="0"/>
              <a:t>Pro učitele je režim skupin nejužitečnější při kontrole toho, co studenti do kurzu vložili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086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76971"/>
          </a:xfrm>
        </p:spPr>
        <p:txBody>
          <a:bodyPr/>
          <a:lstStyle/>
          <a:p>
            <a:r>
              <a:rPr lang="cs-CZ" b="1" i="1" dirty="0" smtClean="0">
                <a:solidFill>
                  <a:schemeClr val="accent1">
                    <a:lumMod val="75000"/>
                  </a:schemeClr>
                </a:solidFill>
              </a:rPr>
              <a:t>Vážený </a:t>
            </a:r>
            <a:br>
              <a:rPr lang="cs-CZ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cs-CZ" b="1" i="1" dirty="0" smtClean="0">
                <a:solidFill>
                  <a:schemeClr val="accent1">
                    <a:lumMod val="75000"/>
                  </a:schemeClr>
                </a:solidFill>
              </a:rPr>
              <a:t>průměr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852"/>
          <a:stretch/>
        </p:blipFill>
        <p:spPr>
          <a:xfrm>
            <a:off x="3589311" y="2444793"/>
            <a:ext cx="8192822" cy="405316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r="2907" b="45660"/>
          <a:stretch/>
        </p:blipFill>
        <p:spPr>
          <a:xfrm>
            <a:off x="3265377" y="695221"/>
            <a:ext cx="8166155" cy="2825949"/>
          </a:xfrm>
          <a:prstGeom prst="rect">
            <a:avLst/>
          </a:prstGeom>
        </p:spPr>
      </p:pic>
      <p:sp>
        <p:nvSpPr>
          <p:cNvPr id="7" name="Ovál 6"/>
          <p:cNvSpPr/>
          <p:nvPr/>
        </p:nvSpPr>
        <p:spPr>
          <a:xfrm>
            <a:off x="3654039" y="4271361"/>
            <a:ext cx="1236013" cy="40002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3627535" y="2440879"/>
            <a:ext cx="4456291" cy="68000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9"/>
          <p:cNvCxnSpPr/>
          <p:nvPr/>
        </p:nvCxnSpPr>
        <p:spPr>
          <a:xfrm>
            <a:off x="4572000" y="2886031"/>
            <a:ext cx="1311965" cy="161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5029200" y="5106249"/>
            <a:ext cx="1948070" cy="223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 flipV="1">
            <a:off x="2269187" y="2902226"/>
            <a:ext cx="2620865" cy="3212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bdélník 27"/>
          <p:cNvSpPr/>
          <p:nvPr/>
        </p:nvSpPr>
        <p:spPr>
          <a:xfrm>
            <a:off x="760468" y="2110988"/>
            <a:ext cx="242717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Kurz (způsob výpočtu celkové  známky za kurz)</a:t>
            </a:r>
          </a:p>
          <a:p>
            <a:endParaRPr lang="cs-CZ" sz="2400" dirty="0" smtClean="0"/>
          </a:p>
          <a:p>
            <a:r>
              <a:rPr lang="cs-CZ" sz="2400" dirty="0" smtClean="0"/>
              <a:t>Kategorie – způsob výpočtu známky v kategorii</a:t>
            </a:r>
          </a:p>
          <a:p>
            <a:endParaRPr lang="cs-CZ" sz="2400" dirty="0"/>
          </a:p>
          <a:p>
            <a:r>
              <a:rPr lang="cs-CZ" sz="2400" dirty="0" smtClean="0"/>
              <a:t>Aktivity v kategoriích</a:t>
            </a:r>
            <a:endParaRPr lang="cs-CZ" sz="2400" dirty="0"/>
          </a:p>
        </p:txBody>
      </p:sp>
      <p:cxnSp>
        <p:nvCxnSpPr>
          <p:cNvPr id="33" name="Přímá spojnice se šipkou 32"/>
          <p:cNvCxnSpPr/>
          <p:nvPr/>
        </p:nvCxnSpPr>
        <p:spPr>
          <a:xfrm>
            <a:off x="2269187" y="3836503"/>
            <a:ext cx="1384852" cy="4348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>
            <a:off x="2036486" y="4863546"/>
            <a:ext cx="2992714" cy="861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/>
          <p:nvPr/>
        </p:nvCxnSpPr>
        <p:spPr>
          <a:xfrm flipV="1">
            <a:off x="2269187" y="5541872"/>
            <a:ext cx="1785978" cy="100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31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i="1" dirty="0">
                <a:solidFill>
                  <a:schemeClr val="accent1">
                    <a:lumMod val="75000"/>
                  </a:schemeClr>
                </a:solidFill>
              </a:rPr>
              <a:t>Kategorie s váženým průměrem známek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Nejprve si učitel musí připravit jednotlivé kategorie známek a jejich váhu.</a:t>
            </a:r>
          </a:p>
          <a:p>
            <a:r>
              <a:rPr lang="cs-CZ" dirty="0" smtClean="0"/>
              <a:t>Až poté vytvoří kategorie a přiřadí jim příslušnou váhu.</a:t>
            </a:r>
          </a:p>
          <a:p>
            <a:pPr marL="0" indent="0">
              <a:buNone/>
            </a:pPr>
            <a:r>
              <a:rPr lang="cs-CZ" dirty="0" smtClean="0"/>
              <a:t>Příklad:</a:t>
            </a:r>
          </a:p>
          <a:p>
            <a:pPr marL="0" indent="0">
              <a:buNone/>
            </a:pPr>
            <a:r>
              <a:rPr lang="cs-CZ" u="sng" dirty="0" smtClean="0"/>
              <a:t>Kurz – Angličtina – cvičný</a:t>
            </a:r>
          </a:p>
          <a:p>
            <a:pPr marL="0" indent="0">
              <a:buNone/>
            </a:pPr>
            <a:r>
              <a:rPr lang="cs-CZ" dirty="0" smtClean="0"/>
              <a:t>Kategorie a jejich váhy: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err="1" smtClean="0"/>
              <a:t>Grammar</a:t>
            </a:r>
            <a:r>
              <a:rPr lang="cs-CZ" dirty="0" smtClean="0"/>
              <a:t> </a:t>
            </a:r>
            <a:r>
              <a:rPr lang="cs-CZ" dirty="0" err="1" smtClean="0"/>
              <a:t>tests</a:t>
            </a:r>
            <a:r>
              <a:rPr lang="cs-CZ" dirty="0"/>
              <a:t> </a:t>
            </a:r>
            <a:r>
              <a:rPr lang="cs-CZ" dirty="0" smtClean="0"/>
              <a:t>– 50%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Video – </a:t>
            </a:r>
            <a:r>
              <a:rPr lang="cs-CZ" dirty="0" err="1" smtClean="0"/>
              <a:t>listening</a:t>
            </a:r>
            <a:r>
              <a:rPr lang="cs-CZ" dirty="0" smtClean="0"/>
              <a:t> – 20%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 </a:t>
            </a:r>
            <a:r>
              <a:rPr lang="cs-CZ" dirty="0" err="1" smtClean="0"/>
              <a:t>Writing</a:t>
            </a:r>
            <a:r>
              <a:rPr lang="cs-CZ" dirty="0" smtClean="0"/>
              <a:t> – 30%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559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>
                <a:solidFill>
                  <a:schemeClr val="accent1">
                    <a:lumMod val="75000"/>
                  </a:schemeClr>
                </a:solidFill>
              </a:rPr>
              <a:t>Kategorie s váženým průměrem známek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Nastavení „</a:t>
            </a:r>
            <a:r>
              <a:rPr lang="cs-CZ" dirty="0" err="1" smtClean="0"/>
              <a:t>gradebook</a:t>
            </a:r>
            <a:r>
              <a:rPr lang="cs-CZ" dirty="0" smtClean="0"/>
              <a:t>“ nalezneme v známky (tlačítko vlevo nahoře) =&gt; v roletce vpravo nahoře vybereme Nastavení hodnocení.</a:t>
            </a:r>
          </a:p>
          <a:p>
            <a:r>
              <a:rPr lang="cs-CZ" dirty="0" smtClean="0"/>
              <a:t>V nastavení hodnocení jsou zobrazeny známkované aktivity.</a:t>
            </a:r>
          </a:p>
          <a:p>
            <a:r>
              <a:rPr lang="cs-CZ" dirty="0" smtClean="0"/>
              <a:t>Nejprve vytvoříme požadované kategorie. Ve volbě </a:t>
            </a:r>
            <a:r>
              <a:rPr lang="cs-CZ" dirty="0" smtClean="0"/>
              <a:t>souhrnná známka </a:t>
            </a:r>
            <a:r>
              <a:rPr lang="cs-CZ" dirty="0" smtClean="0"/>
              <a:t>vybereme </a:t>
            </a:r>
            <a:r>
              <a:rPr lang="cs-CZ" dirty="0" smtClean="0"/>
              <a:t>Jednoduchý </a:t>
            </a:r>
            <a:r>
              <a:rPr lang="cs-CZ" dirty="0" smtClean="0"/>
              <a:t>vážený průměr. </a:t>
            </a:r>
          </a:p>
          <a:p>
            <a:r>
              <a:rPr lang="cs-CZ" dirty="0" smtClean="0"/>
              <a:t>Poté upravíme v celkové kategorii kurzu souhrnnou známku na Vážný průměr.</a:t>
            </a:r>
          </a:p>
          <a:p>
            <a:r>
              <a:rPr lang="cs-CZ" dirty="0" smtClean="0"/>
              <a:t>U kategorií známek se nám zobrazí váhy, které vyplníme.</a:t>
            </a:r>
          </a:p>
          <a:p>
            <a:r>
              <a:rPr lang="cs-CZ" dirty="0" smtClean="0"/>
              <a:t>Přiřadíme aktivity do odpovídajících kategorií.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3445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i="1" dirty="0">
                <a:solidFill>
                  <a:schemeClr val="accent1">
                    <a:lumMod val="75000"/>
                  </a:schemeClr>
                </a:solidFill>
              </a:rPr>
              <a:t>Přidat položku hodnocení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 „</a:t>
            </a:r>
            <a:r>
              <a:rPr lang="cs-CZ" dirty="0" err="1" smtClean="0"/>
              <a:t>gradebooku</a:t>
            </a:r>
            <a:r>
              <a:rPr lang="cs-CZ" dirty="0" smtClean="0"/>
              <a:t>“ můžeme přidat položku hodnocení. Je určené pro aktivity zařazené do výuky mimo elektronický kurz avšak zahrnuté do celkového hodnocení. </a:t>
            </a:r>
          </a:p>
          <a:p>
            <a:r>
              <a:rPr lang="cs-CZ" dirty="0" smtClean="0"/>
              <a:t>Položka v hodnocení se zobrazí v celkovém přehledu známek, nemá ale přiřazenou žádnou činnost v el. kurzu.</a:t>
            </a:r>
          </a:p>
          <a:p>
            <a:r>
              <a:rPr lang="cs-CZ" dirty="0" smtClean="0"/>
              <a:t>Učitel píše hodnocení do takto vytvořené položka z formuláře celkový přehled. Je nutné zapnout režim úprav.</a:t>
            </a:r>
          </a:p>
          <a:p>
            <a:r>
              <a:rPr lang="cs-CZ" dirty="0" smtClean="0"/>
              <a:t>Položka hodnocení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nemá žádnou ikonu.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-267" b="36640"/>
          <a:stretch/>
        </p:blipFill>
        <p:spPr>
          <a:xfrm>
            <a:off x="4191000" y="4938712"/>
            <a:ext cx="7162800" cy="1490663"/>
          </a:xfrm>
          <a:prstGeom prst="rect">
            <a:avLst/>
          </a:prstGeom>
        </p:spPr>
      </p:pic>
      <p:cxnSp>
        <p:nvCxnSpPr>
          <p:cNvPr id="6" name="Přímá spojnice se šipkou 5"/>
          <p:cNvCxnSpPr/>
          <p:nvPr/>
        </p:nvCxnSpPr>
        <p:spPr>
          <a:xfrm flipV="1">
            <a:off x="3857625" y="5410200"/>
            <a:ext cx="5172075" cy="428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944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i="1" dirty="0" smtClean="0">
                <a:solidFill>
                  <a:schemeClr val="accent1">
                    <a:lumMod val="75000"/>
                  </a:schemeClr>
                </a:solidFill>
              </a:rPr>
              <a:t>Absolvování kurzu</a:t>
            </a:r>
            <a:endParaRPr lang="cs-CZ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51214"/>
            <a:ext cx="10515600" cy="4625749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!!! </a:t>
            </a:r>
            <a:r>
              <a:rPr lang="cs-CZ" dirty="0" smtClean="0"/>
              <a:t>Sledování </a:t>
            </a:r>
            <a:r>
              <a:rPr lang="cs-CZ" dirty="0" smtClean="0"/>
              <a:t>plnění je </a:t>
            </a:r>
            <a:r>
              <a:rPr lang="cs-CZ" dirty="0" smtClean="0"/>
              <a:t>třeba povolit v Nastavení kurzu</a:t>
            </a:r>
          </a:p>
          <a:p>
            <a:r>
              <a:rPr lang="cs-CZ" dirty="0" smtClean="0"/>
              <a:t>Poté se v nabídce v ozubeném kolečku vpravo nahoře zobrazí tlačítko Absolvování kurzu</a:t>
            </a:r>
          </a:p>
          <a:p>
            <a:r>
              <a:rPr lang="cs-CZ" dirty="0" smtClean="0"/>
              <a:t>Po kliknutí na toto tlačítko vidíme následující </a:t>
            </a:r>
            <a:r>
              <a:rPr lang="cs-CZ" dirty="0" smtClean="0"/>
              <a:t>tabulku: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V 1. záložce lze nastavit podmínky pro absolvování kurzu.</a:t>
            </a:r>
          </a:p>
          <a:p>
            <a:pPr marL="0" indent="0">
              <a:buNone/>
            </a:pPr>
            <a:r>
              <a:rPr lang="cs-CZ" dirty="0" smtClean="0"/>
              <a:t>V dalších záložkách je možné změnit podmínky plnění činností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b="18856"/>
          <a:stretch/>
        </p:blipFill>
        <p:spPr>
          <a:xfrm>
            <a:off x="1822676" y="3429000"/>
            <a:ext cx="8546647" cy="133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i="1" dirty="0">
                <a:solidFill>
                  <a:schemeClr val="accent1">
                    <a:lumMod val="75000"/>
                  </a:schemeClr>
                </a:solidFill>
              </a:rPr>
              <a:t>Nastavení podmínek pro absolvování kurzu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Volbou </a:t>
            </a:r>
            <a:r>
              <a:rPr lang="cs-CZ" b="1" dirty="0" smtClean="0"/>
              <a:t>Přidat blok </a:t>
            </a:r>
            <a:r>
              <a:rPr lang="cs-CZ" dirty="0" smtClean="0"/>
              <a:t>vložíme blok </a:t>
            </a:r>
            <a:r>
              <a:rPr lang="cs-CZ" b="1" dirty="0" smtClean="0"/>
              <a:t>Absolvování kurzu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smtClean="0"/>
              <a:t>V ozubeném kolečku vpravo nahoře Se zobrazí tlačítko Absolvování kurzu, po kliknutí na toto tlačítko se nám zobrazí lišta s následujícími volbami: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001294"/>
            <a:ext cx="10225087" cy="156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4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i="1" dirty="0">
                <a:solidFill>
                  <a:schemeClr val="accent1">
                    <a:lumMod val="75000"/>
                  </a:schemeClr>
                </a:solidFill>
              </a:rPr>
              <a:t>Podmínky pro absolvování kurzu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Je žádoucí podmínky pro absolvování kurzu nastavit ještě před zpřístupněním kurzu studentům. (vznikají problémy, že student splní určitou činnost, ještě než je zahrnuta do podmínek pro absolvování a systém to nevyhodnocuje zpětně)</a:t>
            </a:r>
          </a:p>
          <a:p>
            <a:r>
              <a:rPr lang="cs-CZ" dirty="0" smtClean="0"/>
              <a:t>Záložka Absolvování kurzu – zde vybereme podmínky pro absolvování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2200" dirty="0" smtClean="0"/>
              <a:t>Splnění činností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2200" dirty="0" smtClean="0"/>
              <a:t>Splnění jiných kurzů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2200" dirty="0" smtClean="0"/>
              <a:t>Datum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2200" dirty="0" smtClean="0"/>
              <a:t>Vyškrtnout z kurzu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2200" dirty="0" smtClean="0"/>
              <a:t>Známka kurz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2200" dirty="0" smtClean="0"/>
              <a:t>Označení absolvování samotným studentem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2200" dirty="0"/>
              <a:t>Označení </a:t>
            </a:r>
            <a:r>
              <a:rPr lang="cs-CZ" sz="2200" dirty="0" smtClean="0"/>
              <a:t>absolvování jiným uživatelem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693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i="1" dirty="0">
                <a:solidFill>
                  <a:schemeClr val="accent1">
                    <a:lumMod val="75000"/>
                  </a:schemeClr>
                </a:solidFill>
              </a:rPr>
              <a:t>Výchozí splnění činností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09696"/>
            <a:ext cx="10515600" cy="2203450"/>
          </a:xfrm>
        </p:spPr>
        <p:txBody>
          <a:bodyPr/>
          <a:lstStyle/>
          <a:p>
            <a:r>
              <a:rPr lang="cs-CZ" dirty="0" smtClean="0"/>
              <a:t>V této záložce lze editovat podmínky plnění pro činnosti.</a:t>
            </a:r>
          </a:p>
          <a:p>
            <a:r>
              <a:rPr lang="cs-CZ" dirty="0" smtClean="0"/>
              <a:t>Výchozí nastavení – student po splnění označí ručně</a:t>
            </a:r>
          </a:p>
          <a:p>
            <a:r>
              <a:rPr lang="cs-CZ" dirty="0" smtClean="0"/>
              <a:t>Zde lze upravit podmínky plnění na úrovni aktivit v kurzu (týká se pouze aktivit vytvořených po úpravě podmínek, nelze upravit zpětně)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838200" y="3813146"/>
            <a:ext cx="7530780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z="4400" b="1" i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Hromadná úprava plnění činností</a:t>
            </a:r>
          </a:p>
        </p:txBody>
      </p:sp>
      <p:sp>
        <p:nvSpPr>
          <p:cNvPr id="5" name="Obdélník 4"/>
          <p:cNvSpPr/>
          <p:nvPr/>
        </p:nvSpPr>
        <p:spPr>
          <a:xfrm>
            <a:off x="838200" y="4641405"/>
            <a:ext cx="10082213" cy="1660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800" dirty="0"/>
              <a:t>V této záložce lze nastavit podmínky plnění hromadně u předem vytvořených činností v </a:t>
            </a:r>
            <a:r>
              <a:rPr lang="cs-CZ" sz="2800" dirty="0" smtClean="0"/>
              <a:t>kurzu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2800" dirty="0" smtClean="0"/>
              <a:t>Ovlivní ihned vybraní činnosti</a:t>
            </a:r>
            <a:endParaRPr lang="cs-CZ" sz="2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761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i="1" dirty="0">
                <a:solidFill>
                  <a:schemeClr val="accent1">
                    <a:lumMod val="75000"/>
                  </a:schemeClr>
                </a:solidFill>
              </a:rPr>
              <a:t>Ukončení kurzu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Datum konce lze nastavit v nastavení kurzu (ozubené kolečko vpravo nahoře).</a:t>
            </a:r>
          </a:p>
          <a:p>
            <a:r>
              <a:rPr lang="cs-CZ" dirty="0" smtClean="0"/>
              <a:t>Kurz s minulým datem ukončení se poté zobrazí  nabídce minulé kurzy</a:t>
            </a:r>
          </a:p>
          <a:p>
            <a:r>
              <a:rPr lang="cs-CZ" dirty="0" smtClean="0"/>
              <a:t>Studenti (pokud je nevyškrtneme) mohou vstupovat i do minulých kurzů, jejich role se pak podobá roli hosta.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035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i="1" dirty="0">
                <a:solidFill>
                  <a:schemeClr val="accent1">
                    <a:lumMod val="75000"/>
                  </a:schemeClr>
                </a:solidFill>
              </a:rPr>
              <a:t>Export výsledků studentů z </a:t>
            </a:r>
            <a:r>
              <a:rPr lang="cs-CZ" b="1" i="1" dirty="0" err="1">
                <a:solidFill>
                  <a:schemeClr val="accent1">
                    <a:lumMod val="75000"/>
                  </a:schemeClr>
                </a:solidFill>
              </a:rPr>
              <a:t>Moodlu</a:t>
            </a:r>
            <a:endParaRPr lang="cs-CZ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5863" y="4592640"/>
            <a:ext cx="9163050" cy="177165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838200" y="1690689"/>
            <a:ext cx="1037748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/>
              <a:t>Známky účastníků v elektronickém kurzu </a:t>
            </a:r>
          </a:p>
          <a:p>
            <a:r>
              <a:rPr lang="cs-CZ" sz="2800" dirty="0" smtClean="0"/>
              <a:t>lze exportovat do různých souborů, </a:t>
            </a:r>
          </a:p>
          <a:p>
            <a:r>
              <a:rPr lang="cs-CZ" sz="2800" dirty="0"/>
              <a:t>n</a:t>
            </a:r>
            <a:r>
              <a:rPr lang="cs-CZ" sz="2800" dirty="0" smtClean="0"/>
              <a:t>apř. MS Excel. Vytvořený soubor se zobrazí </a:t>
            </a:r>
          </a:p>
          <a:p>
            <a:r>
              <a:rPr lang="cs-CZ" sz="2800" dirty="0"/>
              <a:t>v</a:t>
            </a:r>
            <a:r>
              <a:rPr lang="cs-CZ" sz="2800" dirty="0" smtClean="0"/>
              <a:t> pravém horním rohu obrazovky.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10877" t="2500" r="34206" b="13680"/>
          <a:stretch/>
        </p:blipFill>
        <p:spPr>
          <a:xfrm>
            <a:off x="8922543" y="760417"/>
            <a:ext cx="2500313" cy="383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1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i="1" dirty="0" smtClean="0">
                <a:solidFill>
                  <a:schemeClr val="accent1">
                    <a:lumMod val="75000"/>
                  </a:schemeClr>
                </a:solidFill>
              </a:rPr>
              <a:t>Nastavení režimu skupin</a:t>
            </a:r>
            <a:endParaRPr lang="cs-CZ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0804071" cy="4351338"/>
          </a:xfrm>
        </p:spPr>
        <p:txBody>
          <a:bodyPr>
            <a:normAutofit/>
          </a:bodyPr>
          <a:lstStyle/>
          <a:p>
            <a:r>
              <a:rPr lang="cs-CZ" dirty="0" smtClean="0"/>
              <a:t>Žádné skupiny</a:t>
            </a:r>
          </a:p>
          <a:p>
            <a:r>
              <a:rPr lang="cs-CZ" dirty="0" smtClean="0"/>
              <a:t> Oddělené skupiny – každý vidí pouze činnost své vlastní skupiny</a:t>
            </a:r>
          </a:p>
          <a:p>
            <a:r>
              <a:rPr lang="cs-CZ" dirty="0" smtClean="0"/>
              <a:t> </a:t>
            </a:r>
            <a:r>
              <a:rPr lang="cs-CZ" dirty="0"/>
              <a:t>V</a:t>
            </a:r>
            <a:r>
              <a:rPr lang="cs-CZ" dirty="0" smtClean="0"/>
              <a:t>iditelné skupiny – studenti vidí ostatní skupiny, ale pracují v rámci své skupiny</a:t>
            </a:r>
          </a:p>
          <a:p>
            <a:r>
              <a:rPr lang="cs-CZ" dirty="0"/>
              <a:t>Nastavení skupin na úrovni </a:t>
            </a:r>
          </a:p>
          <a:p>
            <a:pPr lvl="5">
              <a:buFont typeface="Wingdings" panose="05000000000000000000" pitchFamily="2" charset="2"/>
              <a:buChar char="ü"/>
            </a:pPr>
            <a:r>
              <a:rPr lang="cs-CZ" sz="2800" dirty="0" smtClean="0"/>
              <a:t>Kurzu (volba Vnutit režim skupin)</a:t>
            </a:r>
            <a:endParaRPr lang="cs-CZ" sz="2800" dirty="0"/>
          </a:p>
          <a:p>
            <a:pPr lvl="5">
              <a:buFont typeface="Wingdings" panose="05000000000000000000" pitchFamily="2" charset="2"/>
              <a:buChar char="ü"/>
            </a:pPr>
            <a:r>
              <a:rPr lang="cs-CZ" sz="2800" dirty="0" smtClean="0"/>
              <a:t>Činností (nutné zvolit v nastavení jednotlivých činností)</a:t>
            </a:r>
            <a:endParaRPr lang="cs-CZ" sz="2800" dirty="0"/>
          </a:p>
          <a:p>
            <a:pPr>
              <a:lnSpc>
                <a:spcPct val="100000"/>
              </a:lnSpc>
            </a:pPr>
            <a:r>
              <a:rPr lang="cs-CZ" dirty="0"/>
              <a:t>Skupiny  může učitel vytvořit ručně nebo automaticky</a:t>
            </a:r>
          </a:p>
        </p:txBody>
      </p:sp>
    </p:spTree>
    <p:extLst>
      <p:ext uri="{BB962C8B-B14F-4D97-AF65-F5344CB8AC3E}">
        <p14:creationId xmlns:p14="http://schemas.microsoft.com/office/powerpoint/2010/main" val="96678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7056" y="25766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7200" b="1" i="1" dirty="0">
                <a:solidFill>
                  <a:schemeClr val="accent1">
                    <a:lumMod val="75000"/>
                  </a:schemeClr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77044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i="1" dirty="0">
                <a:solidFill>
                  <a:schemeClr val="accent1">
                    <a:lumMod val="75000"/>
                  </a:schemeClr>
                </a:solidFill>
              </a:rPr>
              <a:t>Vytvoření skupin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Skupiny vytvoříme přes tlačítko účastníci. Na kartě zobrazující účastníky kurzu otevřeme nabídku v pravém horním ozubeném kolečku. Tady najdeme tlačítko Skupiny. Pak rozdělíme účastníky do skupin</a:t>
            </a:r>
          </a:p>
          <a:p>
            <a:r>
              <a:rPr lang="cs-CZ" dirty="0" smtClean="0"/>
              <a:t>Pokud nechceme rozdělovat studenty do skupin ručně, rozdělíme je pomocí klíče k zápisu.  Pro každou skupinu určíme jiný klíč k zápisu (volba při tvoření skupiny). </a:t>
            </a:r>
          </a:p>
          <a:p>
            <a:r>
              <a:rPr lang="cs-CZ" dirty="0" smtClean="0"/>
              <a:t>Také lze vytvořit náhodné skupiny (systém sám rozdělí studenty do skupin)</a:t>
            </a:r>
          </a:p>
          <a:p>
            <a:r>
              <a:rPr lang="cs-CZ" dirty="0" smtClean="0"/>
              <a:t>K rozdělení do skupin lze využít modul Anketa (studenti si mohou vybrat do které skupiny se přihlásí)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560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0044" y="324857"/>
            <a:ext cx="10515600" cy="1325563"/>
          </a:xfrm>
        </p:spPr>
        <p:txBody>
          <a:bodyPr>
            <a:normAutofit/>
          </a:bodyPr>
          <a:lstStyle/>
          <a:p>
            <a:r>
              <a:rPr lang="cs-CZ" b="1" i="1" dirty="0">
                <a:solidFill>
                  <a:schemeClr val="accent1">
                    <a:lumMod val="75000"/>
                  </a:schemeClr>
                </a:solidFill>
              </a:rPr>
              <a:t>Tvorba skupin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11282"/>
            <a:ext cx="10515600" cy="4351338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44" y="1331092"/>
            <a:ext cx="5366534" cy="484665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31092"/>
            <a:ext cx="5660658" cy="3970373"/>
          </a:xfrm>
          <a:prstGeom prst="rect">
            <a:avLst/>
          </a:prstGeom>
        </p:spPr>
      </p:pic>
      <p:sp>
        <p:nvSpPr>
          <p:cNvPr id="6" name="Zaoblený obdélník 5"/>
          <p:cNvSpPr/>
          <p:nvPr/>
        </p:nvSpPr>
        <p:spPr>
          <a:xfrm>
            <a:off x="10027578" y="2815120"/>
            <a:ext cx="1729080" cy="142810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197885" y="5422059"/>
            <a:ext cx="54153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Nejprve vytvoříme novou skupinu (vytvořit skupinu)</a:t>
            </a:r>
          </a:p>
          <a:p>
            <a:r>
              <a:rPr lang="cs-CZ" dirty="0" smtClean="0"/>
              <a:t>Pak skupinu označíme a přidáme do ní členy skupiny volbou Přidat.</a:t>
            </a:r>
          </a:p>
          <a:p>
            <a:r>
              <a:rPr lang="cs-CZ" dirty="0" smtClean="0"/>
              <a:t>Můžeme též využít Automatické vytvoření skupin</a:t>
            </a:r>
            <a:endParaRPr lang="cs-CZ" dirty="0"/>
          </a:p>
        </p:txBody>
      </p:sp>
      <p:cxnSp>
        <p:nvCxnSpPr>
          <p:cNvPr id="9" name="Přímá spojnice se šipkou 8"/>
          <p:cNvCxnSpPr/>
          <p:nvPr/>
        </p:nvCxnSpPr>
        <p:spPr>
          <a:xfrm flipH="1" flipV="1">
            <a:off x="1739987" y="5314415"/>
            <a:ext cx="4457898" cy="295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V="1">
            <a:off x="7664521" y="3061700"/>
            <a:ext cx="1099335" cy="3100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1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i="1" dirty="0">
                <a:solidFill>
                  <a:schemeClr val="accent1">
                    <a:lumMod val="75000"/>
                  </a:schemeClr>
                </a:solidFill>
              </a:rPr>
              <a:t>Sledování plnění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 tomu, aby učitel měl přehled, zda studenti plní jednotlivé aktivity v kurzu, je třeba </a:t>
            </a:r>
            <a:r>
              <a:rPr lang="cs-CZ" dirty="0"/>
              <a:t>nastavit volbu Povolit sledování plnění v Nastavení kurzu na </a:t>
            </a:r>
            <a:r>
              <a:rPr lang="cs-CZ" dirty="0" smtClean="0"/>
              <a:t>ANO.</a:t>
            </a:r>
          </a:p>
          <a:p>
            <a:r>
              <a:rPr lang="cs-CZ" dirty="0"/>
              <a:t>Pak se u jednotlivých materiálů a činností zobrazí šedé čtverečky. 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2800" dirty="0" smtClean="0"/>
              <a:t>čtvereček </a:t>
            </a:r>
            <a:r>
              <a:rPr lang="cs-CZ" sz="2800" dirty="0"/>
              <a:t>obtažený plnou čarou – studenti označují splnění </a:t>
            </a:r>
            <a:r>
              <a:rPr lang="cs-CZ" sz="2800" dirty="0" smtClean="0"/>
              <a:t>aktivity ručně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2800" dirty="0" smtClean="0"/>
              <a:t>čtvereček </a:t>
            </a:r>
            <a:r>
              <a:rPr lang="cs-CZ" sz="2800" dirty="0"/>
              <a:t>obtažený přerušovanou čárou – splnění </a:t>
            </a:r>
            <a:r>
              <a:rPr lang="cs-CZ" sz="2800" dirty="0" smtClean="0"/>
              <a:t>aktivity </a:t>
            </a:r>
            <a:r>
              <a:rPr lang="cs-CZ" sz="2800" dirty="0"/>
              <a:t>se označí </a:t>
            </a:r>
            <a:r>
              <a:rPr lang="cs-CZ" sz="2800" dirty="0" smtClean="0"/>
              <a:t>automaticky podle nastavení podmínek pro její splnění</a:t>
            </a:r>
            <a:endParaRPr lang="cs-CZ" sz="2800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399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9592" y="344716"/>
            <a:ext cx="10515600" cy="1325563"/>
          </a:xfrm>
        </p:spPr>
        <p:txBody>
          <a:bodyPr>
            <a:normAutofit/>
          </a:bodyPr>
          <a:lstStyle/>
          <a:p>
            <a:r>
              <a:rPr lang="cs-CZ" b="1" i="1" dirty="0">
                <a:solidFill>
                  <a:schemeClr val="accent1">
                    <a:lumMod val="75000"/>
                  </a:schemeClr>
                </a:solidFill>
              </a:rPr>
              <a:t>Podmíněné aktivity a plnění aktivit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638" y="1567102"/>
            <a:ext cx="10952813" cy="392927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 smtClean="0"/>
              <a:t>Pokud je plnění aktivit povolené, můžeme omezit přístup k vybraným aktivitám.</a:t>
            </a:r>
          </a:p>
          <a:p>
            <a:pPr marL="0" indent="0">
              <a:buNone/>
            </a:pPr>
            <a:r>
              <a:rPr lang="cs-CZ" dirty="0" smtClean="0"/>
              <a:t>Jako podmínku přístupu můžeme stanovit: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cs-CZ" sz="2900" dirty="0"/>
              <a:t>D</a:t>
            </a:r>
            <a:r>
              <a:rPr lang="cs-CZ" sz="2900" dirty="0" smtClean="0"/>
              <a:t>okončení činnosti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cs-CZ" sz="2900" dirty="0" smtClean="0"/>
              <a:t>Datum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cs-CZ" sz="2900" dirty="0" smtClean="0"/>
              <a:t>Známku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cs-CZ" sz="2900" dirty="0" smtClean="0"/>
              <a:t>Skupinu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cs-CZ" sz="2900" dirty="0"/>
              <a:t>P</a:t>
            </a:r>
            <a:r>
              <a:rPr lang="cs-CZ" sz="2900" dirty="0" smtClean="0"/>
              <a:t>rofil uživatele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cs-CZ" sz="2900" dirty="0"/>
              <a:t>S</a:t>
            </a:r>
            <a:r>
              <a:rPr lang="cs-CZ" sz="2900" dirty="0" smtClean="0"/>
              <a:t>ada omezení ( kombinace různých</a:t>
            </a:r>
            <a:r>
              <a:rPr lang="cs-CZ" sz="2600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Podmínka dokončení činnosti: vybere konkrétní činnost,</a:t>
            </a:r>
          </a:p>
          <a:p>
            <a:pPr marL="0" indent="0">
              <a:buNone/>
            </a:pPr>
            <a:r>
              <a:rPr lang="cs-CZ" dirty="0" smtClean="0"/>
              <a:t>Volby: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cs-CZ" sz="2900" dirty="0" smtClean="0"/>
              <a:t>Dokončení činnosti</a:t>
            </a:r>
            <a:r>
              <a:rPr lang="cs-CZ" sz="2900" dirty="0"/>
              <a:t> </a:t>
            </a:r>
            <a:r>
              <a:rPr lang="cs-CZ" sz="2900" dirty="0" smtClean="0"/>
              <a:t>(její zobrazení)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cs-CZ" sz="2900" dirty="0" smtClean="0"/>
              <a:t>Dokončení s potřebnou známkou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r="2971" b="44243"/>
          <a:stretch/>
        </p:blipFill>
        <p:spPr>
          <a:xfrm>
            <a:off x="619592" y="5039142"/>
            <a:ext cx="9202501" cy="134064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t="1536" r="5204" b="12386"/>
          <a:stretch/>
        </p:blipFill>
        <p:spPr>
          <a:xfrm>
            <a:off x="8688036" y="1964604"/>
            <a:ext cx="3152061" cy="310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4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i="1" dirty="0">
                <a:solidFill>
                  <a:schemeClr val="accent1">
                    <a:lumMod val="75000"/>
                  </a:schemeClr>
                </a:solidFill>
              </a:rPr>
              <a:t>Přehled Plnění činností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902938"/>
            <a:ext cx="10741701" cy="3632310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1597630" y="5556248"/>
            <a:ext cx="1284269" cy="2383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1597630" y="6123398"/>
            <a:ext cx="1381876" cy="2568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838200" y="1639946"/>
            <a:ext cx="10515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dirty="0" smtClean="0"/>
              <a:t>K sledování plnění aktivit v kurzu slouží přehled Plnění činností.</a:t>
            </a:r>
          </a:p>
          <a:p>
            <a:r>
              <a:rPr lang="cs-CZ" sz="2200" dirty="0" smtClean="0"/>
              <a:t>Tento přehled najdeme když rozklikneme ozubené kolečko vpravo nahoře a zvolíme tlačítko Více. Nyní vybereme záložku Sestava, v jejíž nabídce najdeme Plnění činností.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34631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i="1" dirty="0">
                <a:solidFill>
                  <a:schemeClr val="accent1">
                    <a:lumMod val="75000"/>
                  </a:schemeClr>
                </a:solidFill>
              </a:rPr>
              <a:t>Známky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Výhodou evidence známek v </a:t>
            </a:r>
            <a:r>
              <a:rPr lang="cs-CZ" dirty="0" err="1"/>
              <a:t>Moodle</a:t>
            </a:r>
            <a:r>
              <a:rPr lang="cs-CZ" dirty="0"/>
              <a:t> je, že studenti vidí pouze své známky a hodnocení. Pouze uživatelé s rolí učitel nebo učitel bez práva editace vidí známky všech účastníků. </a:t>
            </a:r>
            <a:r>
              <a:rPr lang="cs-CZ" dirty="0" err="1"/>
              <a:t>Moodle</a:t>
            </a:r>
            <a:r>
              <a:rPr lang="cs-CZ" dirty="0"/>
              <a:t> tak v tomto respektuje nařízení o ochraně osobních údajů a GDPR</a:t>
            </a:r>
            <a:r>
              <a:rPr lang="cs-CZ" dirty="0" smtClean="0"/>
              <a:t>.</a:t>
            </a:r>
          </a:p>
          <a:p>
            <a:r>
              <a:rPr lang="cs-CZ" dirty="0" smtClean="0"/>
              <a:t>Známkovat je v </a:t>
            </a:r>
            <a:r>
              <a:rPr lang="cs-CZ" dirty="0" err="1" smtClean="0"/>
              <a:t>Moodlu</a:t>
            </a:r>
            <a:r>
              <a:rPr lang="cs-CZ" dirty="0" smtClean="0"/>
              <a:t> možné buďto body (např. 1- 10)nebo škálou (výborně, velmi dobře, …)</a:t>
            </a:r>
          </a:p>
          <a:p>
            <a:r>
              <a:rPr lang="cs-CZ" dirty="0" smtClean="0"/>
              <a:t>Škálu </a:t>
            </a:r>
            <a:r>
              <a:rPr lang="cs-CZ" dirty="0" smtClean="0"/>
              <a:t>je nutné</a:t>
            </a:r>
            <a:r>
              <a:rPr lang="cs-CZ" dirty="0" smtClean="0"/>
              <a:t> </a:t>
            </a:r>
            <a:r>
              <a:rPr lang="cs-CZ" dirty="0" smtClean="0"/>
              <a:t>vybrat z již </a:t>
            </a:r>
            <a:r>
              <a:rPr lang="cs-CZ" dirty="0" smtClean="0"/>
              <a:t>existujících. Vytvořit novou standardní</a:t>
            </a:r>
            <a:r>
              <a:rPr lang="cs-CZ" dirty="0" smtClean="0"/>
              <a:t>, která se pak nabízí na úrovni všech </a:t>
            </a:r>
            <a:r>
              <a:rPr lang="cs-CZ" dirty="0" smtClean="0"/>
              <a:t>kurzů, může pouze administrátor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607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1826</TotalTime>
  <Words>1452</Words>
  <Application>Microsoft Office PowerPoint</Application>
  <PresentationFormat>Širokoúhlá obrazovka</PresentationFormat>
  <Paragraphs>178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Motiv Office</vt:lpstr>
      <vt:lpstr>Sledování a hodnocení aktivity studenta Projekt ESF</vt:lpstr>
      <vt:lpstr>Skupiny a seskupení - využití</vt:lpstr>
      <vt:lpstr>Nastavení režimu skupin</vt:lpstr>
      <vt:lpstr>Vytvoření skupin</vt:lpstr>
      <vt:lpstr>Tvorba skupin</vt:lpstr>
      <vt:lpstr>Sledování plnění</vt:lpstr>
      <vt:lpstr>Podmíněné aktivity a plnění aktivit</vt:lpstr>
      <vt:lpstr>Přehled Plnění činností</vt:lpstr>
      <vt:lpstr>Známky</vt:lpstr>
      <vt:lpstr>Známky v jednotlivých aktivitách</vt:lpstr>
      <vt:lpstr>Možnosti zobrazení známek</vt:lpstr>
      <vt:lpstr>Celkový přehled</vt:lpstr>
      <vt:lpstr>Celkový přehled - možnosti zobrazení</vt:lpstr>
      <vt:lpstr>Celkový přehled – režim úprav</vt:lpstr>
      <vt:lpstr>Známky uživatele </vt:lpstr>
      <vt:lpstr>Kategorie známek</vt:lpstr>
      <vt:lpstr>Určení výsledné známky v kategorii</vt:lpstr>
      <vt:lpstr>Přirozená váha</vt:lpstr>
      <vt:lpstr>Vážený průměr pro kategorie </vt:lpstr>
      <vt:lpstr>Vážený  průměr</vt:lpstr>
      <vt:lpstr>Kategorie s váženým průměrem známek</vt:lpstr>
      <vt:lpstr>Kategorie s váženým průměrem známek</vt:lpstr>
      <vt:lpstr>Přidat položku hodnocení</vt:lpstr>
      <vt:lpstr>Absolvování kurzu</vt:lpstr>
      <vt:lpstr>Nastavení podmínek pro absolvování kurzu</vt:lpstr>
      <vt:lpstr>Podmínky pro absolvování kurzu</vt:lpstr>
      <vt:lpstr>Výchozí splnění činností </vt:lpstr>
      <vt:lpstr>Ukončení kurzu</vt:lpstr>
      <vt:lpstr>Export výsledků studentů z Moodlu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Mašatová Zora</dc:creator>
  <cp:lastModifiedBy>Mašatová Zora</cp:lastModifiedBy>
  <cp:revision>66</cp:revision>
  <dcterms:created xsi:type="dcterms:W3CDTF">2018-09-11T10:50:48Z</dcterms:created>
  <dcterms:modified xsi:type="dcterms:W3CDTF">2018-11-14T07:27:40Z</dcterms:modified>
</cp:coreProperties>
</file>