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A08EF17-8D94-4E93-B712-E1AE6B0D7FD3}" type="datetimeFigureOut">
              <a:rPr lang="cs-CZ" smtClean="0"/>
              <a:pPr/>
              <a:t>20.03.2019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92029D-AFA5-423C-B04D-5AF79813FC9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i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smtClean="0"/>
              <a:t> Ideology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Autonomous art x the culture industry </a:t>
            </a:r>
          </a:p>
          <a:p>
            <a:r>
              <a:rPr lang="en-GB" dirty="0" err="1" smtClean="0"/>
              <a:t>Adorno</a:t>
            </a:r>
            <a:r>
              <a:rPr lang="en-GB" dirty="0" smtClean="0"/>
              <a:t> x Benjamin</a:t>
            </a:r>
          </a:p>
          <a:p>
            <a:pPr>
              <a:buNone/>
            </a:pPr>
            <a:r>
              <a:rPr lang="en-GB" dirty="0" smtClean="0"/>
              <a:t>1. </a:t>
            </a:r>
            <a:r>
              <a:rPr lang="en-GB" b="1" dirty="0" smtClean="0"/>
              <a:t>Critique of Culture Industry </a:t>
            </a:r>
          </a:p>
          <a:p>
            <a:r>
              <a:rPr lang="en-GB" dirty="0" smtClean="0"/>
              <a:t>Cultural industrial production presents exchange value as an enjoyable use value, i.e. the consumer enjoys money, that he himself paid for the experience</a:t>
            </a:r>
          </a:p>
          <a:p>
            <a:r>
              <a:rPr lang="en-GB" dirty="0" err="1" smtClean="0"/>
              <a:t>Strenghtening</a:t>
            </a:r>
            <a:r>
              <a:rPr lang="en-GB" dirty="0" smtClean="0"/>
              <a:t> advanced capitalism as a total system</a:t>
            </a:r>
          </a:p>
          <a:p>
            <a:r>
              <a:rPr lang="en-GB" dirty="0" smtClean="0"/>
              <a:t>Restriction of the </a:t>
            </a:r>
            <a:r>
              <a:rPr lang="en-GB" dirty="0" err="1" smtClean="0"/>
              <a:t>emancipatory</a:t>
            </a:r>
            <a:r>
              <a:rPr lang="en-GB" dirty="0" smtClean="0"/>
              <a:t> potential of new technologies as well as of oppositional groups 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mediated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subject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processes</a:t>
            </a:r>
            <a:r>
              <a:rPr lang="cs-CZ" dirty="0" smtClean="0"/>
              <a:t> as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commodities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looses</a:t>
            </a:r>
            <a:r>
              <a:rPr lang="cs-CZ" dirty="0" smtClean="0"/>
              <a:t> much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ability</a:t>
            </a:r>
            <a:r>
              <a:rPr lang="cs-CZ" dirty="0" smtClean="0"/>
              <a:t> to </a:t>
            </a:r>
            <a:r>
              <a:rPr lang="cs-CZ" dirty="0" err="1" smtClean="0"/>
              <a:t>challenge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dominance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exchange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interrelation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base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superstructure</a:t>
            </a:r>
            <a:r>
              <a:rPr lang="cs-CZ" dirty="0" smtClean="0"/>
              <a:t> – base </a:t>
            </a:r>
            <a:r>
              <a:rPr lang="cs-CZ" dirty="0" err="1" smtClean="0"/>
              <a:t>itself</a:t>
            </a:r>
            <a:r>
              <a:rPr lang="cs-CZ" dirty="0" smtClean="0"/>
              <a:t> </a:t>
            </a:r>
            <a:r>
              <a:rPr lang="cs-CZ" dirty="0" err="1" smtClean="0"/>
              <a:t>ideological</a:t>
            </a:r>
            <a:endParaRPr lang="cs-CZ" dirty="0" smtClean="0"/>
          </a:p>
          <a:p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duplicates</a:t>
            </a:r>
            <a:r>
              <a:rPr lang="cs-CZ" dirty="0" smtClean="0"/>
              <a:t> </a:t>
            </a:r>
            <a:r>
              <a:rPr lang="cs-CZ" dirty="0" err="1" smtClean="0"/>
              <a:t>rather</a:t>
            </a:r>
            <a:r>
              <a:rPr lang="cs-CZ" dirty="0" smtClean="0"/>
              <a:t> </a:t>
            </a:r>
            <a:r>
              <a:rPr lang="cs-CZ" dirty="0" err="1" smtClean="0"/>
              <a:t>than</a:t>
            </a:r>
            <a:r>
              <a:rPr lang="cs-CZ" dirty="0" smtClean="0"/>
              <a:t> </a:t>
            </a:r>
            <a:r>
              <a:rPr lang="cs-CZ" dirty="0" err="1" smtClean="0"/>
              <a:t>challenge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smtClean="0"/>
              <a:t> reality 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AdornoHorkheimerHabermasbyJeremyJShapiro2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49201" y="1527175"/>
            <a:ext cx="7009086" cy="4572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Institute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Research</a:t>
            </a:r>
            <a:r>
              <a:rPr lang="cs-CZ" dirty="0" smtClean="0"/>
              <a:t>, Frankfurt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Main</a:t>
            </a:r>
            <a:r>
              <a:rPr lang="cs-CZ" dirty="0" smtClean="0"/>
              <a:t> </a:t>
            </a:r>
          </a:p>
          <a:p>
            <a:r>
              <a:rPr lang="cs-CZ" dirty="0" smtClean="0"/>
              <a:t>1930 Max </a:t>
            </a:r>
            <a:r>
              <a:rPr lang="cs-CZ" dirty="0" err="1" smtClean="0"/>
              <a:t>Horkheimer</a:t>
            </a:r>
            <a:r>
              <a:rPr lang="cs-CZ" dirty="0" smtClean="0"/>
              <a:t> </a:t>
            </a:r>
            <a:r>
              <a:rPr lang="cs-CZ" dirty="0" err="1" smtClean="0"/>
              <a:t>named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director</a:t>
            </a:r>
            <a:r>
              <a:rPr lang="cs-CZ" dirty="0" smtClean="0"/>
              <a:t> </a:t>
            </a:r>
          </a:p>
          <a:p>
            <a:r>
              <a:rPr lang="cs-CZ" i="1" dirty="0" err="1" smtClean="0"/>
              <a:t>Zeitschrift</a:t>
            </a:r>
            <a:r>
              <a:rPr lang="cs-CZ" i="1" dirty="0" smtClean="0"/>
              <a:t> </a:t>
            </a:r>
            <a:r>
              <a:rPr lang="cs-CZ" i="1" dirty="0" err="1" smtClean="0"/>
              <a:t>für</a:t>
            </a:r>
            <a:r>
              <a:rPr lang="cs-CZ" i="1" dirty="0" smtClean="0"/>
              <a:t> </a:t>
            </a:r>
            <a:r>
              <a:rPr lang="cs-CZ" i="1" dirty="0" err="1" smtClean="0"/>
              <a:t>Sozialforschung</a:t>
            </a:r>
            <a:r>
              <a:rPr lang="cs-CZ" i="1" dirty="0" smtClean="0"/>
              <a:t> (</a:t>
            </a:r>
            <a:r>
              <a:rPr lang="cs-CZ" i="1" dirty="0" err="1" smtClean="0"/>
              <a:t>Journal</a:t>
            </a:r>
            <a:r>
              <a:rPr lang="cs-CZ" i="1" dirty="0" smtClean="0"/>
              <a:t> </a:t>
            </a:r>
            <a:r>
              <a:rPr lang="cs-CZ" i="1" dirty="0" err="1" smtClean="0"/>
              <a:t>for</a:t>
            </a:r>
            <a:r>
              <a:rPr lang="cs-CZ" i="1" dirty="0" smtClean="0"/>
              <a:t> </a:t>
            </a:r>
            <a:r>
              <a:rPr lang="cs-CZ" i="1" dirty="0" err="1" smtClean="0"/>
              <a:t>Social</a:t>
            </a:r>
            <a:r>
              <a:rPr lang="cs-CZ" i="1" dirty="0" smtClean="0"/>
              <a:t> </a:t>
            </a:r>
            <a:r>
              <a:rPr lang="cs-CZ" i="1" dirty="0" err="1" smtClean="0"/>
              <a:t>Research</a:t>
            </a:r>
            <a:r>
              <a:rPr lang="cs-CZ" i="1" dirty="0" smtClean="0"/>
              <a:t>)</a:t>
            </a:r>
          </a:p>
          <a:p>
            <a:r>
              <a:rPr lang="cs-CZ" dirty="0" smtClean="0"/>
              <a:t>Theodor W. </a:t>
            </a:r>
            <a:r>
              <a:rPr lang="cs-CZ" dirty="0" err="1" smtClean="0"/>
              <a:t>Adorno</a:t>
            </a:r>
            <a:r>
              <a:rPr lang="cs-CZ" dirty="0" smtClean="0"/>
              <a:t> (1903-1969), Walter Benjamin (1892-1940), Max </a:t>
            </a:r>
            <a:r>
              <a:rPr lang="cs-CZ" dirty="0" err="1" smtClean="0"/>
              <a:t>Horkheimer</a:t>
            </a:r>
            <a:r>
              <a:rPr lang="cs-CZ" dirty="0" smtClean="0"/>
              <a:t> (1895-1973), Herbert </a:t>
            </a:r>
            <a:r>
              <a:rPr lang="cs-CZ" dirty="0" err="1" smtClean="0"/>
              <a:t>Marcuse</a:t>
            </a:r>
            <a:r>
              <a:rPr lang="cs-CZ" dirty="0" smtClean="0"/>
              <a:t> (1898-1980)</a:t>
            </a:r>
          </a:p>
          <a:p>
            <a:r>
              <a:rPr lang="cs-CZ" dirty="0" smtClean="0"/>
              <a:t>1933 </a:t>
            </a:r>
            <a:r>
              <a:rPr lang="cs-CZ" dirty="0" err="1" smtClean="0"/>
              <a:t>moved</a:t>
            </a:r>
            <a:r>
              <a:rPr lang="cs-CZ" dirty="0" smtClean="0"/>
              <a:t> to </a:t>
            </a:r>
            <a:r>
              <a:rPr lang="cs-CZ" dirty="0" err="1" smtClean="0"/>
              <a:t>Geneva</a:t>
            </a:r>
            <a:r>
              <a:rPr lang="cs-CZ" dirty="0" smtClean="0"/>
              <a:t>, 1934 New York </a:t>
            </a:r>
          </a:p>
          <a:p>
            <a:r>
              <a:rPr lang="cs-CZ" dirty="0" smtClean="0"/>
              <a:t>1949 </a:t>
            </a:r>
            <a:r>
              <a:rPr lang="cs-CZ" dirty="0" err="1" smtClean="0"/>
              <a:t>Adorno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Horkheimer</a:t>
            </a:r>
            <a:r>
              <a:rPr lang="cs-CZ" dirty="0" smtClean="0"/>
              <a:t> </a:t>
            </a:r>
            <a:r>
              <a:rPr lang="cs-CZ" dirty="0" err="1" smtClean="0"/>
              <a:t>return</a:t>
            </a:r>
            <a:r>
              <a:rPr lang="cs-CZ" dirty="0" smtClean="0"/>
              <a:t> to Frankfurt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1951 </a:t>
            </a:r>
            <a:r>
              <a:rPr lang="cs-CZ" dirty="0" err="1" smtClean="0"/>
              <a:t>reopening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Institute </a:t>
            </a:r>
          </a:p>
          <a:p>
            <a:r>
              <a:rPr lang="cs-CZ" dirty="0" smtClean="0"/>
              <a:t>„</a:t>
            </a:r>
            <a:r>
              <a:rPr lang="cs-CZ" dirty="0" err="1" smtClean="0"/>
              <a:t>Second</a:t>
            </a:r>
            <a:r>
              <a:rPr lang="cs-CZ" dirty="0" smtClean="0"/>
              <a:t> </a:t>
            </a:r>
            <a:r>
              <a:rPr lang="cs-CZ" dirty="0" err="1" smtClean="0"/>
              <a:t>generation</a:t>
            </a:r>
            <a:r>
              <a:rPr lang="cs-CZ" dirty="0" smtClean="0"/>
              <a:t>“: </a:t>
            </a:r>
            <a:r>
              <a:rPr lang="cs-CZ" dirty="0" err="1" smtClean="0"/>
              <a:t>Jürgen</a:t>
            </a:r>
            <a:r>
              <a:rPr lang="cs-CZ" dirty="0" smtClean="0"/>
              <a:t> </a:t>
            </a:r>
            <a:r>
              <a:rPr lang="cs-CZ" dirty="0" err="1" smtClean="0"/>
              <a:t>Habermas</a:t>
            </a:r>
            <a:r>
              <a:rPr lang="cs-CZ" dirty="0" smtClean="0"/>
              <a:t>, Albrecht </a:t>
            </a:r>
            <a:r>
              <a:rPr lang="cs-CZ" dirty="0" err="1" smtClean="0"/>
              <a:t>Wellmer</a:t>
            </a:r>
            <a:endParaRPr lang="cs-CZ" dirty="0" smtClean="0"/>
          </a:p>
          <a:p>
            <a:r>
              <a:rPr lang="cs-CZ" dirty="0" smtClean="0"/>
              <a:t>„</a:t>
            </a:r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generation</a:t>
            </a:r>
            <a:r>
              <a:rPr lang="cs-CZ" dirty="0" smtClean="0"/>
              <a:t>“: Axel </a:t>
            </a:r>
            <a:r>
              <a:rPr lang="cs-CZ" dirty="0" err="1" smtClean="0"/>
              <a:t>Honneth</a:t>
            </a:r>
            <a:r>
              <a:rPr lang="cs-CZ" dirty="0" smtClean="0"/>
              <a:t> (</a:t>
            </a:r>
            <a:r>
              <a:rPr lang="cs-CZ" dirty="0" err="1" smtClean="0"/>
              <a:t>current</a:t>
            </a:r>
            <a:r>
              <a:rPr lang="cs-CZ" dirty="0" smtClean="0"/>
              <a:t> </a:t>
            </a:r>
            <a:r>
              <a:rPr lang="cs-CZ" dirty="0" err="1" smtClean="0"/>
              <a:t>director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Institute), </a:t>
            </a:r>
            <a:r>
              <a:rPr lang="cs-CZ" dirty="0" err="1" smtClean="0"/>
              <a:t>Christoph</a:t>
            </a:r>
            <a:r>
              <a:rPr lang="cs-CZ" dirty="0" smtClean="0"/>
              <a:t> </a:t>
            </a:r>
            <a:r>
              <a:rPr lang="cs-CZ" dirty="0" err="1" smtClean="0"/>
              <a:t>Menke</a:t>
            </a:r>
            <a:r>
              <a:rPr lang="cs-CZ" dirty="0" smtClean="0"/>
              <a:t>, </a:t>
            </a:r>
            <a:r>
              <a:rPr lang="cs-CZ" dirty="0" err="1" smtClean="0"/>
              <a:t>Juliane</a:t>
            </a:r>
            <a:r>
              <a:rPr lang="cs-CZ" dirty="0" smtClean="0"/>
              <a:t> </a:t>
            </a:r>
            <a:r>
              <a:rPr lang="cs-CZ" dirty="0" err="1" smtClean="0"/>
              <a:t>Rebentisch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W. Benjamin: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Origin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German</a:t>
            </a:r>
            <a:r>
              <a:rPr lang="cs-CZ" dirty="0" smtClean="0"/>
              <a:t> </a:t>
            </a:r>
            <a:r>
              <a:rPr lang="cs-CZ" dirty="0" err="1" smtClean="0"/>
              <a:t>Tragic</a:t>
            </a:r>
            <a:r>
              <a:rPr lang="cs-CZ" dirty="0" smtClean="0"/>
              <a:t> Drama (1928)</a:t>
            </a:r>
          </a:p>
          <a:p>
            <a:r>
              <a:rPr lang="cs-CZ" dirty="0" smtClean="0"/>
              <a:t>-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Arcades</a:t>
            </a:r>
            <a:r>
              <a:rPr lang="cs-CZ" dirty="0" smtClean="0"/>
              <a:t> Project (1927-1940)</a:t>
            </a:r>
          </a:p>
          <a:p>
            <a:r>
              <a:rPr lang="cs-CZ" dirty="0" smtClean="0"/>
              <a:t>-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Mechanical</a:t>
            </a:r>
            <a:r>
              <a:rPr lang="cs-CZ" dirty="0" smtClean="0"/>
              <a:t> </a:t>
            </a:r>
            <a:r>
              <a:rPr lang="cs-CZ" dirty="0" err="1" smtClean="0"/>
              <a:t>Reproduction</a:t>
            </a:r>
            <a:r>
              <a:rPr lang="cs-CZ" dirty="0" smtClean="0"/>
              <a:t> (1936)</a:t>
            </a:r>
          </a:p>
          <a:p>
            <a:r>
              <a:rPr lang="cs-CZ" dirty="0" smtClean="0"/>
              <a:t>-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Concept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r>
              <a:rPr lang="cs-CZ" dirty="0" smtClean="0"/>
              <a:t> (1940)</a:t>
            </a:r>
          </a:p>
          <a:p>
            <a:r>
              <a:rPr lang="cs-CZ" dirty="0" smtClean="0"/>
              <a:t>T. </a:t>
            </a:r>
            <a:r>
              <a:rPr lang="cs-CZ" dirty="0" err="1" smtClean="0"/>
              <a:t>Adorno</a:t>
            </a:r>
            <a:r>
              <a:rPr lang="cs-CZ" dirty="0" smtClean="0"/>
              <a:t>, M. </a:t>
            </a:r>
            <a:r>
              <a:rPr lang="cs-CZ" dirty="0" err="1" smtClean="0"/>
              <a:t>Horkheimer</a:t>
            </a:r>
            <a:r>
              <a:rPr lang="cs-CZ" dirty="0" smtClean="0"/>
              <a:t>: </a:t>
            </a:r>
            <a:r>
              <a:rPr lang="cs-CZ" dirty="0" err="1" smtClean="0"/>
              <a:t>Dialectic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Enlightenment</a:t>
            </a:r>
            <a:r>
              <a:rPr lang="cs-CZ" dirty="0" smtClean="0"/>
              <a:t> (1944)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H. </a:t>
            </a:r>
            <a:r>
              <a:rPr lang="cs-CZ" dirty="0" err="1" smtClean="0"/>
              <a:t>Marcuse</a:t>
            </a:r>
            <a:r>
              <a:rPr lang="cs-CZ" dirty="0" smtClean="0"/>
              <a:t>: </a:t>
            </a:r>
            <a:r>
              <a:rPr lang="cs-CZ" dirty="0" err="1" smtClean="0"/>
              <a:t>Reason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Revolution</a:t>
            </a:r>
            <a:r>
              <a:rPr lang="cs-CZ" dirty="0" smtClean="0"/>
              <a:t> (1941)</a:t>
            </a:r>
          </a:p>
          <a:p>
            <a:r>
              <a:rPr lang="cs-CZ" dirty="0" smtClean="0"/>
              <a:t>- </a:t>
            </a:r>
            <a:r>
              <a:rPr lang="cs-CZ" dirty="0" err="1" smtClean="0"/>
              <a:t>Eros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Civilization</a:t>
            </a:r>
            <a:r>
              <a:rPr lang="cs-CZ" dirty="0" smtClean="0"/>
              <a:t> (1955)</a:t>
            </a:r>
          </a:p>
          <a:p>
            <a:r>
              <a:rPr lang="cs-CZ" dirty="0" smtClean="0"/>
              <a:t>- </a:t>
            </a:r>
            <a:r>
              <a:rPr lang="cs-CZ" dirty="0" err="1" smtClean="0"/>
              <a:t>One</a:t>
            </a:r>
            <a:r>
              <a:rPr lang="cs-CZ" dirty="0" smtClean="0"/>
              <a:t>-</a:t>
            </a:r>
            <a:r>
              <a:rPr lang="cs-CZ" dirty="0" err="1" smtClean="0"/>
              <a:t>Dimensional</a:t>
            </a:r>
            <a:r>
              <a:rPr lang="cs-CZ" dirty="0" smtClean="0"/>
              <a:t> Man (1964)</a:t>
            </a:r>
          </a:p>
          <a:p>
            <a:r>
              <a:rPr lang="cs-CZ" dirty="0" smtClean="0"/>
              <a:t>-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Dimension</a:t>
            </a:r>
            <a:r>
              <a:rPr lang="cs-CZ" dirty="0" smtClean="0"/>
              <a:t> </a:t>
            </a:r>
            <a:r>
              <a:rPr lang="cs-CZ" dirty="0" smtClean="0"/>
              <a:t>(1978)</a:t>
            </a:r>
          </a:p>
          <a:p>
            <a:r>
              <a:rPr lang="cs-CZ" dirty="0" smtClean="0"/>
              <a:t>T. W. </a:t>
            </a:r>
            <a:r>
              <a:rPr lang="cs-CZ" dirty="0" err="1" smtClean="0"/>
              <a:t>Adorno</a:t>
            </a:r>
            <a:r>
              <a:rPr lang="cs-CZ" dirty="0" smtClean="0"/>
              <a:t>: Minima </a:t>
            </a:r>
            <a:r>
              <a:rPr lang="cs-CZ" dirty="0" err="1" smtClean="0"/>
              <a:t>Moralia</a:t>
            </a:r>
            <a:r>
              <a:rPr lang="cs-CZ" dirty="0" smtClean="0"/>
              <a:t> (1951)</a:t>
            </a:r>
          </a:p>
          <a:p>
            <a:r>
              <a:rPr lang="cs-CZ" dirty="0" smtClean="0"/>
              <a:t>- Negative </a:t>
            </a:r>
            <a:r>
              <a:rPr lang="cs-CZ" dirty="0" err="1" smtClean="0"/>
              <a:t>Dialectics</a:t>
            </a:r>
            <a:r>
              <a:rPr lang="cs-CZ" dirty="0" smtClean="0"/>
              <a:t> (1966)</a:t>
            </a:r>
          </a:p>
          <a:p>
            <a:r>
              <a:rPr lang="cs-CZ" dirty="0" smtClean="0"/>
              <a:t>-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(1970)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Theoretical</a:t>
            </a:r>
            <a:r>
              <a:rPr lang="cs-CZ" dirty="0" smtClean="0"/>
              <a:t> Background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philosophy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smtClean="0"/>
              <a:t>(Western) </a:t>
            </a:r>
            <a:r>
              <a:rPr lang="cs-CZ" dirty="0" err="1" smtClean="0"/>
              <a:t>Marxism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Psychoanalysis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Hegelian</a:t>
            </a:r>
            <a:r>
              <a:rPr lang="cs-CZ" dirty="0" smtClean="0"/>
              <a:t> </a:t>
            </a:r>
            <a:r>
              <a:rPr lang="cs-CZ" dirty="0" err="1" smtClean="0"/>
              <a:t>philosophy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Theory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praxis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Critique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instrumental</a:t>
            </a:r>
            <a:r>
              <a:rPr lang="cs-CZ" dirty="0" smtClean="0"/>
              <a:t>) </a:t>
            </a:r>
            <a:r>
              <a:rPr lang="cs-CZ" dirty="0" err="1" smtClean="0"/>
              <a:t>rationality</a:t>
            </a:r>
            <a:r>
              <a:rPr lang="cs-CZ" dirty="0" smtClean="0"/>
              <a:t> 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Attention</a:t>
            </a:r>
            <a:r>
              <a:rPr lang="cs-CZ" dirty="0" smtClean="0"/>
              <a:t> to </a:t>
            </a:r>
            <a:r>
              <a:rPr lang="cs-CZ" dirty="0" err="1" smtClean="0"/>
              <a:t>contemporary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Commodity</a:t>
            </a:r>
            <a:r>
              <a:rPr lang="cs-CZ" dirty="0" smtClean="0"/>
              <a:t> </a:t>
            </a:r>
            <a:r>
              <a:rPr lang="cs-CZ" dirty="0" err="1" smtClean="0"/>
              <a:t>Fetishism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Commodity</a:t>
            </a:r>
            <a:r>
              <a:rPr lang="cs-CZ" dirty="0" smtClean="0"/>
              <a:t> </a:t>
            </a:r>
            <a:r>
              <a:rPr lang="cs-CZ" dirty="0" err="1" smtClean="0"/>
              <a:t>satisfies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wants</a:t>
            </a:r>
            <a:r>
              <a:rPr lang="cs-CZ" dirty="0" smtClean="0"/>
              <a:t> – </a:t>
            </a:r>
            <a:r>
              <a:rPr lang="cs-CZ" dirty="0" err="1" smtClean="0"/>
              <a:t>it</a:t>
            </a:r>
            <a:r>
              <a:rPr lang="cs-CZ" dirty="0" smtClean="0"/>
              <a:t> has </a:t>
            </a:r>
            <a:r>
              <a:rPr lang="cs-CZ" dirty="0" err="1" smtClean="0"/>
              <a:t>an</a:t>
            </a:r>
            <a:r>
              <a:rPr lang="cs-CZ" dirty="0" smtClean="0"/>
              <a:t> use </a:t>
            </a:r>
            <a:r>
              <a:rPr lang="cs-CZ" dirty="0" err="1" smtClean="0"/>
              <a:t>value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exchange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Ideological</a:t>
            </a:r>
            <a:r>
              <a:rPr lang="cs-CZ" dirty="0" smtClean="0"/>
              <a:t> </a:t>
            </a:r>
            <a:r>
              <a:rPr lang="cs-CZ" dirty="0" err="1" smtClean="0"/>
              <a:t>effect</a:t>
            </a:r>
            <a:r>
              <a:rPr lang="cs-CZ" dirty="0" smtClean="0"/>
              <a:t> –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hard</a:t>
            </a:r>
            <a:r>
              <a:rPr lang="cs-CZ" dirty="0" smtClean="0"/>
              <a:t> to </a:t>
            </a:r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as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common</a:t>
            </a:r>
            <a:r>
              <a:rPr lang="cs-CZ" dirty="0" smtClean="0"/>
              <a:t> </a:t>
            </a:r>
            <a:r>
              <a:rPr lang="cs-CZ" dirty="0" err="1" smtClean="0"/>
              <a:t>source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commodities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values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Commodities</a:t>
            </a:r>
            <a:r>
              <a:rPr lang="cs-CZ" dirty="0" smtClean="0"/>
              <a:t> </a:t>
            </a:r>
            <a:r>
              <a:rPr lang="cs-CZ" dirty="0" err="1" smtClean="0"/>
              <a:t>appear</a:t>
            </a:r>
            <a:r>
              <a:rPr lang="cs-CZ" dirty="0" smtClean="0"/>
              <a:t> to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Reification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György</a:t>
            </a:r>
            <a:r>
              <a:rPr lang="cs-CZ" dirty="0" smtClean="0"/>
              <a:t> </a:t>
            </a:r>
            <a:r>
              <a:rPr lang="cs-CZ" dirty="0" err="1" smtClean="0"/>
              <a:t>Lukács</a:t>
            </a:r>
            <a:r>
              <a:rPr lang="cs-CZ" dirty="0" smtClean="0"/>
              <a:t> (in </a:t>
            </a:r>
            <a:r>
              <a:rPr lang="cs-CZ" dirty="0" err="1" smtClean="0"/>
              <a:t>History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Class</a:t>
            </a:r>
            <a:r>
              <a:rPr lang="cs-CZ" dirty="0" smtClean="0"/>
              <a:t> </a:t>
            </a:r>
            <a:r>
              <a:rPr lang="cs-CZ" dirty="0" err="1" smtClean="0"/>
              <a:t>Conciousness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Commodity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as a </a:t>
            </a:r>
            <a:r>
              <a:rPr lang="cs-CZ" dirty="0" err="1" smtClean="0"/>
              <a:t>universal</a:t>
            </a:r>
            <a:r>
              <a:rPr lang="cs-CZ" dirty="0" smtClean="0"/>
              <a:t> </a:t>
            </a:r>
            <a:r>
              <a:rPr lang="cs-CZ" dirty="0" err="1" smtClean="0"/>
              <a:t>structuring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in </a:t>
            </a:r>
            <a:r>
              <a:rPr lang="cs-CZ" dirty="0" err="1" smtClean="0"/>
              <a:t>capitalist</a:t>
            </a:r>
            <a:r>
              <a:rPr lang="cs-CZ" dirty="0" smtClean="0"/>
              <a:t> society,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institutions</a:t>
            </a:r>
            <a:r>
              <a:rPr lang="cs-CZ" dirty="0" smtClean="0"/>
              <a:t> (</a:t>
            </a:r>
            <a:r>
              <a:rPr lang="cs-CZ" dirty="0" err="1" smtClean="0"/>
              <a:t>law</a:t>
            </a:r>
            <a:r>
              <a:rPr lang="cs-CZ" dirty="0" smtClean="0"/>
              <a:t>, </a:t>
            </a:r>
            <a:r>
              <a:rPr lang="cs-CZ" dirty="0" err="1" smtClean="0"/>
              <a:t>administration</a:t>
            </a:r>
            <a:r>
              <a:rPr lang="cs-CZ" dirty="0" smtClean="0"/>
              <a:t>, </a:t>
            </a:r>
            <a:r>
              <a:rPr lang="cs-CZ" dirty="0" err="1" smtClean="0"/>
              <a:t>journalism</a:t>
            </a:r>
            <a:r>
              <a:rPr lang="cs-CZ" dirty="0" smtClean="0"/>
              <a:t>), </a:t>
            </a:r>
            <a:r>
              <a:rPr lang="cs-CZ" dirty="0" err="1" smtClean="0"/>
              <a:t>academic</a:t>
            </a:r>
            <a:r>
              <a:rPr lang="cs-CZ" dirty="0" smtClean="0"/>
              <a:t> </a:t>
            </a:r>
            <a:r>
              <a:rPr lang="cs-CZ" dirty="0" err="1" smtClean="0"/>
              <a:t>disciplines</a:t>
            </a:r>
            <a:r>
              <a:rPr lang="cs-CZ" dirty="0" smtClean="0"/>
              <a:t> (</a:t>
            </a:r>
            <a:r>
              <a:rPr lang="cs-CZ" dirty="0" err="1" smtClean="0"/>
              <a:t>economics</a:t>
            </a:r>
            <a:r>
              <a:rPr lang="cs-CZ" dirty="0" smtClean="0"/>
              <a:t>, </a:t>
            </a:r>
            <a:r>
              <a:rPr lang="cs-CZ" dirty="0" err="1" smtClean="0"/>
              <a:t>philosophy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  <a:p>
            <a:r>
              <a:rPr lang="cs-CZ" dirty="0" err="1" smtClean="0"/>
              <a:t>Reification</a:t>
            </a:r>
            <a:r>
              <a:rPr lang="cs-CZ" dirty="0" smtClean="0"/>
              <a:t> 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structural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 smtClean="0"/>
              <a:t>whereby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commodity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 err="1" smtClean="0"/>
              <a:t>permeats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in (</a:t>
            </a:r>
            <a:r>
              <a:rPr lang="cs-CZ" dirty="0" err="1" smtClean="0"/>
              <a:t>capitalist</a:t>
            </a:r>
            <a:r>
              <a:rPr lang="cs-CZ" dirty="0" smtClean="0"/>
              <a:t>) society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2141</TotalTime>
  <Words>442</Words>
  <Application>Microsoft Office PowerPoint</Application>
  <PresentationFormat>Předvádění na obrazovce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Administrativní</vt:lpstr>
      <vt:lpstr>Art and Politics</vt:lpstr>
      <vt:lpstr>Snímek 2</vt:lpstr>
      <vt:lpstr>Critical Theory </vt:lpstr>
      <vt:lpstr>Snímek 4</vt:lpstr>
      <vt:lpstr>Snímek 5</vt:lpstr>
      <vt:lpstr>Snímek 6</vt:lpstr>
      <vt:lpstr>Theoretical Background</vt:lpstr>
      <vt:lpstr>Commodity Fetishism</vt:lpstr>
      <vt:lpstr>Reification </vt:lpstr>
      <vt:lpstr>Art and Ideology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22</cp:revision>
  <dcterms:created xsi:type="dcterms:W3CDTF">2019-03-19T19:14:52Z</dcterms:created>
  <dcterms:modified xsi:type="dcterms:W3CDTF">2019-03-21T10:04:01Z</dcterms:modified>
</cp:coreProperties>
</file>