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4E238-2CFE-40AF-BD00-7FC148405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5F0901-C8F9-413C-9DEB-68E52B6AD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D97CD9-E30E-451F-9737-96F1B113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EF0CE9-A01A-47B9-BE28-E1F25CED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89B03F-C565-4793-986D-844F81E2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3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1CA5E-E498-40EB-8CD2-F7CD49CC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8F78B6-2358-4713-AF76-1EC9988C3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DF5599-5646-4F9E-AA0B-CAA3C846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60FA6-8565-4DA1-A4F1-F74DEF1A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C20F49-86A6-45B4-97DD-64C3A3F5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7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D90B5E-8C36-493D-B66F-A7982E628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E41F9A-F4A1-48B8-B769-672588AA4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0AD733-50D6-4BF0-B6AF-F5C5A431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CCD314-5964-480A-882D-B53DD774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9C874-B48D-4B07-879F-BCCACB3A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3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43658-6A84-4FBA-8734-A529799A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5EAAD-E152-4C2C-BED3-9ED4FF466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90A50-7BE7-4C3A-A8B6-E9E8D401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7357D-2B68-4D94-9330-14BDC921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DF13B-FC2D-4400-9EEC-CE53E6FB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38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75B4B-F58F-4527-A8B8-36B5F0C8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EB9EB-C968-4415-8C0B-673C8DD5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1153A-D014-4182-BC11-F6359E2F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36B60-C006-46FC-A0F9-919D117F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217D11-9817-4045-8222-1784614F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04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6596E-86FF-4428-8CF6-A4E1740E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AF784C-D26A-4D0E-BD41-AE133A75F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A0137C-7A37-49C6-990F-7A48A2D4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2D65F1-E48D-4A3A-947B-FBED086D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2DE66D-3F00-4B76-8C07-72EC77D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4B1D1F-C3A4-4827-BC7F-9205F237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92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05BE3-503E-446D-93B1-E0A73AA8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6F1B57-3ECF-4652-AA6C-C52333968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307084-5A1B-4B80-B359-A56421485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A8B45C-C1D9-4C0F-AB4E-6C51DC530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14E8055-FFE5-4C0D-B826-FD07CFB70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91FA9E-6156-4171-8439-2EC2686C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AE135B-EB5A-4319-BE31-96C57EFB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926ECFF-141D-4CE6-83B3-5860820C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6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004D6-CD94-4EF8-A18C-7C65A1A3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8530EE-C429-4F16-B4BC-2F891DEB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047CEF-693A-404E-96EC-FFD23170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C1701B-53D5-4384-8F3C-FE68CE7A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4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BC8AD8-DCB9-41E0-9EE3-C7664342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55AD14-6B38-4ED3-A38C-C35E82DA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927FC1-35C7-444A-B651-5910C9EF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97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A9023-857C-49D5-BF05-C9E9B287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E69B81-52DC-400A-802E-B91FA907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48AC71-CD98-4553-B7EF-E3E59CFA2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B8B8A2-5379-4CD9-A5D5-7D7D782C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32FC45-AA0A-4A5C-8864-4DF7EE02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F35B88-86B6-46AF-94C0-71AB9AE4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3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F7D51-7A60-41A3-89C8-F38660CE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ACA56A-3C66-4527-8815-63449D668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440212-5517-4C74-B8AC-3C40259C5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25B18A-5BCA-467B-B66C-EE3F2901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F8585-89B7-41AF-940E-4C83D3D7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2A8CA9-493F-468D-A0F7-D5E21A5E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21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194B26-DFCE-4C6A-BBBD-D9A619A7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7CF714-451B-47D9-A9D7-756F27E80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940635-2FD8-433E-96F7-B7AA73E74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B461-DED4-4914-B95C-C82E9542CA8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D987BF-79F5-4CB0-B32E-CF0135D8C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99AA0C-1DFE-489A-AB0A-0B3194C2A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E2C7-7E2C-4466-9AAC-2F40289B4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3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20767-C02F-489B-96CA-A61322CF0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847725"/>
            <a:ext cx="9544050" cy="666751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Heideggerova</a:t>
            </a:r>
            <a:r>
              <a:rPr lang="cs-CZ" dirty="0"/>
              <a:t> fundamentální ontologie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35229E-1183-4FB8-AE0F-BF984AED4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675" y="1743074"/>
            <a:ext cx="9458325" cy="4552951"/>
          </a:xfrm>
        </p:spPr>
        <p:txBody>
          <a:bodyPr>
            <a:normAutofit/>
          </a:bodyPr>
          <a:lstStyle/>
          <a:p>
            <a:r>
              <a:rPr lang="cs-CZ" dirty="0"/>
              <a:t>Vypracována v základním díle „Sein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“ „Bytí a čas“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r>
              <a:rPr lang="cs-CZ" dirty="0"/>
              <a:t>Ptáme-li se na bytí, vstupují do hry 3 faktory: </a:t>
            </a:r>
          </a:p>
          <a:p>
            <a:pPr algn="l"/>
            <a:r>
              <a:rPr lang="cs-CZ" dirty="0"/>
              <a:t>- to, na co se ptáme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Gefragte</a:t>
            </a:r>
            <a:r>
              <a:rPr lang="cs-CZ" dirty="0"/>
              <a:t>)=bytí </a:t>
            </a:r>
          </a:p>
          <a:p>
            <a:pPr algn="l"/>
            <a:r>
              <a:rPr lang="cs-CZ" dirty="0"/>
              <a:t>- to, čeho se ptáme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Befragte</a:t>
            </a:r>
            <a:r>
              <a:rPr lang="cs-CZ" dirty="0"/>
              <a:t>)=jsoucí</a:t>
            </a:r>
          </a:p>
          <a:p>
            <a:pPr algn="l"/>
            <a:r>
              <a:rPr lang="cs-CZ" dirty="0"/>
              <a:t>- to, proč se ptáme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Erfragte</a:t>
            </a:r>
            <a:r>
              <a:rPr lang="cs-CZ" dirty="0"/>
              <a:t>)=smysl</a:t>
            </a:r>
          </a:p>
          <a:p>
            <a:pPr algn="l"/>
            <a:r>
              <a:rPr lang="cs-CZ" dirty="0"/>
              <a:t>Existenciální analytika pobytu je onou „fundamentální ontologií“, fundamentem, základem, na němž chce teprve všechnu další ontologii (porozumění a výklad bytí) a filosofii vůbec vystavět. </a:t>
            </a:r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33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BC10D-6FEF-4E11-AF37-044F2FA7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10. Veřejnost a </a:t>
            </a:r>
            <a:r>
              <a:rPr lang="cs-CZ" dirty="0" err="1"/>
              <a:t>neautenticita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66957-E49A-4A16-A203-2568547B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499623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 našem nejbližším okolí je veřejný prostor (veřejné dopravní prostředky, veřejné zpravodajství, a také veřejné mínění), zde jsme všichni jeden jako druhý, veřejnost je anonymní, vládne tu neurčitost.</a:t>
            </a:r>
          </a:p>
          <a:p>
            <a:r>
              <a:rPr lang="cs-CZ" dirty="0"/>
              <a:t> </a:t>
            </a:r>
            <a:r>
              <a:rPr lang="cs-CZ" dirty="0" err="1"/>
              <a:t>Heidegger</a:t>
            </a:r>
            <a:r>
              <a:rPr lang="cs-CZ" dirty="0"/>
              <a:t> hovoří o </a:t>
            </a:r>
            <a:r>
              <a:rPr lang="cs-CZ" b="1" dirty="0"/>
              <a:t>veřejném anonymovi,</a:t>
            </a:r>
            <a:r>
              <a:rPr lang="cs-CZ" dirty="0"/>
              <a:t> který se vyznačuje </a:t>
            </a:r>
            <a:r>
              <a:rPr lang="cs-CZ" b="1" dirty="0"/>
              <a:t>neosobním „se“.</a:t>
            </a:r>
            <a:r>
              <a:rPr lang="cs-CZ" dirty="0"/>
              <a:t> Německy „man“ – </a:t>
            </a:r>
            <a:r>
              <a:rPr lang="cs-CZ" dirty="0" err="1"/>
              <a:t>sagt</a:t>
            </a:r>
            <a:r>
              <a:rPr lang="cs-CZ" dirty="0"/>
              <a:t> man - říká se, </a:t>
            </a:r>
            <a:r>
              <a:rPr lang="cs-CZ" dirty="0" err="1"/>
              <a:t>denkt</a:t>
            </a:r>
            <a:r>
              <a:rPr lang="cs-CZ" dirty="0"/>
              <a:t> man – myslí se, </a:t>
            </a:r>
            <a:r>
              <a:rPr lang="cs-CZ" dirty="0" err="1"/>
              <a:t>gibt</a:t>
            </a:r>
            <a:r>
              <a:rPr lang="cs-CZ" dirty="0"/>
              <a:t> man – dává se. V tomto neosobním prostředí se ztrácí autenticita – líbí se nám to, co se líbí, říkáme to, co se říká, děláme to, co se dělá. Neosobnost je způsob ryzí každodennosti.</a:t>
            </a:r>
          </a:p>
          <a:p>
            <a:r>
              <a:rPr lang="cs-CZ" dirty="0"/>
              <a:t>V tomto neosobním modu pobytu se vztah k druhému redukuje na pouhý odstup. Neautentický pobyt se udržuje v průměrnosti, dochází k vyrovnávání veškerých bytostných tendencí – k zestejňování. Veřejnost řídí veškerý výklad pobytu a tím odnímá pobytu případnou odpovědnost. Jde o neautentický pobyt.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04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3E16E-6C00-4735-8FBB-C5125A4C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Autenticita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C5B8E4-5E70-416B-94F3-FD2DB9B85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/>
          <a:lstStyle/>
          <a:p>
            <a:r>
              <a:rPr lang="cs-CZ" dirty="0"/>
              <a:t>Autentičnost vyžaduje, aby se z onoho malého “man“ (anonymity, stejnosti a průměrnosti) stal der Mann. Mann s velkým M je substantivum a znamená muž, či člověk. Aby se z průměrnosti vynořila autenticita, abychom byli sami za sebe, abychom za své bytí převzali odpovědnost.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27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848E1-2E47-4499-B4FB-54B6439F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/>
              <a:t>Literatura: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92D78-69AD-40CB-94A8-C82D4F711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528"/>
            <a:ext cx="10515600" cy="4836435"/>
          </a:xfrm>
        </p:spPr>
        <p:txBody>
          <a:bodyPr>
            <a:normAutofit lnSpcReduction="10000"/>
          </a:bodyPr>
          <a:lstStyle/>
          <a:p>
            <a:r>
              <a:rPr lang="cs-CZ" cap="all" dirty="0"/>
              <a:t>Blecha</a:t>
            </a:r>
            <a:r>
              <a:rPr lang="cs-CZ" dirty="0"/>
              <a:t>, Ivan. </a:t>
            </a:r>
            <a:r>
              <a:rPr lang="cs-CZ" i="1" dirty="0"/>
              <a:t>Bytí a svět: </a:t>
            </a:r>
            <a:r>
              <a:rPr lang="cs-CZ" i="1" dirty="0" err="1"/>
              <a:t>Heidegger</a:t>
            </a:r>
            <a:r>
              <a:rPr lang="cs-CZ" i="1" dirty="0"/>
              <a:t> v kontextu</a:t>
            </a:r>
            <a:r>
              <a:rPr lang="cs-CZ" dirty="0"/>
              <a:t>. Zlín: Archa, 2019.</a:t>
            </a:r>
          </a:p>
          <a:p>
            <a:r>
              <a:rPr lang="cs-CZ" cap="all" dirty="0"/>
              <a:t>Olšovský</a:t>
            </a:r>
            <a:r>
              <a:rPr lang="cs-CZ" dirty="0"/>
              <a:t>, Jiří. </a:t>
            </a:r>
            <a:r>
              <a:rPr lang="cs-CZ" i="1" dirty="0" err="1"/>
              <a:t>Heidegger</a:t>
            </a:r>
            <a:r>
              <a:rPr lang="cs-CZ" i="1" dirty="0"/>
              <a:t> a Kierkegaard: na cestě k myšlení</a:t>
            </a:r>
            <a:r>
              <a:rPr lang="cs-CZ" dirty="0"/>
              <a:t>. Vyd. 1. Praha: Akropolis, 2013.</a:t>
            </a:r>
          </a:p>
          <a:p>
            <a:r>
              <a:rPr lang="cs-CZ" cap="all" dirty="0"/>
              <a:t>Kružíková</a:t>
            </a:r>
            <a:r>
              <a:rPr lang="cs-CZ" dirty="0"/>
              <a:t>, Jana. </a:t>
            </a:r>
            <a:r>
              <a:rPr lang="cs-CZ" i="1" dirty="0" err="1"/>
              <a:t>Heideggerovo</a:t>
            </a:r>
            <a:r>
              <a:rPr lang="cs-CZ" i="1" dirty="0"/>
              <a:t> pojetí vědy</a:t>
            </a:r>
            <a:r>
              <a:rPr lang="cs-CZ" dirty="0"/>
              <a:t>. Vyd. 1. Praha: </a:t>
            </a:r>
            <a:r>
              <a:rPr lang="cs-CZ" dirty="0" err="1"/>
              <a:t>Togga</a:t>
            </a:r>
            <a:r>
              <a:rPr lang="cs-CZ" dirty="0"/>
              <a:t> ve spolupráci s Fakultou humanitních studií Univerzity Karlovy v Praze, 2010.</a:t>
            </a:r>
          </a:p>
          <a:p>
            <a:r>
              <a:rPr lang="cs-CZ" cap="all" dirty="0" err="1"/>
              <a:t>Hogenová</a:t>
            </a:r>
            <a:r>
              <a:rPr lang="cs-CZ" dirty="0"/>
              <a:t>, Anna. </a:t>
            </a:r>
            <a:r>
              <a:rPr lang="cs-CZ" i="1" dirty="0"/>
              <a:t>Jsme rozhovorem</a:t>
            </a:r>
            <a:r>
              <a:rPr lang="cs-CZ" dirty="0"/>
              <a:t>. Praha: Univerzita Karlova v Praze, Pedagogická fakulta, 2011. </a:t>
            </a:r>
          </a:p>
          <a:p>
            <a:r>
              <a:rPr lang="cs-CZ" cap="all" dirty="0" err="1"/>
              <a:t>Biemel</a:t>
            </a:r>
            <a:r>
              <a:rPr lang="cs-CZ" dirty="0"/>
              <a:t>, Walter. </a:t>
            </a:r>
            <a:r>
              <a:rPr lang="cs-CZ" i="1" dirty="0"/>
              <a:t>Martin </a:t>
            </a:r>
            <a:r>
              <a:rPr lang="cs-CZ" i="1" dirty="0" err="1"/>
              <a:t>Heidegger</a:t>
            </a:r>
            <a:r>
              <a:rPr lang="cs-CZ" dirty="0"/>
              <a:t>. 1. vyd. Praha: Mladá fronta, 1995.</a:t>
            </a:r>
          </a:p>
          <a:p>
            <a:r>
              <a:rPr lang="cs-CZ" cap="all" dirty="0" err="1"/>
              <a:t>Heidegger</a:t>
            </a:r>
            <a:r>
              <a:rPr lang="cs-CZ" dirty="0"/>
              <a:t>, Martin. </a:t>
            </a:r>
            <a:r>
              <a:rPr lang="cs-CZ" i="1" dirty="0"/>
              <a:t>O humanismu</a:t>
            </a:r>
            <a:r>
              <a:rPr lang="cs-CZ" dirty="0"/>
              <a:t>. Překlad Petr Kurka. Vyd. 1. [Praha]: Ježek, 2000. </a:t>
            </a:r>
          </a:p>
        </p:txBody>
      </p:sp>
    </p:spTree>
    <p:extLst>
      <p:ext uri="{BB962C8B-B14F-4D97-AF65-F5344CB8AC3E}">
        <p14:creationId xmlns:p14="http://schemas.microsoft.com/office/powerpoint/2010/main" val="252418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360AB-8DDB-4875-B505-7EE72408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2.Pobyt (</a:t>
            </a:r>
            <a:r>
              <a:rPr lang="cs-CZ" dirty="0" err="1"/>
              <a:t>Dasein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2D3F7-925F-4A93-8974-061FAE861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953"/>
            <a:ext cx="10515600" cy="5085010"/>
          </a:xfrm>
        </p:spPr>
        <p:txBody>
          <a:bodyPr/>
          <a:lstStyle/>
          <a:p>
            <a:r>
              <a:rPr lang="cs-CZ" dirty="0"/>
              <a:t>Jediné jsoucno, které je schopno se takto ptát, je existující člověk, pobyt (</a:t>
            </a:r>
            <a:r>
              <a:rPr lang="cs-CZ" b="1" dirty="0" err="1"/>
              <a:t>Dasein</a:t>
            </a:r>
            <a:r>
              <a:rPr lang="cs-CZ" dirty="0"/>
              <a:t>, doslova tu-bytí), který je tak, že mu není jedno, jak je, ptá se po svém bytí, záleží mu na něm. </a:t>
            </a:r>
          </a:p>
          <a:p>
            <a:r>
              <a:rPr lang="cs-CZ" dirty="0"/>
              <a:t>Proto, abychom se mohli ptát po bytí (po tom neuchopitelném) musíme se ptát sami sebe (jako bychom mohli to vše: bytí, jsoucí i smysl, nalézat ve svém tázání). </a:t>
            </a:r>
          </a:p>
          <a:p>
            <a:r>
              <a:rPr lang="cs-CZ" dirty="0"/>
              <a:t>Proto je otázka po bytí podle </a:t>
            </a:r>
            <a:r>
              <a:rPr lang="cs-CZ" dirty="0" err="1"/>
              <a:t>Heideggera</a:t>
            </a:r>
            <a:r>
              <a:rPr lang="cs-CZ" dirty="0"/>
              <a:t> „existenciální analytikou pobytu“, analýzou bytí pobytu, analýzou bytí člověka. </a:t>
            </a:r>
          </a:p>
          <a:p>
            <a:r>
              <a:rPr lang="cs-CZ" dirty="0"/>
              <a:t>„Otázka existence je řešitelná jen existováním samým.“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12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D8470-2320-41EA-A571-D9720B9D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3.Bytí na světě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46F13-E531-4A32-8F55-4FC40F0C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4863067"/>
          </a:xfrm>
        </p:spPr>
        <p:txBody>
          <a:bodyPr/>
          <a:lstStyle/>
          <a:p>
            <a:r>
              <a:rPr lang="cs-CZ" dirty="0" err="1"/>
              <a:t>Heidegger</a:t>
            </a:r>
            <a:r>
              <a:rPr lang="cs-CZ" dirty="0"/>
              <a:t> používá pojem </a:t>
            </a:r>
            <a:r>
              <a:rPr lang="cs-CZ" b="1" dirty="0" err="1"/>
              <a:t>Dasein</a:t>
            </a:r>
            <a:r>
              <a:rPr lang="cs-CZ" dirty="0"/>
              <a:t>. </a:t>
            </a:r>
          </a:p>
          <a:p>
            <a:r>
              <a:rPr lang="cs-CZ" dirty="0"/>
              <a:t>Cítí, že „existence“ je zatížena předchozí metafyzickou tradicí a chce se od ní distancovat. </a:t>
            </a:r>
          </a:p>
          <a:p>
            <a:r>
              <a:rPr lang="cs-CZ" dirty="0"/>
              <a:t>„Pobyt“ odkazuje na zvláštní rys existence „jako lidé pobýváme na této zemi“, jsme občany „světa“, svět je základním strukturním momentem bytí člověka (nazývá to „in-der-Welt-Sein“ „bytí na světě“).</a:t>
            </a:r>
          </a:p>
          <a:p>
            <a:r>
              <a:rPr lang="cs-CZ" dirty="0"/>
              <a:t>Svět je </a:t>
            </a:r>
            <a:r>
              <a:rPr lang="cs-CZ" dirty="0" err="1"/>
              <a:t>existenciál</a:t>
            </a:r>
            <a:r>
              <a:rPr lang="cs-CZ" dirty="0"/>
              <a:t>, základní určení pobytu. Jenom člověk je tak, že </a:t>
            </a:r>
            <a:r>
              <a:rPr lang="cs-CZ" b="1" dirty="0"/>
              <a:t>je ve světě</a:t>
            </a:r>
            <a:r>
              <a:rPr lang="cs-CZ" dirty="0"/>
              <a:t>, že má svět.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6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01AA0-DFE8-4BC8-BC43-DA41D4FD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4. Jak jsme jako lidé - starost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60466-2969-4A4D-94DC-D05E5E50B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69600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Fundamentální ontologie usiluje o to podat analýzu způsobu bytí a tedy i </a:t>
            </a:r>
            <a:r>
              <a:rPr lang="cs-CZ" b="1" dirty="0"/>
              <a:t>strukturních určení pobytu</a:t>
            </a:r>
            <a:r>
              <a:rPr lang="cs-CZ" dirty="0"/>
              <a:t>. Abychom porozuměli výše uvedenému vymezení fundamentální ontologie, uvedeme si, co charakterizuje pobyt. </a:t>
            </a:r>
          </a:p>
          <a:p>
            <a:endParaRPr lang="cs-CZ" dirty="0"/>
          </a:p>
          <a:p>
            <a:r>
              <a:rPr lang="cs-CZ" dirty="0"/>
              <a:t>Jinak tam, kde </a:t>
            </a:r>
            <a:r>
              <a:rPr lang="cs-CZ" dirty="0" err="1"/>
              <a:t>Heidegger</a:t>
            </a:r>
            <a:r>
              <a:rPr lang="cs-CZ" dirty="0"/>
              <a:t> používá pojem existence, často volí jinou než zavedenou transkripci, totiž </a:t>
            </a:r>
            <a:r>
              <a:rPr lang="cs-CZ" b="1" dirty="0"/>
              <a:t>„</a:t>
            </a:r>
            <a:r>
              <a:rPr lang="cs-CZ" b="1" dirty="0" err="1"/>
              <a:t>ek-sistence</a:t>
            </a:r>
            <a:r>
              <a:rPr lang="cs-CZ" b="1" dirty="0"/>
              <a:t>“</a:t>
            </a:r>
            <a:r>
              <a:rPr lang="cs-CZ" dirty="0"/>
              <a:t> (doslova se dá přeložit jako vy-vstávání). Člověk není hotový, ale v životním příběhu vytváří a konstituuje sám sebe, vy-vstává vždy nově. </a:t>
            </a:r>
          </a:p>
          <a:p>
            <a:r>
              <a:rPr lang="cs-CZ" dirty="0"/>
              <a:t>Pobyt (</a:t>
            </a:r>
            <a:r>
              <a:rPr lang="cs-CZ" dirty="0" err="1"/>
              <a:t>Dasein</a:t>
            </a:r>
            <a:r>
              <a:rPr lang="cs-CZ" dirty="0"/>
              <a:t>), to pobývání člověka na světě je odlišeno od jsoucen (</a:t>
            </a:r>
            <a:r>
              <a:rPr lang="cs-CZ" dirty="0" err="1"/>
              <a:t>Seiende</a:t>
            </a:r>
            <a:r>
              <a:rPr lang="cs-CZ" dirty="0"/>
              <a:t>). Člověk je jinak než kámen u cesty nebo strom v lese, která se jenom vyskytují. K věcem patří „výskyt“, k lidskému pobytu patří starost (</a:t>
            </a:r>
            <a:r>
              <a:rPr lang="cs-CZ" dirty="0" err="1"/>
              <a:t>Sorge</a:t>
            </a:r>
            <a:r>
              <a:rPr lang="cs-CZ" dirty="0"/>
              <a:t>): „Člověk je jediné bytí, které se stará o vlastní bytí.“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6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82DBC-6BD0-4668-A25F-1439CFF8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5.Analýza pobytu v každodennosti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4B746-ACE7-47DB-A518-AABD61F25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687"/>
            <a:ext cx="10515600" cy="513827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Analýzu pobytu je podle </a:t>
            </a:r>
            <a:r>
              <a:rPr lang="cs-CZ" dirty="0" err="1"/>
              <a:t>Heideggera</a:t>
            </a:r>
            <a:r>
              <a:rPr lang="cs-CZ" dirty="0"/>
              <a:t> nutné provést z jeho </a:t>
            </a:r>
            <a:r>
              <a:rPr lang="cs-CZ" b="1" dirty="0"/>
              <a:t>každodennosti</a:t>
            </a:r>
            <a:r>
              <a:rPr lang="cs-CZ" dirty="0"/>
              <a:t>, ze způsobu bytí, v němž se po většinu svého života člověk nachází. Ve své průměrnosti a každodennosti není člověk nějakou izolovanou věcí, oddělenou od ostatních věcí (jako Descartovo ego cogito), která se popřípadě může stát součástí světa-ale vždy již ve světě jsme. </a:t>
            </a:r>
          </a:p>
          <a:p>
            <a:r>
              <a:rPr lang="cs-CZ" b="1" dirty="0" err="1"/>
              <a:t>Nitrosvětskost</a:t>
            </a:r>
            <a:r>
              <a:rPr lang="cs-CZ" dirty="0"/>
              <a:t> (</a:t>
            </a:r>
            <a:r>
              <a:rPr lang="cs-CZ" dirty="0" err="1"/>
              <a:t>Innerweltlichkeit</a:t>
            </a:r>
            <a:r>
              <a:rPr lang="cs-CZ" dirty="0"/>
              <a:t>) je nutnou podmínkou pro to, aby se člověk mohl setkávat se jsoucny. Je nutným pozadím pro to, aby člověk porozuměl jsoucnům i sobě, aby odhalil, že on sám, pobyt, je bytím v možnostech. Všechny věci, jsoucna jsou rovněž obsažena v okruhu možností člověka. </a:t>
            </a:r>
          </a:p>
          <a:p>
            <a:pPr lvl="0"/>
            <a:r>
              <a:rPr lang="cs-CZ" dirty="0"/>
              <a:t>Člověk, pobyt je většinou rozptýlen do rozmanitých způsobů „bytí-ve“: má s něčím co dělat, něco zhotovuje, něco zařizuje, o něco pečuje, něco používá, něco podniká, prosazuje, zjišťuje, na něco se ptá, o něčem uvažuje, hovoří, něco určuje atd. Tyto způsoby „bytí-ve“ jsou všechny téhož bytostného druhu, který </a:t>
            </a:r>
            <a:r>
              <a:rPr lang="cs-CZ" dirty="0" err="1"/>
              <a:t>Heidegger</a:t>
            </a:r>
            <a:r>
              <a:rPr lang="cs-CZ" dirty="0"/>
              <a:t> nazývá </a:t>
            </a:r>
            <a:r>
              <a:rPr lang="cs-CZ" b="1" dirty="0"/>
              <a:t>obstarávání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Ke způsobům obstarávání patří i deficientní mody jako nechat něco být, něco zanedbat, od něčeho upustit, zůstat v klidu „praktický“, ale proto, že samo býti pobytu je starostí.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9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2A8D2-47ED-49A5-9FA0-DED852DE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6.Konstitutivní momenty starosti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D1727A-7074-4D78-A033-791F19FD7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47565"/>
            <a:ext cx="10439400" cy="5129398"/>
          </a:xfrm>
        </p:spPr>
        <p:txBody>
          <a:bodyPr>
            <a:normAutofit fontScale="92500"/>
          </a:bodyPr>
          <a:lstStyle/>
          <a:p>
            <a:r>
              <a:rPr lang="cs-CZ" dirty="0"/>
              <a:t>1. Vynacházení se (</a:t>
            </a:r>
            <a:r>
              <a:rPr lang="cs-CZ" dirty="0" err="1"/>
              <a:t>Befindlichkeit</a:t>
            </a:r>
            <a:r>
              <a:rPr lang="cs-CZ" dirty="0"/>
              <a:t>) neboli </a:t>
            </a:r>
            <a:r>
              <a:rPr lang="cs-CZ" dirty="0" err="1"/>
              <a:t>naladěnost</a:t>
            </a:r>
            <a:endParaRPr lang="cs-CZ" dirty="0"/>
          </a:p>
          <a:p>
            <a:r>
              <a:rPr lang="cs-CZ" dirty="0"/>
              <a:t>2. Rozumění (</a:t>
            </a:r>
            <a:r>
              <a:rPr lang="cs-CZ" dirty="0" err="1"/>
              <a:t>Verstehen</a:t>
            </a:r>
            <a:r>
              <a:rPr lang="cs-CZ" dirty="0"/>
              <a:t>)</a:t>
            </a:r>
          </a:p>
          <a:p>
            <a:r>
              <a:rPr lang="cs-CZ" dirty="0"/>
              <a:t>3. Řeč (</a:t>
            </a:r>
            <a:r>
              <a:rPr lang="cs-CZ" dirty="0" err="1"/>
              <a:t>Rede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 err="1"/>
              <a:t>Naladěnost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Befindlichkeit</a:t>
            </a:r>
            <a:r>
              <a:rPr lang="cs-CZ" dirty="0"/>
              <a:t>), vynacházení se, úzce souvisí s náladou. Náladu však podle </a:t>
            </a:r>
            <a:r>
              <a:rPr lang="cs-CZ" dirty="0" err="1"/>
              <a:t>Heideggera</a:t>
            </a:r>
            <a:r>
              <a:rPr lang="cs-CZ" dirty="0"/>
              <a:t> nesmíme chápat pouze jako nahodilý pocit, dočasný stav, neurčité „duševní zabarvení“. </a:t>
            </a:r>
            <a:r>
              <a:rPr lang="cs-CZ" dirty="0" err="1"/>
              <a:t>Naladěnost</a:t>
            </a:r>
            <a:r>
              <a:rPr lang="cs-CZ" dirty="0"/>
              <a:t> je způsob, jak pobyt jako pobyt je. </a:t>
            </a:r>
          </a:p>
          <a:p>
            <a:r>
              <a:rPr lang="cs-CZ" dirty="0"/>
              <a:t>Nálady nejsou něčím prchavým, nestálým, subjektivním. Nálada odemyká „bytí-ve-světě“ jako celek a umožňuje jakékoliv zaměřování-se na něco. Člověk tak žije ve světě svých možností (silný životní pocit, touha po životě, pasivita, zemdlenost, …to nás provází od dětství do zralosti a stáří).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51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22B74-BE0D-4185-9DB1-69A0E500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6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7.Rozumění a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2D2B33-54CE-4646-B1DD-1F53882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51027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Člověk žije vždy v možnostech, kterým rozumí. Tím se dostáváme k druhému konstitutivnímu momentu starosti - k </a:t>
            </a:r>
            <a:r>
              <a:rPr lang="cs-CZ" b="1" dirty="0"/>
              <a:t>rozumění</a:t>
            </a:r>
            <a:r>
              <a:rPr lang="cs-CZ" dirty="0"/>
              <a:t>. </a:t>
            </a:r>
          </a:p>
          <a:p>
            <a:pPr marL="0" lvl="0" indent="0">
              <a:buNone/>
            </a:pPr>
            <a:r>
              <a:rPr lang="cs-CZ" dirty="0"/>
              <a:t>Existují dva typy rozumění: </a:t>
            </a:r>
          </a:p>
          <a:p>
            <a:r>
              <a:rPr lang="cs-CZ" dirty="0"/>
              <a:t>a) vlastní (autentické), kdy rozumíme možnostem svého bytí (zacházení, konání, zásahy, rozhodování) ze svého bytí. Takovéto rozumění má samo existenciální strukturu, kterou nazýváme r</a:t>
            </a:r>
            <a:r>
              <a:rPr lang="cs-CZ" b="1" dirty="0"/>
              <a:t>ozvrhem.</a:t>
            </a:r>
            <a:endParaRPr lang="cs-CZ" dirty="0"/>
          </a:p>
          <a:p>
            <a:r>
              <a:rPr lang="cs-CZ" dirty="0"/>
              <a:t>b) nevlastní (neautentické), kdy rozumíme všem věcem, jsoucnům ze světa, z vnějšku,  z mínění.</a:t>
            </a:r>
          </a:p>
          <a:p>
            <a:r>
              <a:rPr lang="cs-CZ" b="1" dirty="0"/>
              <a:t>Rozumění</a:t>
            </a:r>
            <a:r>
              <a:rPr lang="cs-CZ" dirty="0"/>
              <a:t> je vždy rozuměním něčemu jako něčemu, je tedy </a:t>
            </a:r>
            <a:r>
              <a:rPr lang="cs-CZ" b="1" dirty="0"/>
              <a:t>výkladem</a:t>
            </a:r>
            <a:r>
              <a:rPr lang="cs-CZ" dirty="0"/>
              <a:t> (přesněji: výklad je modalitou rozumění). </a:t>
            </a:r>
          </a:p>
          <a:p>
            <a:r>
              <a:rPr lang="cs-CZ" dirty="0"/>
              <a:t>Výklad, resp. </a:t>
            </a:r>
            <a:r>
              <a:rPr lang="cs-CZ" b="1" dirty="0"/>
              <a:t>řeč</a:t>
            </a:r>
            <a:r>
              <a:rPr lang="cs-CZ" dirty="0"/>
              <a:t> je třetím konstitutivním momentem starosti. Výklad je vždy článkován, děje se v řeči. V řeči dochází k významovému členění srozumitelnosti bytí ve světě. </a:t>
            </a:r>
          </a:p>
          <a:p>
            <a:r>
              <a:rPr lang="cs-CZ" dirty="0"/>
              <a:t>Pobyt je vždy už rozumějící a toto porozumění se vyjadřuje v řeči.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49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96300-36CA-4E05-8D43-31A4A1D3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8.Časové schéma pobytu (</a:t>
            </a:r>
            <a:r>
              <a:rPr lang="cs-CZ" dirty="0" err="1"/>
              <a:t>temporalita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9C9A4-773F-460C-9CD8-92C96D53F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507"/>
            <a:ext cx="10515600" cy="49074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Čas zde pojatý jako horizont porozumění  a výkladu bytí. Čas jako kritérium rozlišování různých regionů jsoucna: přírodní procesy a dějinné události, nečasová jsoucna – prostorové a číselné vztahy. Nečasový smysl vět odlišený od časového průběhu větných výpovědí. Časová jsoucna a „nadčasová“ věčnost.</a:t>
            </a:r>
          </a:p>
          <a:p>
            <a:r>
              <a:rPr lang="cs-CZ" dirty="0"/>
              <a:t>Bytí je možno pochopit z času.</a:t>
            </a:r>
          </a:p>
          <a:p>
            <a:endParaRPr lang="cs-CZ" dirty="0"/>
          </a:p>
          <a:p>
            <a:r>
              <a:rPr lang="cs-CZ" dirty="0" err="1"/>
              <a:t>Temporalita</a:t>
            </a:r>
            <a:r>
              <a:rPr lang="cs-CZ" dirty="0"/>
              <a:t> pobytu:</a:t>
            </a:r>
          </a:p>
          <a:p>
            <a:r>
              <a:rPr lang="cs-CZ" b="1" dirty="0" err="1"/>
              <a:t>sebepředstih</a:t>
            </a:r>
            <a:r>
              <a:rPr lang="cs-CZ" dirty="0"/>
              <a:t> (souvisí s rozuměním: moment budoucnosti) </a:t>
            </a:r>
          </a:p>
          <a:p>
            <a:r>
              <a:rPr lang="cs-CZ" b="1" dirty="0" err="1"/>
              <a:t>naladěnost</a:t>
            </a:r>
            <a:r>
              <a:rPr lang="cs-CZ" dirty="0"/>
              <a:t> (moment minulosti) pochopeném a soustředěném k bytí při něčem,</a:t>
            </a:r>
          </a:p>
          <a:p>
            <a:r>
              <a:rPr lang="cs-CZ" dirty="0"/>
              <a:t> </a:t>
            </a:r>
            <a:r>
              <a:rPr lang="cs-CZ" b="1" dirty="0"/>
              <a:t>výklad</a:t>
            </a:r>
            <a:r>
              <a:rPr lang="cs-CZ" dirty="0"/>
              <a:t> (moment přítomnosti).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4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7717A-0024-4099-A91F-F2820E31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9.Spolubytí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55B3B-A2A3-4984-A1CB-7C3284CA5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074198"/>
            <a:ext cx="10581443" cy="5102765"/>
          </a:xfrm>
        </p:spPr>
        <p:txBody>
          <a:bodyPr/>
          <a:lstStyle/>
          <a:p>
            <a:r>
              <a:rPr lang="cs-CZ" dirty="0"/>
              <a:t>Pobyt (</a:t>
            </a:r>
            <a:r>
              <a:rPr lang="cs-CZ" dirty="0" err="1"/>
              <a:t>Dasein</a:t>
            </a:r>
            <a:r>
              <a:rPr lang="cs-CZ" dirty="0"/>
              <a:t>) je vždy </a:t>
            </a:r>
            <a:r>
              <a:rPr lang="cs-CZ" dirty="0" err="1"/>
              <a:t>spolupobyt</a:t>
            </a:r>
            <a:r>
              <a:rPr lang="cs-CZ" dirty="0"/>
              <a:t> (</a:t>
            </a:r>
            <a:r>
              <a:rPr lang="cs-CZ" dirty="0" err="1"/>
              <a:t>Mitsein</a:t>
            </a:r>
            <a:r>
              <a:rPr lang="cs-CZ" dirty="0"/>
              <a:t>). V každodenním obstarávání se potom ukazují vrstvy toho spolubytí:</a:t>
            </a:r>
          </a:p>
          <a:p>
            <a:r>
              <a:rPr lang="cs-CZ" dirty="0"/>
              <a:t> 1. co jsme spolu s druhými, </a:t>
            </a:r>
          </a:p>
          <a:p>
            <a:r>
              <a:rPr lang="cs-CZ" dirty="0"/>
              <a:t>2. co jsme pro ně, </a:t>
            </a:r>
          </a:p>
          <a:p>
            <a:r>
              <a:rPr lang="cs-CZ" dirty="0"/>
              <a:t>3. do čeho jsme se proti nim pustili.</a:t>
            </a:r>
          </a:p>
          <a:p>
            <a:endParaRPr lang="cs-CZ" dirty="0"/>
          </a:p>
          <a:p>
            <a:r>
              <a:rPr lang="cs-CZ" dirty="0"/>
              <a:t> Spolubytí se tedy také ukazuje v otevřenosti i v rozdílu vůči druhým.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372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1448</Words>
  <Application>Microsoft Office PowerPoint</Application>
  <PresentationFormat>Širokoúhlá obrazovka</PresentationFormat>
  <Paragraphs>74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Heideggerova fundamentální ontologie</vt:lpstr>
      <vt:lpstr>2.Pobyt (Dasein)</vt:lpstr>
      <vt:lpstr>3.Bytí na světě</vt:lpstr>
      <vt:lpstr>4. Jak jsme jako lidé - starost</vt:lpstr>
      <vt:lpstr>5.Analýza pobytu v každodennosti</vt:lpstr>
      <vt:lpstr>6.Konstitutivní momenty starosti</vt:lpstr>
      <vt:lpstr>7.Rozumění a řeč</vt:lpstr>
      <vt:lpstr>8.Časové schéma pobytu (temporalita)</vt:lpstr>
      <vt:lpstr>9.Spolubytí</vt:lpstr>
      <vt:lpstr>10. Veřejnost a neautenticita</vt:lpstr>
      <vt:lpstr>Autenticita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Heideggerova fundamentální ontologie</dc:title>
  <dc:creator>Naděžda Pelcová</dc:creator>
  <cp:lastModifiedBy>Naděžda Pelcová</cp:lastModifiedBy>
  <cp:revision>14</cp:revision>
  <dcterms:created xsi:type="dcterms:W3CDTF">2021-03-22T17:14:20Z</dcterms:created>
  <dcterms:modified xsi:type="dcterms:W3CDTF">2021-04-05T18:12:04Z</dcterms:modified>
</cp:coreProperties>
</file>