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7"/>
  </p:normalViewPr>
  <p:slideViewPr>
    <p:cSldViewPr>
      <p:cViewPr varScale="1">
        <p:scale>
          <a:sx n="108" d="100"/>
          <a:sy n="108" d="100"/>
        </p:scale>
        <p:origin x="1760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F18CA6EA-1F0A-6AD8-785E-B0C262099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12789357-B417-07FF-37D0-CBF7DF3FA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6F500DE6-565E-4098-97C8-7B710110B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5358EF94-467F-0033-AC3F-7BAB9B516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1BC240C8-CAF0-A415-7290-E4D9911C7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1264D3AF-D968-BB65-6D2B-E31F90DEB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4" name="AutoShape 7">
            <a:extLst>
              <a:ext uri="{FF2B5EF4-FFF2-40B4-BE49-F238E27FC236}">
                <a16:creationId xmlns:a16="http://schemas.microsoft.com/office/drawing/2014/main" id="{C6741BB8-4BC0-2121-F634-C437922A0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5" name="AutoShape 8">
            <a:extLst>
              <a:ext uri="{FF2B5EF4-FFF2-40B4-BE49-F238E27FC236}">
                <a16:creationId xmlns:a16="http://schemas.microsoft.com/office/drawing/2014/main" id="{57DF15B9-310B-C588-B139-6F04A6A1F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6" name="AutoShape 9">
            <a:extLst>
              <a:ext uri="{FF2B5EF4-FFF2-40B4-BE49-F238E27FC236}">
                <a16:creationId xmlns:a16="http://schemas.microsoft.com/office/drawing/2014/main" id="{F29FEAD6-E239-EC69-AA2A-9F472CDC5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7" name="AutoShape 10">
            <a:extLst>
              <a:ext uri="{FF2B5EF4-FFF2-40B4-BE49-F238E27FC236}">
                <a16:creationId xmlns:a16="http://schemas.microsoft.com/office/drawing/2014/main" id="{FA40FF16-18B3-E68F-4B44-07C80F1AE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8" name="AutoShape 11">
            <a:extLst>
              <a:ext uri="{FF2B5EF4-FFF2-40B4-BE49-F238E27FC236}">
                <a16:creationId xmlns:a16="http://schemas.microsoft.com/office/drawing/2014/main" id="{96988694-87FE-34E6-2EAE-19432EBE9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9" name="Rectangle 12">
            <a:extLst>
              <a:ext uri="{FF2B5EF4-FFF2-40B4-BE49-F238E27FC236}">
                <a16:creationId xmlns:a16="http://schemas.microsoft.com/office/drawing/2014/main" id="{8E201643-2410-01E4-4193-8D92DBBAAFF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0837" cy="1247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7122F10E-61D0-E501-B53C-24861DFEEE8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67350" cy="40957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9FE53C12-B201-E033-1DD3-A72B0C0E8A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0E0A71D-EF9F-811D-CF40-D88B434B7C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81A69AC1-66CF-5E09-2B33-45C197FDEC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6526" cy="12485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7A00ABE0-167D-09F6-2614-7CF188EB75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7C32AC0F-A49E-A4E5-0AD7-DCE3FC5887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6526" cy="12485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0F633829-E2D1-1A87-4B87-6D92CE9DE2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52A63064-FA6A-E3F3-892F-2A200FE339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6F034173-918B-3538-5DEB-B6B50E723D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8BB688-88D1-158E-8929-6925B77A333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FF5C6A-4A36-1E65-6EC2-1B6C1F425AA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9C780E-7CD7-6BEF-AEE1-BCF91779B56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1051B-C806-BB4F-B4C5-0E94A3B96EB9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59130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9226C4-4880-E08B-4467-3DA230B92B1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2E746C-8842-A979-4FFE-58661A766A7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47FC14-0772-3CA2-3F45-B700CCF64C5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9EAAC-0CB5-3A45-B282-61AB9214D076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892872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5113" y="128588"/>
            <a:ext cx="2052637" cy="5978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05513" cy="5978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CF0057-6540-D98C-9C4F-46AC88A2AE6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34EF0C-C8BE-B1E3-BA8D-88A26C43E63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80104B-D9BA-D6DD-68E6-D0D35571F46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83B76-8C66-7E47-88C3-B61239012AEF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295255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0550" cy="1433512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05CCB1A-8E67-B9D9-5DA2-2D1A01F9F50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5E1749-4A15-E231-846E-B0AB29B94B2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FA9CFC-67EC-2232-9730-22567105101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5FB44-A577-4E41-9907-5FCAEE790444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655983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11A312-A627-2256-B54B-C13F9BECE74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7B47F5-CF07-FD80-E800-99ED73F5F21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A877B8-7C01-F203-D480-82A8AF541B3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4B76F-1370-4644-8701-490FF1839952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953540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BDAF91-BF59-582B-D174-DDE033B51B9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B53CD0-14D1-468C-179A-C5D6710CE16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B1E941-A31D-CE3F-FF08-B2BCD4A1A57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848DE-00D0-DC43-AF71-BC7298FDCA00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240948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9075" cy="4506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8675" y="1600200"/>
            <a:ext cx="4029075" cy="4506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381CAB2-C8D1-4D14-046F-364AB8D8137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2788E2C-D270-A7EA-D8A2-02392358B30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725811E-FDDC-FA82-89BD-371543D77F3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6F647-5285-444D-B3A4-94AE537640E5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86479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424AA44-47FF-4EE0-015A-43DCB9FDD34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8922766-311A-D573-1E37-FFB171CC5D0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916ACEF1-85E8-9E43-82AE-08D3AEFB816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67DDC-0E3C-504E-92B7-B55E890B146F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8569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77823E9-EEAF-E06C-5E25-7434A4A831D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024679-20EF-E9DF-1ACE-39C2F28E2AE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F1E238-9B38-9447-3B3A-D42E43EDB91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4BE5B-A3EA-7A48-8DCB-1CDA76C97E1C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95817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9B189A1-8524-CF8D-D64F-BF9DEA0EE5E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114BDB2-4A77-F4EA-4B5C-D7F4E9D66E1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742F1DC-7379-ABB9-2892-922E80406DE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788A9-6002-FE46-A349-FDF30CDF2051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46000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90BB23B-7C6B-AD94-E3BB-E19804DF968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CC16654-0695-A0CA-5581-B4665DB990C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E1BE905-BBB1-D763-178E-E624F337C75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8940B-7633-DE4C-A1B3-AF133A99546F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83175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339D221-0EF5-99C4-85C5-9F674B710BF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AE6052-BA19-52E2-C308-55F19C7CBE6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0474017-A6B6-92ED-7B3C-8E8CDCB0BD7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A5481-CF27-CA4E-BD98-AB9B15C25FFD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172977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68AC2C40-2BA6-A6B4-281C-A343D810C4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1055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3965C701-787E-2191-ABA9-6F772C211C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0550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AEDD7C2-1EE0-D474-97B7-E89201303C2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1455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68B685F-F4B5-D909-621C-3C2089E27BB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7655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36F2089-D028-1F19-347F-22899F0CE75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1455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B047FA0-602C-A945-BF35-1A9EBF5FD2FD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ＭＳ Ｐゴシック" charset="0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Arial" charset="0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Arial" charset="0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B63B4299-F56B-E89D-32FB-C5BE14899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052513"/>
            <a:ext cx="7772400" cy="1470025"/>
          </a:xfrm>
        </p:spPr>
        <p:txBody>
          <a:bodyPr/>
          <a:lstStyle/>
          <a:p>
            <a:pPr eaLnBrk="1" hangingPunct="1">
              <a:lnSpc>
                <a:spcPct val="93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40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Slovanská synchronní kontrastivní a srovnávací jazykověda </a:t>
            </a:r>
            <a:endParaRPr lang="de-CH" altLang="de-DE" sz="4000" b="1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781A28AD-DF76-0550-2198-F90598423EB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31913" y="4652963"/>
            <a:ext cx="6400800" cy="911225"/>
          </a:xfrm>
        </p:spPr>
        <p:txBody>
          <a:bodyPr/>
          <a:lstStyle/>
          <a:p>
            <a:pPr marL="0" indent="0" algn="ctr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de-CH" altLang="de-DE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4CD75B77-C68E-CECE-81B1-CD2EE890D3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1662" cy="936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DE" sz="32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Stupňování adjektiv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25DBE1E6-5F0F-4A2D-1130-07E78748CD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542337" cy="5545138"/>
          </a:xfrm>
        </p:spPr>
        <p:txBody>
          <a:bodyPr/>
          <a:lstStyle/>
          <a:p>
            <a:pPr marL="333375" indent="-333375" eaLnBrk="1" hangingPunct="1">
              <a:buSzPct val="45000"/>
              <a:buFont typeface="Wingdings" pitchFamily="2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Ruština</a:t>
            </a:r>
          </a:p>
          <a:p>
            <a:pPr marL="333375" indent="-333375"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tzv. komparativ opisný, tj. analytický: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болеe красивый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333375" indent="-333375"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tzv. superlativ opisný, tj. analytický: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самый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красивый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333375" indent="-333375"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tzv. jednoduchý (syntetický) komparativ: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крас</a:t>
            </a:r>
            <a:r>
              <a:rPr lang="cs-CZ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и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вee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333375" indent="-333375"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tzv. jednoduchý (syntetický) superlativ: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крас</a:t>
            </a:r>
            <a:r>
              <a:rPr lang="cs-CZ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и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вeйший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333375" indent="-333375"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 </a:t>
            </a:r>
          </a:p>
          <a:p>
            <a:pPr marL="333375" indent="-333375">
              <a:buFont typeface="Arial" panose="020B0604020202020204" pitchFamily="34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Opisné tvary jsou atributivní anebo predikativní, syntetické (prakticky) pouze predikativní, poslední typ je knižní církevní slovanismus, funkčně někde mezi superlativem a elativem. Neodpovídá funkčně zsl.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D1D86DFD-C46D-BDF9-A6E3-578D9E2B88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542337" cy="64087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typům jako č.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krásnější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, i když se dá spojit s prefixem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наи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-. Ten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však není obligatorní a je relativně vzácný (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Isačenko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1965, 218, Adamec et al. 2000, 105)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Typologická interpretace není zcela jednoznačná: syntetické tvary poukazují k aglutinačnímu nebo flektivnímu typu; nemáme v afixu kumulaci významů, jde tedy spíše o aglutinační tvoření (zvlášť u typu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крас</a:t>
            </a:r>
            <a:r>
              <a:rPr lang="cs-CZ" altLang="de-DE" sz="2800" i="1" u="sng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и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вeйший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), ale je zde samozřejmě kumulace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gramémů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v koncovce.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3375" indent="-333375">
              <a:buFont typeface="Arial" panose="020B0604020202020204" pitchFamily="34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endParaRPr lang="cs-CZ" altLang="de-DE" sz="2800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333375" indent="-333375">
              <a:buFont typeface="Arial" panose="020B0604020202020204" pitchFamily="34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endParaRPr lang="cs-CZ" altLang="de-DE" sz="28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0D7CC92A-DB97-56C1-C894-260AEB89AB5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640763" cy="6675437"/>
          </a:xfrm>
        </p:spPr>
        <p:txBody>
          <a:bodyPr anchor="t"/>
          <a:lstStyle/>
          <a:p>
            <a:pPr marL="457200" indent="-457200" algn="l" eaLnBrk="1" hangingPunct="1"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Kromě toho je tvoření daných jednoduchých forem (typ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крас</a:t>
            </a:r>
            <a:r>
              <a:rPr lang="cs-CZ" altLang="de-DE" sz="2800" i="1" u="sng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и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вee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 občas doprovázeno alternacemi (typ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дешевле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), což je zase flektivní rys.</a:t>
            </a:r>
          </a:p>
          <a:p>
            <a:pPr marL="457200" indent="-457200" algn="l" eaLnBrk="1" hangingPunct="1"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Nakonec je „vydělení“ gramatického významu do zvláštního slova zásadně izolační rys, ale analytické formy mají flexi aspoň jednoho ze zúčastněných slov (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болеe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красивый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), popřípadě i obou (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самый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красивый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).</a:t>
            </a:r>
          </a:p>
          <a:p>
            <a:pPr marL="457200" indent="-457200" algn="l" eaLnBrk="1" hangingPunct="1"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Alternace v syntetických tvarech: </a:t>
            </a:r>
            <a:r>
              <a:rPr lang="ru-RU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молодой – моложе, богатый – богаче</a:t>
            </a:r>
            <a:r>
              <a:rPr lang="ru-RU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простой – проще</a:t>
            </a:r>
            <a:r>
              <a:rPr lang="ru-RU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дорогой – дороже</a:t>
            </a:r>
            <a:r>
              <a:rPr lang="ru-RU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редкий – реже</a:t>
            </a:r>
            <a:r>
              <a:rPr lang="de-DE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de-CH" altLang="de-DE" sz="28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Inhaltsplatzhalter 2">
            <a:extLst>
              <a:ext uri="{FF2B5EF4-FFF2-40B4-BE49-F238E27FC236}">
                <a16:creationId xmlns:a16="http://schemas.microsoft.com/office/drawing/2014/main" id="{2E68FCBD-A41A-BB76-B696-817FBEC379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496300" cy="611981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Syntetický komparativ je homonymní s komparativem adverbia, jeho tvoření není volné: netvoří se od adjektiv se sufixem ‑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ск-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(демократический)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цк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(дурацкий)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většinou ani ne od adjektiv tvořených sufixy 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ов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(передовой)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 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л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(гнилой)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Sotva se tvoří od adjektiv vzniklých z činných příčestí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(блестящий)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NB: K poslednímu typu srov. č. typ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vynikající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; jinak má ovšem čeština důsledně syntetické tvary</a:t>
            </a:r>
            <a:endParaRPr lang="cs-CZ" altLang="de-DE" sz="2800" i="1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>
            <a:extLst>
              <a:ext uri="{FF2B5EF4-FFF2-40B4-BE49-F238E27FC236}">
                <a16:creationId xmlns:a16="http://schemas.microsoft.com/office/drawing/2014/main" id="{1DA2A5AC-DBFF-80F2-79B2-EC150A3D0C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260350"/>
            <a:ext cx="8496300" cy="61928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Ukrajinština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běloruština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mají přechodný systém k západoslovanským jazykům s konkurencí analytických a syntetických typů: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u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kr.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більш багатий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багатший/багатіший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resp.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найтвердіший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найбільш твердий, самий твердий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nebo bělorus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бялейшы / больш белы, найбялейшы/самы белы/найбольш белы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Polština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má více analytických tvarů stupňování s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bardziej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najbardziej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než čeština</a:t>
            </a:r>
            <a:r>
              <a:rPr lang="de-CH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</a:t>
            </a:r>
            <a:r>
              <a:rPr lang="de-CH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prosty – prostszy – najprostszy</a:t>
            </a:r>
            <a:r>
              <a:rPr lang="de-CH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ale </a:t>
            </a:r>
            <a:r>
              <a:rPr lang="de-CH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bardziej gorzki, najbardziej gorzki, bardziej interesujący, najbardziej interesujący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opalony – bardziej opalony – najbardziej opalony 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atd. (Lotko)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Inhaltsplatzhalter 2">
            <a:extLst>
              <a:ext uri="{FF2B5EF4-FFF2-40B4-BE49-F238E27FC236}">
                <a16:creationId xmlns:a16="http://schemas.microsoft.com/office/drawing/2014/main" id="{AD225AE8-8897-7323-7E1B-FECFB48174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569325" cy="62642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lužické srbštině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 ve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slovenštině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je situace podobná jako v češtině, syntetické tvary naprosto dominují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Slovenština zase šetří na kmenových alternacích, srov. č.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typičtější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slk.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typickejší, vratkejší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atd.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Obdobná konkurence je i v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severních jihoslovanských jazycích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sln.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ljubezniv – ljubeznivejši / bolj ljubezniv – najljubeznivejší / najbolj ljubezniv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Srbsky a chorvatsky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lakši, mekši, kraći, mla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đ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i, bliži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ale i opisné tvary s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više, najviše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„Mezi slov. jazyky existují však rozdíly ve využití prostých a opisných stupňů. Opisné tvoření je zejména v P, ale i v Slin mnohem frekventovanější než v Lu, Č, Slk či Sr a Ch.“ (Běličová)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Inhaltsplatzhalter 2">
            <a:extLst>
              <a:ext uri="{FF2B5EF4-FFF2-40B4-BE49-F238E27FC236}">
                <a16:creationId xmlns:a16="http://schemas.microsoft.com/office/drawing/2014/main" id="{FDEDBE6B-C903-83AE-37D6-A1188E9FED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Radikálně jinak, radikálně jednoduché a izolační jsou </a:t>
            </a:r>
            <a:r>
              <a:rPr lang="cs-CZ" altLang="de-DE" sz="2800" b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balkánskoslovanské</a:t>
            </a:r>
            <a:r>
              <a:rPr lang="cs-CZ" altLang="de-DE" sz="2800" b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jazyky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bg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хубав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по-хубав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най-хубав</a:t>
            </a:r>
            <a:endParaRPr lang="cs-CZ" altLang="de-DE" sz="28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mk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убав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поубав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најубав</a:t>
            </a:r>
            <a:r>
              <a:rPr lang="de-DE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Stupňování není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vázáno jen na 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adjektiva: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substantiva: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bg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Той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е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по-майстор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mk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Тој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е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најјунак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од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сите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ale i slovesa: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bg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Ти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по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виждаш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в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тъмното</a:t>
            </a:r>
            <a:endParaRPr lang="cs-CZ" altLang="de-DE" sz="28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Typická vlastnost izolačního, ale i aglutinačního typu, že málo diferencuje slovní druhy. V balkánské slovanštině chybí i všude jinde (omezeně) zastoupený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supletivismus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dobrý – lepší, </a:t>
            </a:r>
            <a:r>
              <a:rPr lang="ru-RU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хорошо –</a:t>
            </a:r>
            <a:r>
              <a:rPr lang="de-CH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лучше </a:t>
            </a:r>
            <a:r>
              <a:rPr lang="de-CH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atd</a:t>
            </a:r>
            <a:r>
              <a:rPr lang="de-CH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  <a:endParaRPr lang="cs-CZ" altLang="de-DE" sz="28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-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647</Words>
  <Application>Microsoft Macintosh PowerPoint</Application>
  <PresentationFormat>Bildschirmpräsentation (4:3)</PresentationFormat>
  <Paragraphs>30</Paragraphs>
  <Slides>8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Larissa-Design</vt:lpstr>
      <vt:lpstr>Slovanská synchronní kontrastivní a srovnávací jazykověda </vt:lpstr>
      <vt:lpstr>Stupňování adjektiv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2375</cp:revision>
  <cp:lastPrinted>1601-01-01T00:00:00Z</cp:lastPrinted>
  <dcterms:created xsi:type="dcterms:W3CDTF">2010-03-17T05:32:37Z</dcterms:created>
  <dcterms:modified xsi:type="dcterms:W3CDTF">2024-11-29T09:52:07Z</dcterms:modified>
</cp:coreProperties>
</file>