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ltk.upol.cz/encyklopedie/index.php5/Citace,_parafr%C3%A1ze,_plagi%C3%A1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typy </a:t>
            </a:r>
            <a:r>
              <a:rPr lang="cs-CZ" dirty="0" smtClean="0">
                <a:solidFill>
                  <a:schemeClr val="tx1"/>
                </a:solidFill>
              </a:rPr>
              <a:t>zdrojů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Obecná charakteristika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900" dirty="0" smtClean="0"/>
              <a:t>Bibliografická citace ≈ odkaz na primární zdroj, sekundární zdroj, elektronický zdroj, reference, poznámkový aparát, odkazový aparát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přehlednost a jednotnost údajů</a:t>
            </a:r>
          </a:p>
          <a:p>
            <a:pPr algn="just"/>
            <a:r>
              <a:rPr lang="cs-CZ" dirty="0" smtClean="0"/>
              <a:t>přesnost (zápis citace několika způsoby, vybrat si jeden pro danou práci a držet se jej u všech citací)</a:t>
            </a:r>
          </a:p>
          <a:p>
            <a:pPr algn="just"/>
            <a:r>
              <a:rPr lang="cs-CZ" dirty="0" smtClean="0"/>
              <a:t>úplnost (více údajů pro zpětnou identifikaci – nepřesnosti při přejímané citaci)</a:t>
            </a:r>
          </a:p>
          <a:p>
            <a:pPr algn="just"/>
            <a:r>
              <a:rPr lang="cs-CZ" dirty="0" smtClean="0"/>
              <a:t>použití „</a:t>
            </a:r>
            <a:r>
              <a:rPr lang="cs-CZ" dirty="0" smtClean="0"/>
              <a:t>primárních/použitých </a:t>
            </a:r>
            <a:r>
              <a:rPr lang="cs-CZ" dirty="0" smtClean="0"/>
              <a:t>pramenů“ (citovat údaje pouze z publikací, které jsme měli v ruce)</a:t>
            </a:r>
          </a:p>
          <a:p>
            <a:pPr algn="just"/>
            <a:r>
              <a:rPr lang="cs-CZ" dirty="0" smtClean="0"/>
              <a:t>zásada </a:t>
            </a:r>
            <a:r>
              <a:rPr lang="cs-CZ" dirty="0" smtClean="0"/>
              <a:t>zachování pravopisných norem pro daný </a:t>
            </a:r>
            <a:r>
              <a:rPr lang="cs-CZ" dirty="0" smtClean="0"/>
              <a:t>jazyk</a:t>
            </a:r>
            <a:endParaRPr lang="cs-CZ" dirty="0" smtClean="0"/>
          </a:p>
          <a:p>
            <a:pPr algn="just"/>
            <a:r>
              <a:rPr lang="cs-CZ" dirty="0" smtClean="0"/>
              <a:t>platí zásada zachování jazyka </a:t>
            </a:r>
            <a:r>
              <a:rPr lang="cs-CZ" dirty="0" smtClean="0"/>
              <a:t>knihy</a:t>
            </a:r>
            <a:endParaRPr lang="cs-CZ" dirty="0" smtClean="0"/>
          </a:p>
          <a:p>
            <a:pPr algn="just"/>
            <a:r>
              <a:rPr lang="cs-CZ" dirty="0" smtClean="0"/>
              <a:t>chybějící </a:t>
            </a:r>
            <a:r>
              <a:rPr lang="cs-CZ" dirty="0" smtClean="0"/>
              <a:t>údaj přeskočit (pokud chybí, vynecháme jej a pokračujeme údajem následujícím)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708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0323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Citace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6400" dirty="0" smtClean="0"/>
              <a:t>„Literaturu citujeme v rozumné míře.“ </a:t>
            </a:r>
            <a:endParaRPr lang="cs-CZ" sz="6400" dirty="0" smtClean="0"/>
          </a:p>
          <a:p>
            <a:pPr algn="just"/>
            <a:endParaRPr lang="cs-CZ" sz="6400" dirty="0" smtClean="0"/>
          </a:p>
          <a:p>
            <a:pPr algn="just"/>
            <a:r>
              <a:rPr lang="cs-CZ" sz="6400" dirty="0" smtClean="0"/>
              <a:t>Citace musí být naprosto věrné, aby odpovídaly obsahu termínu </a:t>
            </a:r>
            <a:r>
              <a:rPr lang="cs-CZ" sz="6400" dirty="0" smtClean="0"/>
              <a:t>citace</a:t>
            </a:r>
          </a:p>
          <a:p>
            <a:pPr algn="just"/>
            <a:endParaRPr lang="cs-CZ" sz="6400" dirty="0" smtClean="0"/>
          </a:p>
          <a:p>
            <a:pPr algn="just"/>
            <a:r>
              <a:rPr lang="cs-CZ" sz="6400" dirty="0" smtClean="0"/>
              <a:t>Citace ze sekundární literatury užíváme pouze tehdy, mají-li v textu svoji funkci (necitujeme banální skutečnosti, citujeme pouze relevantní zdroje</a:t>
            </a:r>
            <a:r>
              <a:rPr lang="cs-CZ" sz="6400" dirty="0" smtClean="0"/>
              <a:t>).</a:t>
            </a:r>
          </a:p>
          <a:p>
            <a:pPr algn="just"/>
            <a:endParaRPr lang="cs-CZ" sz="6400" dirty="0" smtClean="0"/>
          </a:p>
          <a:p>
            <a:pPr algn="just">
              <a:buNone/>
            </a:pPr>
            <a:r>
              <a:rPr lang="cs-CZ" sz="6400" dirty="0" smtClean="0"/>
              <a:t>	</a:t>
            </a:r>
            <a:r>
              <a:rPr lang="cs-CZ" sz="6400" dirty="0" smtClean="0"/>
              <a:t>Pokud </a:t>
            </a:r>
            <a:r>
              <a:rPr lang="cs-CZ" sz="6400" dirty="0" smtClean="0"/>
              <a:t>citace nepřesáhne tři řádky textu, je možné ji vložit přímo do textu, v opačném případě z ní vytvoříme samostatný oddělený odstavec. </a:t>
            </a:r>
            <a:endParaRPr lang="cs-CZ" sz="6400" dirty="0" smtClean="0"/>
          </a:p>
          <a:p>
            <a:pPr algn="just">
              <a:buNone/>
            </a:pPr>
            <a:endParaRPr lang="cs-CZ" sz="6400" dirty="0" smtClean="0"/>
          </a:p>
          <a:p>
            <a:pPr algn="just"/>
            <a:r>
              <a:rPr lang="cs-CZ" sz="6400" dirty="0" smtClean="0"/>
              <a:t>Vynechaný text – vyznačuje se třemi tečkami bez závorek, ty jsou oddělené mezerami z obou stran. </a:t>
            </a:r>
            <a:endParaRPr lang="cs-CZ" sz="6400" dirty="0" smtClean="0"/>
          </a:p>
          <a:p>
            <a:pPr algn="just"/>
            <a:endParaRPr lang="cs-CZ" sz="6400" dirty="0" smtClean="0"/>
          </a:p>
          <a:p>
            <a:pPr algn="just">
              <a:buNone/>
            </a:pPr>
            <a:r>
              <a:rPr lang="cs-CZ" sz="6400" dirty="0" smtClean="0"/>
              <a:t>	„Ke konci roku 1989 jsem nebyl schopen rozpoznat … pravou povahu nově nastupujících mocenských struktur</a:t>
            </a:r>
            <a:r>
              <a:rPr lang="cs-CZ" sz="6400" dirty="0" smtClean="0"/>
              <a:t>.“</a:t>
            </a:r>
          </a:p>
          <a:p>
            <a:pPr algn="just"/>
            <a:endParaRPr lang="cs-CZ" sz="6400" dirty="0"/>
          </a:p>
          <a:p>
            <a:pPr algn="just"/>
            <a:r>
              <a:rPr lang="cs-CZ" sz="6400" dirty="0" smtClean="0"/>
              <a:t>Pokud </a:t>
            </a:r>
            <a:r>
              <a:rPr lang="cs-CZ" sz="6400" dirty="0" smtClean="0"/>
              <a:t>se dopustí autor citátu omylu, nesmíme jeho chybu odstraňovat, pouze na ni můžeme upozornit použitím slůvka [sic!] v závorce, nebo v kurzívě (jedná se o výraz převzatý z latiny, znamenající „takto“)</a:t>
            </a:r>
            <a:endParaRPr lang="cs-CZ" sz="64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6400" dirty="0" smtClean="0"/>
              <a:t>	„Když 7.5. 1945 [sic!] skončila druhá světová válka … “ </a:t>
            </a:r>
          </a:p>
          <a:p>
            <a:pPr algn="just">
              <a:buNone/>
            </a:pPr>
            <a:endParaRPr lang="cs-CZ" sz="5600" dirty="0" smtClean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>
              <a:buNone/>
            </a:pPr>
            <a:r>
              <a:rPr lang="cs-CZ" sz="3600" dirty="0" smtClean="0"/>
              <a:t>(podle: </a:t>
            </a:r>
            <a:r>
              <a:rPr lang="cs-CZ" sz="3600" dirty="0" smtClean="0">
                <a:hlinkClick r:id="rId2"/>
              </a:rPr>
              <a:t>http://oltk.upol.cz/encyklopedie/index.php5/Citace,_parafr%C3%A1ze,_plagi%C3%A1t</a:t>
            </a:r>
            <a:r>
              <a:rPr lang="cs-CZ" sz="3600" dirty="0" smtClean="0"/>
              <a:t>, staženo 28.10. 2013)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65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Parafráze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800" dirty="0" smtClean="0"/>
              <a:t>Podstatou parafráze je vlastními slovy shrnout a komentovat to, co je v primární literatuře (původním zdroji parafrázované informace).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Je nutné mít jistotu, že parafráze v textu jsou skutečně parafrázemi, a ne nepřiznanými citacemi (</a:t>
            </a:r>
            <a:r>
              <a:rPr lang="cs-CZ" sz="1800" b="1" dirty="0" smtClean="0"/>
              <a:t>v tom případě se jedná o plagiát!</a:t>
            </a:r>
            <a:r>
              <a:rPr lang="cs-CZ" sz="1800" dirty="0" smtClean="0"/>
              <a:t>).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Parafráze bývá obvykle kratší než původní text.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Parafrázi bychom měli být schopni formulovat aniž bychom měli před očima původní text.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I v případě parafráze odkazujeme na zdroj, ze kterého čerpáme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6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57943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Základní citační formáty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Tradiční německý „patový“ (notes) </a:t>
            </a:r>
          </a:p>
          <a:p>
            <a:pPr algn="just">
              <a:buNone/>
            </a:pPr>
            <a:r>
              <a:rPr lang="cs-CZ" dirty="0" smtClean="0"/>
              <a:t> bibliografický záznam v poznámkách pod čarou, přehlednější, umožňuje komentovat zdroje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Anglosaský „koncový“ (</a:t>
            </a:r>
            <a:r>
              <a:rPr lang="cs-CZ" dirty="0" err="1" smtClean="0"/>
              <a:t>author</a:t>
            </a:r>
            <a:r>
              <a:rPr lang="cs-CZ" dirty="0" smtClean="0"/>
              <a:t>-</a:t>
            </a:r>
            <a:r>
              <a:rPr lang="cs-CZ" dirty="0" err="1" smtClean="0"/>
              <a:t>date</a:t>
            </a:r>
            <a:r>
              <a:rPr lang="cs-CZ" dirty="0" smtClean="0"/>
              <a:t>) </a:t>
            </a:r>
          </a:p>
          <a:p>
            <a:pPr algn="just">
              <a:buNone/>
            </a:pPr>
            <a:r>
              <a:rPr lang="cs-CZ" dirty="0" smtClean="0"/>
              <a:t>v závorkách v textu, užívány více v přírodních vědách, autorsky jednodušší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Patové poznámky s bibliografií 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indexový odkaz číslicí na poznámku pod čarou</a:t>
            </a:r>
          </a:p>
          <a:p>
            <a:pPr algn="just"/>
            <a:r>
              <a:rPr lang="cs-CZ" dirty="0" smtClean="0"/>
              <a:t>první odkaz na daný zdroj v plné formě příslušného bibliografického záznamu odpovídající typu zdroje (monografie, článek atp.)</a:t>
            </a:r>
          </a:p>
          <a:p>
            <a:pPr algn="just"/>
            <a:r>
              <a:rPr lang="cs-CZ" dirty="0" smtClean="0"/>
              <a:t>druhé a následující odkazy ve zkrácené formě</a:t>
            </a:r>
          </a:p>
          <a:p>
            <a:pPr algn="just"/>
            <a:r>
              <a:rPr lang="cs-CZ" dirty="0" smtClean="0"/>
              <a:t>pokud se opakují v návaznosti odkazy na stejný zdroj, nahrazujeme bibliografický záznam slovy „Tamtéž“, „</a:t>
            </a:r>
            <a:r>
              <a:rPr lang="cs-CZ" dirty="0" err="1" smtClean="0"/>
              <a:t>Ibidem</a:t>
            </a:r>
            <a:r>
              <a:rPr lang="cs-CZ" dirty="0" smtClean="0"/>
              <a:t>“, či zkratkou „</a:t>
            </a:r>
            <a:r>
              <a:rPr lang="cs-CZ" dirty="0" err="1" smtClean="0"/>
              <a:t>Ibid</a:t>
            </a:r>
            <a:r>
              <a:rPr lang="cs-CZ" dirty="0" smtClean="0"/>
              <a:t>.“ s odkazem na příslušnou lokaci strany, či stran v dané textu.</a:t>
            </a:r>
          </a:p>
          <a:p>
            <a:pPr algn="just"/>
            <a:r>
              <a:rPr lang="cs-CZ" dirty="0" smtClean="0"/>
              <a:t>V poznámkách pod čarou se mohou objevit též doplňující  a vysvětlující texty, komentáře, výrazy „Srov.(-</a:t>
            </a:r>
            <a:r>
              <a:rPr lang="cs-CZ" dirty="0" err="1" smtClean="0"/>
              <a:t>nej</a:t>
            </a:r>
            <a:r>
              <a:rPr lang="cs-CZ" dirty="0" smtClean="0"/>
              <a:t>)“, „Viz“ (Pozor nejedná se o zkratku, ale imperativ slovesa „vidět“!) </a:t>
            </a:r>
          </a:p>
          <a:p>
            <a:pPr algn="just"/>
            <a:r>
              <a:rPr lang="cs-CZ" dirty="0" smtClean="0"/>
              <a:t>Na závěr textu se vkládá bibliografický soupis použitých zdrojů, který má jiné formátování než v poznámkách pod čarou!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71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Patové poznámky s bibliografií 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Příklady podle stylu Chicago 16th </a:t>
            </a:r>
            <a:r>
              <a:rPr lang="cs-CZ" dirty="0" err="1" smtClean="0"/>
              <a:t>edition</a:t>
            </a:r>
            <a:r>
              <a:rPr lang="cs-CZ" dirty="0" smtClean="0"/>
              <a:t> (česká adaptace)</a:t>
            </a:r>
          </a:p>
          <a:p>
            <a:pPr algn="just"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chicagomanualofstyle.org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tools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citationguide.html</a:t>
            </a:r>
            <a:r>
              <a:rPr lang="cs-CZ" dirty="0" smtClean="0"/>
              <a:t> :</a:t>
            </a:r>
          </a:p>
          <a:p>
            <a:pPr algn="just">
              <a:buNone/>
            </a:pPr>
            <a:r>
              <a:rPr lang="cs-CZ" dirty="0" smtClean="0"/>
              <a:t>Knižní publikace</a:t>
            </a:r>
          </a:p>
          <a:p>
            <a:pPr algn="just">
              <a:buNone/>
            </a:pPr>
            <a:r>
              <a:rPr lang="cs-CZ" b="1" dirty="0" smtClean="0"/>
              <a:t>- Jeden autor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1. Michael </a:t>
            </a:r>
            <a:r>
              <a:rPr lang="en-US" dirty="0" err="1" smtClean="0"/>
              <a:t>Pollan</a:t>
            </a:r>
            <a:r>
              <a:rPr lang="en-US" dirty="0" smtClean="0"/>
              <a:t>, </a:t>
            </a:r>
            <a:r>
              <a:rPr lang="en-US" i="1" dirty="0" smtClean="0"/>
              <a:t>The Omnivore’s Dilemma: A Natural History of Four Meals</a:t>
            </a:r>
            <a:r>
              <a:rPr lang="en-US" dirty="0" smtClean="0"/>
              <a:t> (New York: Penguin, 2006), 99–100.</a:t>
            </a:r>
          </a:p>
          <a:p>
            <a:pPr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Pollan</a:t>
            </a:r>
            <a:r>
              <a:rPr lang="en-US" dirty="0" smtClean="0"/>
              <a:t>, </a:t>
            </a:r>
            <a:r>
              <a:rPr lang="en-US" i="1" dirty="0" smtClean="0"/>
              <a:t>Omnivore’s Dilemma</a:t>
            </a:r>
            <a:r>
              <a:rPr lang="en-US" dirty="0" smtClean="0"/>
              <a:t>, 3.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Navazující odkaz: </a:t>
            </a:r>
            <a:r>
              <a:rPr lang="cs-CZ" dirty="0" err="1" smtClean="0"/>
              <a:t>Ibid</a:t>
            </a:r>
            <a:r>
              <a:rPr lang="cs-CZ" dirty="0" smtClean="0"/>
              <a:t>., 3.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Pollan</a:t>
            </a:r>
            <a:r>
              <a:rPr lang="en-US" dirty="0" smtClean="0"/>
              <a:t>, Michael. </a:t>
            </a:r>
            <a:r>
              <a:rPr lang="en-US" i="1" dirty="0" smtClean="0"/>
              <a:t>The Omnivore’s Dilemma: A Natural History of Four Meals</a:t>
            </a:r>
            <a:r>
              <a:rPr lang="en-US" dirty="0" smtClean="0"/>
              <a:t>. New York: Penguin, 2006.</a:t>
            </a:r>
          </a:p>
          <a:p>
            <a:pPr algn="just">
              <a:buNone/>
            </a:pPr>
            <a:r>
              <a:rPr lang="cs-CZ" b="1" dirty="0" smtClean="0"/>
              <a:t>- Dva či více autorů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1. Geoffrey C. Ward a</a:t>
            </a:r>
            <a:r>
              <a:rPr lang="cs-CZ" dirty="0" smtClean="0"/>
              <a:t> </a:t>
            </a:r>
            <a:r>
              <a:rPr lang="en-US" dirty="0" smtClean="0"/>
              <a:t>Ken Burns, </a:t>
            </a:r>
            <a:r>
              <a:rPr lang="en-US" i="1" dirty="0" smtClean="0"/>
              <a:t>The War: An Intimate History, 1941–1945</a:t>
            </a:r>
            <a:r>
              <a:rPr lang="en-US" dirty="0" smtClean="0"/>
              <a:t> (New York: Knopf, 2007), 52.</a:t>
            </a:r>
          </a:p>
          <a:p>
            <a:pPr algn="just">
              <a:buNone/>
            </a:pPr>
            <a:r>
              <a:rPr lang="en-US" dirty="0" smtClean="0"/>
              <a:t>2. Ward a Burns, </a:t>
            </a:r>
            <a:r>
              <a:rPr lang="en-US" i="1" dirty="0" smtClean="0"/>
              <a:t>War</a:t>
            </a:r>
            <a:r>
              <a:rPr lang="en-US" dirty="0" smtClean="0"/>
              <a:t>, 59–61.</a:t>
            </a:r>
          </a:p>
          <a:p>
            <a:pPr algn="just">
              <a:buNone/>
            </a:pPr>
            <a:r>
              <a:rPr lang="en-US" dirty="0" smtClean="0"/>
              <a:t>Ward, Geoffrey C., a Ken Burns. </a:t>
            </a:r>
            <a:r>
              <a:rPr lang="en-US" i="1" dirty="0" smtClean="0"/>
              <a:t>The War: An Intimate History, 1941–1945</a:t>
            </a:r>
            <a:r>
              <a:rPr lang="en-US" dirty="0" smtClean="0"/>
              <a:t>. New York: Knopf, 2007.</a:t>
            </a:r>
          </a:p>
          <a:p>
            <a:pPr algn="just">
              <a:buNone/>
            </a:pPr>
            <a:r>
              <a:rPr lang="cs-CZ" b="1" dirty="0" smtClean="0"/>
              <a:t>- U čtyř a více autorů </a:t>
            </a:r>
            <a:r>
              <a:rPr lang="cs-CZ" dirty="0" smtClean="0"/>
              <a:t>se jejich plný výčet uvádí až v závěrečném odkaze. </a:t>
            </a:r>
            <a:r>
              <a:rPr lang="en-US" i="1" dirty="0" smtClean="0"/>
              <a:t>et al</a:t>
            </a:r>
            <a:r>
              <a:rPr lang="en-US" dirty="0" smtClean="0"/>
              <a:t>. (</a:t>
            </a:r>
            <a:r>
              <a:rPr lang="cs-CZ" dirty="0" smtClean="0"/>
              <a:t>„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alii</a:t>
            </a:r>
            <a:r>
              <a:rPr lang="cs-CZ" dirty="0" smtClean="0"/>
              <a:t>“</a:t>
            </a:r>
            <a:r>
              <a:rPr lang="en-US" dirty="0" smtClean="0"/>
              <a:t>):</a:t>
            </a:r>
          </a:p>
          <a:p>
            <a:pPr algn="just">
              <a:buNone/>
            </a:pPr>
            <a:r>
              <a:rPr lang="en-US" dirty="0" smtClean="0"/>
              <a:t>1. Dana Barnes et al., </a:t>
            </a:r>
            <a:r>
              <a:rPr lang="en-US" i="1" dirty="0" smtClean="0"/>
              <a:t>Plastics: Essays on American Corporate Ascendance in the 1960s</a:t>
            </a:r>
            <a:r>
              <a:rPr lang="en-US" dirty="0" smtClean="0"/>
              <a:t> . . .</a:t>
            </a:r>
          </a:p>
          <a:p>
            <a:pPr algn="just">
              <a:buNone/>
            </a:pPr>
            <a:r>
              <a:rPr lang="en-US" dirty="0" smtClean="0"/>
              <a:t>2. Barnes et al., </a:t>
            </a:r>
            <a:r>
              <a:rPr lang="en-US" i="1" dirty="0" smtClean="0"/>
              <a:t>Plastics</a:t>
            </a:r>
            <a:r>
              <a:rPr lang="en-US" dirty="0" smtClean="0"/>
              <a:t> . . 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8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Patové poznámky s bibliografií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b="1" dirty="0" smtClean="0"/>
              <a:t>- Kapitola nebo jiná část knihy</a:t>
            </a:r>
          </a:p>
          <a:p>
            <a:pPr algn="just">
              <a:buNone/>
            </a:pPr>
            <a:r>
              <a:rPr lang="cs-CZ" dirty="0" smtClean="0"/>
              <a:t>V poznámce je uvedená stránková lokace odkazu, v závěrečné bibliografii celý rozsah článku.</a:t>
            </a:r>
            <a:endParaRPr lang="en-US" dirty="0" smtClean="0"/>
          </a:p>
          <a:p>
            <a:pPr algn="just">
              <a:buFontTx/>
              <a:buChar char="-"/>
            </a:pPr>
            <a:endParaRPr lang="cs-CZ" b="1" dirty="0" smtClean="0"/>
          </a:p>
          <a:p>
            <a:pPr algn="just">
              <a:buNone/>
            </a:pPr>
            <a:r>
              <a:rPr lang="en-US" dirty="0" smtClean="0"/>
              <a:t>1. John D. Kelly, </a:t>
            </a:r>
            <a:r>
              <a:rPr lang="cs-CZ" dirty="0" smtClean="0"/>
              <a:t>„</a:t>
            </a:r>
            <a:r>
              <a:rPr lang="en-US" dirty="0" smtClean="0"/>
              <a:t>Seeing Red: Mao Fetishism, </a:t>
            </a:r>
            <a:r>
              <a:rPr lang="en-US" dirty="0" err="1" smtClean="0"/>
              <a:t>Pax</a:t>
            </a:r>
            <a:r>
              <a:rPr lang="en-US" dirty="0" smtClean="0"/>
              <a:t> Americana, and the Moral Economy of War</a:t>
            </a:r>
            <a:r>
              <a:rPr lang="cs-CZ" dirty="0" smtClean="0"/>
              <a:t>“,</a:t>
            </a:r>
            <a:r>
              <a:rPr lang="en-US" dirty="0" smtClean="0"/>
              <a:t> in </a:t>
            </a:r>
            <a:r>
              <a:rPr lang="en-US" i="1" dirty="0" smtClean="0"/>
              <a:t>Anthropology and Global Counterinsurgency</a:t>
            </a:r>
            <a:r>
              <a:rPr lang="en-US" dirty="0" smtClean="0"/>
              <a:t>, ed. John D. Kelly et al. (Chicago: University of Chicago Press, 2010), 77.</a:t>
            </a:r>
          </a:p>
          <a:p>
            <a:pPr algn="just">
              <a:buNone/>
            </a:pPr>
            <a:r>
              <a:rPr lang="en-US" dirty="0" smtClean="0"/>
              <a:t>2. Kelly, </a:t>
            </a:r>
            <a:r>
              <a:rPr lang="cs-CZ" dirty="0" smtClean="0"/>
              <a:t>„</a:t>
            </a:r>
            <a:r>
              <a:rPr lang="en-US" dirty="0" smtClean="0"/>
              <a:t>Seeing Red”</a:t>
            </a:r>
            <a:r>
              <a:rPr lang="cs-CZ" dirty="0" smtClean="0"/>
              <a:t>,</a:t>
            </a:r>
            <a:r>
              <a:rPr lang="en-US" dirty="0" smtClean="0"/>
              <a:t> 81–82.</a:t>
            </a:r>
          </a:p>
          <a:p>
            <a:pPr algn="just">
              <a:buNone/>
            </a:pPr>
            <a:r>
              <a:rPr lang="en-US" dirty="0" smtClean="0"/>
              <a:t>Kelly, John D. </a:t>
            </a:r>
            <a:r>
              <a:rPr lang="cs-CZ" dirty="0" smtClean="0"/>
              <a:t>„</a:t>
            </a:r>
            <a:r>
              <a:rPr lang="en-US" dirty="0" smtClean="0"/>
              <a:t>Seeing Red: Mao Fetishism, </a:t>
            </a:r>
            <a:r>
              <a:rPr lang="en-US" dirty="0" err="1" smtClean="0"/>
              <a:t>Pax</a:t>
            </a:r>
            <a:r>
              <a:rPr lang="en-US" dirty="0" smtClean="0"/>
              <a:t> Americana, and the Moral Economy of War</a:t>
            </a:r>
            <a:r>
              <a:rPr lang="cs-CZ" dirty="0" smtClean="0"/>
              <a:t>“</a:t>
            </a:r>
            <a:r>
              <a:rPr lang="en-US" dirty="0" smtClean="0"/>
              <a:t>. In </a:t>
            </a:r>
            <a:r>
              <a:rPr lang="en-US" i="1" dirty="0" smtClean="0"/>
              <a:t>Anthropology and Global Counterinsurgency</a:t>
            </a:r>
            <a:r>
              <a:rPr lang="en-US" dirty="0" smtClean="0"/>
              <a:t>, </a:t>
            </a:r>
            <a:r>
              <a:rPr lang="en-US" dirty="0" err="1" smtClean="0"/>
              <a:t>ed</a:t>
            </a:r>
            <a:r>
              <a:rPr lang="cs-CZ" dirty="0" smtClean="0"/>
              <a:t>.</a:t>
            </a:r>
            <a:r>
              <a:rPr lang="en-US" dirty="0" smtClean="0"/>
              <a:t> John D. Kelly, Beatrice </a:t>
            </a:r>
            <a:r>
              <a:rPr lang="en-US" dirty="0" err="1" smtClean="0"/>
              <a:t>Jauregui</a:t>
            </a:r>
            <a:r>
              <a:rPr lang="en-US" dirty="0" smtClean="0"/>
              <a:t>, Sean T. Mitchell, a Jeremy Walton, 67–83. Chicago: University of Chicago Press, 2010.</a:t>
            </a:r>
            <a:endParaRPr lang="cs-CZ" dirty="0" smtClean="0"/>
          </a:p>
          <a:p>
            <a:pPr algn="just">
              <a:buFontTx/>
              <a:buChar char="-"/>
            </a:pPr>
            <a:endParaRPr lang="cs-CZ" b="1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43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Patové poznámky s bibliografií IV.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 smtClean="0"/>
              <a:t>- Článek v tištěném časopise</a:t>
            </a:r>
            <a:endParaRPr lang="en-US" b="1" dirty="0" smtClean="0"/>
          </a:p>
          <a:p>
            <a:pPr algn="just">
              <a:buNone/>
            </a:pPr>
            <a:r>
              <a:rPr lang="cs-CZ" dirty="0" smtClean="0"/>
              <a:t>V poznámce je uvedená stránková lokace odkazu, v závěrečné bibliografii celý rozsah článku.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1. Joshua I. Weinstein, </a:t>
            </a:r>
            <a:r>
              <a:rPr lang="cs-CZ" dirty="0" smtClean="0"/>
              <a:t>„</a:t>
            </a:r>
            <a:r>
              <a:rPr lang="en-US" dirty="0" smtClean="0"/>
              <a:t>The Market in Plato’s </a:t>
            </a:r>
            <a:r>
              <a:rPr lang="en-US" i="1" dirty="0" smtClean="0"/>
              <a:t>Republic</a:t>
            </a:r>
            <a:r>
              <a:rPr lang="en-US" dirty="0" smtClean="0"/>
              <a:t>”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i="1" dirty="0" smtClean="0"/>
              <a:t>Classical Philology</a:t>
            </a:r>
            <a:r>
              <a:rPr lang="en-US" dirty="0" smtClean="0"/>
              <a:t> 104 (2009): 440.</a:t>
            </a:r>
          </a:p>
          <a:p>
            <a:pPr algn="just">
              <a:buNone/>
            </a:pPr>
            <a:r>
              <a:rPr lang="en-US" dirty="0" smtClean="0"/>
              <a:t>2. Weinstein, </a:t>
            </a:r>
            <a:r>
              <a:rPr lang="cs-CZ" dirty="0" smtClean="0"/>
              <a:t>„</a:t>
            </a:r>
            <a:r>
              <a:rPr lang="en-US" dirty="0" smtClean="0"/>
              <a:t>Plato’s </a:t>
            </a:r>
            <a:r>
              <a:rPr lang="en-US" i="1" dirty="0" smtClean="0"/>
              <a:t>Republic</a:t>
            </a:r>
            <a:r>
              <a:rPr lang="en-US" dirty="0" smtClean="0"/>
              <a:t>”</a:t>
            </a:r>
            <a:r>
              <a:rPr lang="cs-CZ" dirty="0" smtClean="0"/>
              <a:t>,</a:t>
            </a:r>
            <a:r>
              <a:rPr lang="en-US" dirty="0" smtClean="0"/>
              <a:t> 452–53.</a:t>
            </a:r>
          </a:p>
          <a:p>
            <a:pPr algn="just">
              <a:buNone/>
            </a:pPr>
            <a:r>
              <a:rPr lang="en-US" dirty="0" smtClean="0"/>
              <a:t>Weinstein, Joshua I. </a:t>
            </a:r>
            <a:r>
              <a:rPr lang="cs-CZ" dirty="0" smtClean="0"/>
              <a:t>„</a:t>
            </a:r>
            <a:r>
              <a:rPr lang="en-US" dirty="0" smtClean="0"/>
              <a:t>The Market in Plato’s </a:t>
            </a:r>
            <a:r>
              <a:rPr lang="en-US" i="1" dirty="0" smtClean="0"/>
              <a:t>Republic</a:t>
            </a:r>
            <a:r>
              <a:rPr lang="cs-CZ" i="1" dirty="0" smtClean="0"/>
              <a:t>“</a:t>
            </a:r>
            <a:r>
              <a:rPr lang="en-US" dirty="0" smtClean="0"/>
              <a:t>. </a:t>
            </a:r>
            <a:r>
              <a:rPr lang="en-US" i="1" dirty="0" smtClean="0"/>
              <a:t>Classical Philology</a:t>
            </a:r>
            <a:r>
              <a:rPr lang="en-US" dirty="0" smtClean="0"/>
              <a:t> 104 (2009): 439–58.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- Internetový odkaz </a:t>
            </a:r>
          </a:p>
          <a:p>
            <a:pPr marL="457200" indent="-457200" algn="just">
              <a:buNone/>
            </a:pPr>
            <a:r>
              <a:rPr lang="cs-CZ" sz="1900" dirty="0" smtClean="0"/>
              <a:t>1. „</a:t>
            </a:r>
            <a:r>
              <a:rPr lang="en-US" sz="1900" dirty="0" smtClean="0"/>
              <a:t>McDonald’s Happy Meal Toy Safety Facts”</a:t>
            </a:r>
            <a:r>
              <a:rPr lang="cs-CZ" sz="1900" dirty="0" smtClean="0"/>
              <a:t>,</a:t>
            </a:r>
            <a:r>
              <a:rPr lang="en-US" sz="1900" dirty="0" smtClean="0"/>
              <a:t> McDonald’s Corporation, </a:t>
            </a:r>
            <a:r>
              <a:rPr lang="cs-CZ" sz="1900" dirty="0" smtClean="0"/>
              <a:t>staženo</a:t>
            </a:r>
            <a:r>
              <a:rPr lang="en-US" sz="1900" dirty="0" smtClean="0"/>
              <a:t> </a:t>
            </a:r>
            <a:r>
              <a:rPr lang="cs-CZ" sz="1900" dirty="0" smtClean="0"/>
              <a:t>1</a:t>
            </a:r>
            <a:r>
              <a:rPr lang="en-US" sz="1900" dirty="0" smtClean="0"/>
              <a:t>9</a:t>
            </a:r>
            <a:r>
              <a:rPr lang="cs-CZ" sz="1900" dirty="0" smtClean="0"/>
              <a:t>.7.</a:t>
            </a:r>
            <a:r>
              <a:rPr lang="en-US" sz="1900" dirty="0" smtClean="0"/>
              <a:t> 2008,</a:t>
            </a:r>
            <a:endParaRPr lang="cs-CZ" sz="1900" dirty="0" smtClean="0"/>
          </a:p>
          <a:p>
            <a:pPr marL="457200" indent="-457200" algn="just">
              <a:buNone/>
            </a:pPr>
            <a:r>
              <a:rPr lang="cs-CZ" sz="1900" dirty="0" smtClean="0"/>
              <a:t>2. </a:t>
            </a:r>
            <a:r>
              <a:rPr lang="en-US" sz="1900" dirty="0" smtClean="0"/>
              <a:t> http://www.mcdonalds.com/corp/about/factsheets.html.</a:t>
            </a:r>
            <a:endParaRPr lang="cs-CZ" sz="1900" dirty="0" smtClean="0"/>
          </a:p>
          <a:p>
            <a:pPr algn="just">
              <a:buNone/>
            </a:pPr>
            <a:endParaRPr lang="cs-CZ" sz="1900" dirty="0" smtClean="0"/>
          </a:p>
          <a:p>
            <a:pPr algn="just">
              <a:buNone/>
            </a:pPr>
            <a:r>
              <a:rPr lang="en-US" sz="2000" dirty="0" smtClean="0"/>
              <a:t>McDonald’s Corporation. </a:t>
            </a:r>
            <a:r>
              <a:rPr lang="cs-CZ" sz="2000" dirty="0" smtClean="0"/>
              <a:t>„</a:t>
            </a:r>
            <a:r>
              <a:rPr lang="en-US" sz="2000" dirty="0" smtClean="0"/>
              <a:t>McDonald’s Happy Meal Toy Safety Facts</a:t>
            </a:r>
            <a:r>
              <a:rPr lang="cs-CZ" sz="2000" dirty="0" smtClean="0"/>
              <a:t>“</a:t>
            </a:r>
            <a:r>
              <a:rPr lang="en-US" sz="2000" dirty="0" smtClean="0"/>
              <a:t>. </a:t>
            </a:r>
            <a:r>
              <a:rPr lang="cs-CZ" sz="2000" dirty="0" smtClean="0"/>
              <a:t>Staženo </a:t>
            </a:r>
            <a:r>
              <a:rPr lang="en-US" sz="2000" dirty="0" smtClean="0"/>
              <a:t>19</a:t>
            </a:r>
            <a:r>
              <a:rPr lang="cs-CZ" sz="2000" dirty="0" smtClean="0"/>
              <a:t>. 7. </a:t>
            </a:r>
            <a:r>
              <a:rPr lang="en-US" sz="2000" dirty="0" smtClean="0"/>
              <a:t>2008.</a:t>
            </a:r>
            <a:endParaRPr lang="cs-CZ" sz="2000" dirty="0" smtClean="0"/>
          </a:p>
          <a:p>
            <a:pPr algn="just">
              <a:buNone/>
            </a:pPr>
            <a:r>
              <a:rPr lang="en-US" sz="2000" dirty="0" smtClean="0"/>
              <a:t> http://www.mcdonalds.com/corp/about/factsheets.html.</a:t>
            </a:r>
            <a:endParaRPr lang="cs-CZ" sz="1900" dirty="0" smtClean="0"/>
          </a:p>
          <a:p>
            <a:pPr algn="just">
              <a:buNone/>
            </a:pPr>
            <a:endParaRPr lang="en-US" sz="1900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6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Patové poznámky s bibliografií V.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- </a:t>
            </a:r>
            <a:r>
              <a:rPr lang="cs-CZ" b="1" dirty="0" smtClean="0"/>
              <a:t>Článek v elektronickém časopise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Gueorgi</a:t>
            </a:r>
            <a:r>
              <a:rPr lang="en-US" dirty="0" smtClean="0"/>
              <a:t> </a:t>
            </a:r>
            <a:r>
              <a:rPr lang="en-US" dirty="0" err="1" smtClean="0"/>
              <a:t>Kossinets</a:t>
            </a:r>
            <a:r>
              <a:rPr lang="en-US" dirty="0" smtClean="0"/>
              <a:t> a Duncan J. Watts, </a:t>
            </a:r>
            <a:r>
              <a:rPr lang="cs-CZ" dirty="0" smtClean="0"/>
              <a:t>„</a:t>
            </a:r>
            <a:r>
              <a:rPr lang="en-US" dirty="0" smtClean="0"/>
              <a:t>Origins of </a:t>
            </a:r>
            <a:r>
              <a:rPr lang="en-US" dirty="0" err="1" smtClean="0"/>
              <a:t>Homophily</a:t>
            </a:r>
            <a:r>
              <a:rPr lang="en-US" dirty="0" smtClean="0"/>
              <a:t> in an Evolving Social Network”</a:t>
            </a:r>
            <a:r>
              <a:rPr lang="cs-CZ" dirty="0" smtClean="0"/>
              <a:t>,</a:t>
            </a:r>
            <a:r>
              <a:rPr lang="en-US" dirty="0" smtClean="0"/>
              <a:t> </a:t>
            </a:r>
            <a:r>
              <a:rPr lang="en-US" i="1" dirty="0" smtClean="0"/>
              <a:t>American Journal of Sociology</a:t>
            </a:r>
            <a:r>
              <a:rPr lang="en-US" dirty="0" smtClean="0"/>
              <a:t> 115 (2009): 411, </a:t>
            </a:r>
            <a:r>
              <a:rPr lang="cs-CZ" dirty="0" smtClean="0"/>
              <a:t>staženo</a:t>
            </a:r>
            <a:r>
              <a:rPr lang="en-US" dirty="0" smtClean="0"/>
              <a:t> 28</a:t>
            </a:r>
            <a:r>
              <a:rPr lang="cs-CZ" dirty="0" smtClean="0"/>
              <a:t>.2.</a:t>
            </a:r>
            <a:r>
              <a:rPr lang="en-US" dirty="0" smtClean="0"/>
              <a:t> 2010, doi:10.1086/599247.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Kossinets</a:t>
            </a:r>
            <a:r>
              <a:rPr lang="en-US" dirty="0" smtClean="0"/>
              <a:t> and Watts, </a:t>
            </a:r>
            <a:r>
              <a:rPr lang="cs-CZ" dirty="0" smtClean="0"/>
              <a:t>„</a:t>
            </a:r>
            <a:r>
              <a:rPr lang="en-US" dirty="0" smtClean="0"/>
              <a:t>Origins of </a:t>
            </a:r>
            <a:r>
              <a:rPr lang="en-US" dirty="0" err="1" smtClean="0"/>
              <a:t>Homophily</a:t>
            </a:r>
            <a:r>
              <a:rPr lang="en-US" dirty="0" smtClean="0"/>
              <a:t>”</a:t>
            </a:r>
            <a:r>
              <a:rPr lang="cs-CZ" dirty="0" smtClean="0"/>
              <a:t>,</a:t>
            </a:r>
            <a:r>
              <a:rPr lang="en-US" dirty="0" smtClean="0"/>
              <a:t> 439.</a:t>
            </a:r>
          </a:p>
          <a:p>
            <a:pPr>
              <a:buNone/>
            </a:pPr>
            <a:r>
              <a:rPr lang="en-US" dirty="0" err="1" smtClean="0"/>
              <a:t>Kossinets</a:t>
            </a:r>
            <a:r>
              <a:rPr lang="en-US" dirty="0" smtClean="0"/>
              <a:t>, </a:t>
            </a:r>
            <a:r>
              <a:rPr lang="en-US" dirty="0" err="1" smtClean="0"/>
              <a:t>Gueorgi</a:t>
            </a:r>
            <a:r>
              <a:rPr lang="en-US" dirty="0" smtClean="0"/>
              <a:t>, a Duncan J. Watts. </a:t>
            </a:r>
            <a:r>
              <a:rPr lang="cs-CZ" dirty="0" smtClean="0"/>
              <a:t>„</a:t>
            </a:r>
            <a:r>
              <a:rPr lang="en-US" dirty="0" smtClean="0"/>
              <a:t>Origins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Homophily</a:t>
            </a:r>
            <a:r>
              <a:rPr lang="en-US" dirty="0" smtClean="0"/>
              <a:t> in an Evolving Social</a:t>
            </a:r>
            <a:r>
              <a:rPr lang="cs-CZ" dirty="0" smtClean="0"/>
              <a:t> </a:t>
            </a:r>
            <a:r>
              <a:rPr lang="en-US" dirty="0" smtClean="0"/>
              <a:t>Network</a:t>
            </a:r>
            <a:r>
              <a:rPr lang="cs-CZ" dirty="0" smtClean="0"/>
              <a:t>“</a:t>
            </a:r>
            <a:r>
              <a:rPr lang="en-US" dirty="0" smtClean="0"/>
              <a:t>. </a:t>
            </a:r>
            <a:r>
              <a:rPr lang="en-US" i="1" dirty="0" smtClean="0"/>
              <a:t>American Journal of Sociology</a:t>
            </a:r>
            <a:r>
              <a:rPr lang="en-US" dirty="0" smtClean="0"/>
              <a:t> 115 (2009): 405–50. </a:t>
            </a:r>
            <a:r>
              <a:rPr lang="cs-CZ" dirty="0" smtClean="0"/>
              <a:t>Staženo 28.2. </a:t>
            </a:r>
            <a:r>
              <a:rPr lang="en-US" dirty="0" smtClean="0"/>
              <a:t>2010. doi:10.1086/599247.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01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Koncové odkazy 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Do textu je přímo vložen odkaz na závěrečnou bibliografii v závorce ve formátu autor, rok vydání, stránková lokace odkazu v textu zdroje:</a:t>
            </a:r>
          </a:p>
          <a:p>
            <a:pPr algn="just">
              <a:buNone/>
            </a:pPr>
            <a:r>
              <a:rPr lang="cs-CZ" dirty="0" smtClean="0"/>
              <a:t>	(Novák 2013, 121-23)</a:t>
            </a:r>
          </a:p>
          <a:p>
            <a:pPr algn="just"/>
            <a:r>
              <a:rPr lang="cs-CZ" dirty="0" smtClean="0"/>
              <a:t>Na závěr textu je připojen bibliografický soupis použitých zdrojů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9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Relevance zdrojů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Vědecké x Nevědecké </a:t>
            </a:r>
          </a:p>
          <a:p>
            <a:pPr>
              <a:buNone/>
            </a:pPr>
            <a:r>
              <a:rPr lang="cs-CZ" dirty="0" smtClean="0"/>
              <a:t>     - atributy</a:t>
            </a:r>
          </a:p>
          <a:p>
            <a:endParaRPr lang="cs-CZ" dirty="0" smtClean="0"/>
          </a:p>
          <a:p>
            <a:r>
              <a:rPr lang="cs-CZ" dirty="0" smtClean="0"/>
              <a:t>Primární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Periodika, denní tisk</a:t>
            </a:r>
          </a:p>
          <a:p>
            <a:r>
              <a:rPr lang="cs-CZ" dirty="0" smtClean="0"/>
              <a:t>Internetové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Koncové odkazy 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 smtClean="0"/>
              <a:t>Příklady podle stylu Chicago 16th </a:t>
            </a:r>
            <a:r>
              <a:rPr lang="cs-CZ" dirty="0" err="1" smtClean="0"/>
              <a:t>edition</a:t>
            </a:r>
            <a:r>
              <a:rPr lang="cs-CZ" dirty="0" smtClean="0"/>
              <a:t> (česká adaptace)</a:t>
            </a:r>
          </a:p>
          <a:p>
            <a:pPr algn="just"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chicagomanualofstyle.org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tools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citationguide.html</a:t>
            </a:r>
            <a:r>
              <a:rPr lang="cs-CZ" dirty="0" smtClean="0"/>
              <a:t> :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Knižní publikace</a:t>
            </a:r>
          </a:p>
          <a:p>
            <a:pPr algn="just">
              <a:buNone/>
            </a:pPr>
            <a:r>
              <a:rPr lang="cs-CZ" b="1" dirty="0" smtClean="0"/>
              <a:t>- Jeden autor</a:t>
            </a:r>
          </a:p>
          <a:p>
            <a:pPr algn="just">
              <a:buNone/>
            </a:pPr>
            <a:r>
              <a:rPr lang="en-US" dirty="0" smtClean="0"/>
              <a:t>(</a:t>
            </a:r>
            <a:r>
              <a:rPr lang="en-US" dirty="0" err="1" smtClean="0"/>
              <a:t>Pollan</a:t>
            </a:r>
            <a:r>
              <a:rPr lang="en-US" dirty="0" smtClean="0"/>
              <a:t> 2006, 99–100)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en-US" dirty="0" err="1" smtClean="0"/>
              <a:t>Pollan</a:t>
            </a:r>
            <a:r>
              <a:rPr lang="en-US" dirty="0" smtClean="0"/>
              <a:t>, Michael. 2006. </a:t>
            </a:r>
            <a:r>
              <a:rPr lang="en-US" i="1" dirty="0" smtClean="0"/>
              <a:t>The Omnivore’s Dilemma: A Natural History of Four Meals</a:t>
            </a:r>
            <a:r>
              <a:rPr lang="en-US" dirty="0" smtClean="0"/>
              <a:t>. New York: Penguin.</a:t>
            </a:r>
          </a:p>
          <a:p>
            <a:pPr algn="just">
              <a:buFontTx/>
              <a:buChar char="-"/>
            </a:pPr>
            <a:endParaRPr lang="en-US" b="1" dirty="0" smtClean="0"/>
          </a:p>
          <a:p>
            <a:pPr algn="just">
              <a:buNone/>
            </a:pPr>
            <a:r>
              <a:rPr lang="cs-CZ" b="1" dirty="0" smtClean="0"/>
              <a:t>- Dva či více autorů</a:t>
            </a:r>
          </a:p>
          <a:p>
            <a:pPr algn="just">
              <a:buNone/>
            </a:pPr>
            <a:r>
              <a:rPr lang="en-US" dirty="0" smtClean="0"/>
              <a:t>(Ward and Burns 2007, 52)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en-US" dirty="0" smtClean="0"/>
              <a:t>Ward, Geoffrey C., a Ken Burns. 2007. </a:t>
            </a:r>
            <a:r>
              <a:rPr lang="en-US" i="1" dirty="0" smtClean="0"/>
              <a:t>The War: An Intimate History</a:t>
            </a:r>
            <a:r>
              <a:rPr lang="en-US" dirty="0" smtClean="0"/>
              <a:t>, 1941–1945. New York: Knopf.</a:t>
            </a:r>
          </a:p>
          <a:p>
            <a:pPr algn="just">
              <a:buFontTx/>
              <a:buChar char="-"/>
            </a:pPr>
            <a:endParaRPr lang="en-US" b="1" dirty="0" smtClean="0"/>
          </a:p>
          <a:p>
            <a:pPr algn="just">
              <a:buNone/>
            </a:pPr>
            <a:r>
              <a:rPr lang="cs-CZ" b="1" dirty="0" smtClean="0"/>
              <a:t>- U čtyř a více autorů </a:t>
            </a:r>
            <a:r>
              <a:rPr lang="cs-CZ" dirty="0" smtClean="0"/>
              <a:t>se jejich plný výčet uvádí až v závěrečném odkaze. </a:t>
            </a:r>
            <a:r>
              <a:rPr lang="en-US" i="1" dirty="0" smtClean="0"/>
              <a:t>et al</a:t>
            </a:r>
            <a:r>
              <a:rPr lang="en-US" dirty="0" smtClean="0"/>
              <a:t>. </a:t>
            </a:r>
            <a:r>
              <a:rPr lang="cs-CZ" dirty="0" smtClean="0"/>
              <a:t>= „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alii</a:t>
            </a:r>
            <a:r>
              <a:rPr lang="cs-CZ" dirty="0" smtClean="0"/>
              <a:t>“ (z latiny „a jiní“ )</a:t>
            </a:r>
            <a:endParaRPr lang="en-US" dirty="0" smtClean="0"/>
          </a:p>
          <a:p>
            <a:pPr algn="just">
              <a:buNone/>
            </a:pPr>
            <a:r>
              <a:rPr lang="cs-CZ" dirty="0" smtClean="0"/>
              <a:t>(</a:t>
            </a:r>
            <a:r>
              <a:rPr lang="en-US" dirty="0" smtClean="0"/>
              <a:t>Barnes et al.</a:t>
            </a:r>
            <a:r>
              <a:rPr lang="cs-CZ" dirty="0" smtClean="0"/>
              <a:t> 2010, 102)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7746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Koncové odkazy III.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sz="1800" b="1" dirty="0" smtClean="0"/>
              <a:t>- Kapitola knihy</a:t>
            </a:r>
          </a:p>
          <a:p>
            <a:pPr algn="just">
              <a:buNone/>
            </a:pPr>
            <a:r>
              <a:rPr lang="en-US" sz="1800" dirty="0" smtClean="0"/>
              <a:t>(Kelly 2010, 77)</a:t>
            </a:r>
          </a:p>
          <a:p>
            <a:pPr algn="just">
              <a:buFontTx/>
              <a:buChar char="-"/>
            </a:pPr>
            <a:endParaRPr lang="cs-CZ" sz="1800" b="1" dirty="0" smtClean="0"/>
          </a:p>
          <a:p>
            <a:pPr algn="just">
              <a:buNone/>
            </a:pPr>
            <a:r>
              <a:rPr lang="en-US" sz="1800" dirty="0" smtClean="0"/>
              <a:t>Kelly, John D. 2010. </a:t>
            </a:r>
            <a:r>
              <a:rPr lang="cs-CZ" sz="1800" dirty="0" smtClean="0"/>
              <a:t>„</a:t>
            </a:r>
            <a:r>
              <a:rPr lang="en-US" sz="1800" dirty="0" smtClean="0"/>
              <a:t>Seeing Red: Mao Fetishism, </a:t>
            </a:r>
            <a:r>
              <a:rPr lang="en-US" sz="1800" dirty="0" err="1" smtClean="0"/>
              <a:t>Pax</a:t>
            </a:r>
            <a:r>
              <a:rPr lang="en-US" sz="1800" dirty="0" smtClean="0"/>
              <a:t> Americana, and the Moral Economy of War</a:t>
            </a:r>
            <a:r>
              <a:rPr lang="cs-CZ" sz="1800" dirty="0" smtClean="0"/>
              <a:t>“</a:t>
            </a:r>
            <a:r>
              <a:rPr lang="en-US" sz="1800" dirty="0" smtClean="0"/>
              <a:t>. In </a:t>
            </a:r>
            <a:r>
              <a:rPr lang="en-US" sz="1800" i="1" dirty="0" smtClean="0"/>
              <a:t>Anthropology and Global Counterinsurgency</a:t>
            </a:r>
            <a:r>
              <a:rPr lang="en-US" sz="1800" dirty="0" smtClean="0"/>
              <a:t>, </a:t>
            </a:r>
            <a:r>
              <a:rPr lang="en-US" sz="1800" dirty="0" err="1" smtClean="0"/>
              <a:t>ed</a:t>
            </a:r>
            <a:r>
              <a:rPr lang="cs-CZ" sz="1800" dirty="0" smtClean="0"/>
              <a:t>.</a:t>
            </a:r>
            <a:r>
              <a:rPr lang="en-US" sz="1800" dirty="0" smtClean="0"/>
              <a:t> John D. Kelly, Beatrice </a:t>
            </a:r>
            <a:r>
              <a:rPr lang="en-US" sz="1800" dirty="0" err="1" smtClean="0"/>
              <a:t>Jauregui</a:t>
            </a:r>
            <a:r>
              <a:rPr lang="en-US" sz="1800" dirty="0" smtClean="0"/>
              <a:t>, Sean T. Mitchell, a Jeremy Walton, 67–83. Chicago: University of Chicago Press.</a:t>
            </a:r>
            <a:endParaRPr lang="cs-CZ" sz="1800" dirty="0" smtClean="0"/>
          </a:p>
          <a:p>
            <a:pPr algn="just">
              <a:buNone/>
            </a:pPr>
            <a:endParaRPr lang="cs-CZ" sz="1800" dirty="0" smtClean="0"/>
          </a:p>
          <a:p>
            <a:pPr algn="just">
              <a:buNone/>
            </a:pPr>
            <a:r>
              <a:rPr lang="cs-CZ" sz="1800" dirty="0" smtClean="0"/>
              <a:t>- </a:t>
            </a:r>
            <a:r>
              <a:rPr lang="cs-CZ" sz="1800" b="1" dirty="0" smtClean="0"/>
              <a:t>Článek v odborném časopise</a:t>
            </a:r>
            <a:endParaRPr lang="en-US" sz="1800" b="1" dirty="0" smtClean="0"/>
          </a:p>
          <a:p>
            <a:pPr algn="just">
              <a:buNone/>
            </a:pPr>
            <a:r>
              <a:rPr lang="en-US" sz="1800" dirty="0" smtClean="0"/>
              <a:t>(Weinstein 2009, 440)</a:t>
            </a:r>
          </a:p>
          <a:p>
            <a:pPr algn="just">
              <a:buNone/>
            </a:pPr>
            <a:endParaRPr lang="cs-CZ" sz="1800" dirty="0" smtClean="0"/>
          </a:p>
          <a:p>
            <a:pPr algn="just">
              <a:buNone/>
            </a:pPr>
            <a:r>
              <a:rPr lang="en-US" sz="1800" dirty="0" smtClean="0"/>
              <a:t>Weinstein, Joshua I. 2009. </a:t>
            </a:r>
            <a:r>
              <a:rPr lang="cs-CZ" sz="1800" dirty="0" smtClean="0"/>
              <a:t>„</a:t>
            </a:r>
            <a:r>
              <a:rPr lang="en-US" sz="1800" dirty="0" smtClean="0"/>
              <a:t>The Market in Plato’s </a:t>
            </a:r>
            <a:r>
              <a:rPr lang="en-US" sz="1800" i="1" dirty="0" smtClean="0"/>
              <a:t>Republic</a:t>
            </a:r>
            <a:r>
              <a:rPr lang="cs-CZ" sz="1800" i="1" dirty="0" smtClean="0"/>
              <a:t>“</a:t>
            </a:r>
            <a:r>
              <a:rPr lang="en-US" sz="1800" dirty="0" smtClean="0"/>
              <a:t>. </a:t>
            </a:r>
            <a:r>
              <a:rPr lang="en-US" sz="1800" i="1" dirty="0" smtClean="0"/>
              <a:t>Classical Philology</a:t>
            </a:r>
            <a:r>
              <a:rPr lang="en-US" sz="1800" dirty="0" smtClean="0"/>
              <a:t> 104:</a:t>
            </a:r>
            <a:r>
              <a:rPr lang="cs-CZ" sz="1800" dirty="0" smtClean="0"/>
              <a:t> </a:t>
            </a:r>
            <a:r>
              <a:rPr lang="en-US" sz="1800" dirty="0" smtClean="0"/>
              <a:t>439–58.</a:t>
            </a:r>
            <a:endParaRPr lang="cs-CZ" sz="1800" dirty="0" smtClean="0"/>
          </a:p>
          <a:p>
            <a:pPr algn="just">
              <a:buNone/>
            </a:pPr>
            <a:endParaRPr lang="cs-CZ" sz="1800" dirty="0" smtClean="0"/>
          </a:p>
          <a:p>
            <a:pPr algn="just">
              <a:buNone/>
            </a:pPr>
            <a:r>
              <a:rPr lang="cs-CZ" sz="1800" b="1" dirty="0" smtClean="0"/>
              <a:t>- Internetový zdroj</a:t>
            </a:r>
          </a:p>
          <a:p>
            <a:pPr algn="just">
              <a:buFontTx/>
              <a:buChar char="-"/>
            </a:pPr>
            <a:r>
              <a:rPr lang="en-US" sz="1500" dirty="0" smtClean="0"/>
              <a:t>McDonald’s Corporation. 2008. </a:t>
            </a:r>
            <a:r>
              <a:rPr lang="cs-CZ" sz="1500" dirty="0" smtClean="0"/>
              <a:t>„</a:t>
            </a:r>
            <a:r>
              <a:rPr lang="en-US" sz="1500" dirty="0" smtClean="0"/>
              <a:t>McDonald’s Happy Meal Toy Safety Facts</a:t>
            </a:r>
            <a:r>
              <a:rPr lang="cs-CZ" sz="1500" dirty="0" smtClean="0"/>
              <a:t>“</a:t>
            </a:r>
            <a:r>
              <a:rPr lang="en-US" sz="1500" dirty="0" smtClean="0"/>
              <a:t>. </a:t>
            </a:r>
            <a:r>
              <a:rPr lang="cs-CZ" sz="1500" dirty="0" smtClean="0"/>
              <a:t>Staženo 1</a:t>
            </a:r>
            <a:r>
              <a:rPr lang="en-US" sz="1500" dirty="0" smtClean="0"/>
              <a:t>9.</a:t>
            </a:r>
            <a:r>
              <a:rPr lang="cs-CZ" sz="1500" dirty="0" smtClean="0"/>
              <a:t> 7.</a:t>
            </a:r>
            <a:r>
              <a:rPr lang="en-US" sz="1500" dirty="0" smtClean="0"/>
              <a:t> http://www.mcdonalds.com/corp/about/factsheets.html.</a:t>
            </a:r>
            <a:endParaRPr lang="en-US" sz="1500" b="1" dirty="0" smtClean="0"/>
          </a:p>
          <a:p>
            <a:pPr algn="just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93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Útvary Odborného Textu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13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Abstrakt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Abstrakt = výtah, shrnutí, souhrn, </a:t>
            </a:r>
            <a:endParaRPr lang="cs-CZ" dirty="0" smtClean="0"/>
          </a:p>
          <a:p>
            <a:r>
              <a:rPr lang="cs-CZ" dirty="0" smtClean="0"/>
              <a:t>zestručněná </a:t>
            </a:r>
            <a:r>
              <a:rPr lang="cs-CZ" dirty="0" smtClean="0"/>
              <a:t>verze celého článku, práce</a:t>
            </a:r>
          </a:p>
          <a:p>
            <a:r>
              <a:rPr lang="cs-CZ" dirty="0" smtClean="0"/>
              <a:t>uvádění relevantních informací, generalizace, kombinování a konstruování</a:t>
            </a:r>
          </a:p>
          <a:p>
            <a:r>
              <a:rPr lang="cs-CZ" dirty="0" smtClean="0"/>
              <a:t>lineárně-informativní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02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Anotace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Stručné údaje o obsahu, autorovi, úpravě, určení, významu, účelem je poskytnout informaci o nové publikaci</a:t>
            </a:r>
          </a:p>
          <a:p>
            <a:r>
              <a:rPr lang="cs-CZ" dirty="0" smtClean="0"/>
              <a:t>Anotace v odborných časopisech – bibliografické údaje, velmi stručný obsah, členění, zpravidla půl strany, neobsahuje hodnocení recenzního typu</a:t>
            </a:r>
          </a:p>
          <a:p>
            <a:r>
              <a:rPr lang="cs-CZ" dirty="0" smtClean="0"/>
              <a:t>Nakladatelská anotace – jedna až dvě věty, pouhá </a:t>
            </a:r>
            <a:r>
              <a:rPr lang="cs-CZ" dirty="0" smtClean="0"/>
              <a:t>zpráva – cílem navnadit čtenáře k zakoupení knihy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03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Recenze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díla</a:t>
            </a:r>
          </a:p>
          <a:p>
            <a:r>
              <a:rPr lang="cs-CZ" dirty="0" smtClean="0"/>
              <a:t>Recenzní řízení - slouží k připomínkování textu, který jeho autor následně podle tohoto komentáře upraví, v odborných časopisech anonymní, u knižních publikací je recenzent uveden</a:t>
            </a:r>
          </a:p>
          <a:p>
            <a:r>
              <a:rPr lang="cs-CZ" dirty="0" smtClean="0"/>
              <a:t>Časopisecká – stejné vnější znaky textu jako uvádí anotace, informace o obsahu, autorovi, poté hodnotí obsah, deklarované cíle a jejich naplnění, argumentaci, práci se zdroji, strukturu, jazyk</a:t>
            </a:r>
          </a:p>
          <a:p>
            <a:r>
              <a:rPr lang="cs-CZ" dirty="0" smtClean="0"/>
              <a:t>Je nutné volit kritéria podle typu hodnoceného textu</a:t>
            </a:r>
          </a:p>
          <a:p>
            <a:r>
              <a:rPr lang="cs-CZ" dirty="0" smtClean="0"/>
              <a:t>Užívání </a:t>
            </a:r>
            <a:r>
              <a:rPr lang="cs-CZ" dirty="0" smtClean="0"/>
              <a:t>citací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0054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Kompilát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Compilare</a:t>
            </a:r>
            <a:r>
              <a:rPr lang="cs-CZ" i="1" dirty="0" smtClean="0"/>
              <a:t> </a:t>
            </a:r>
            <a:r>
              <a:rPr lang="cs-CZ" dirty="0" smtClean="0"/>
              <a:t>– nakrást si (lat.)</a:t>
            </a:r>
          </a:p>
          <a:p>
            <a:r>
              <a:rPr lang="cs-CZ" dirty="0" smtClean="0"/>
              <a:t>sporný formát, negativní konotace</a:t>
            </a:r>
          </a:p>
          <a:p>
            <a:r>
              <a:rPr lang="cs-CZ" dirty="0" smtClean="0"/>
              <a:t>Systematický </a:t>
            </a:r>
            <a:r>
              <a:rPr lang="cs-CZ" dirty="0" smtClean="0"/>
              <a:t>přehled stavu bádání</a:t>
            </a:r>
          </a:p>
          <a:p>
            <a:r>
              <a:rPr lang="cs-CZ" dirty="0" smtClean="0"/>
              <a:t>Učebnice, skripta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6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Komparace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</a:p>
          <a:p>
            <a:r>
              <a:rPr lang="cs-CZ" dirty="0" smtClean="0"/>
              <a:t>Vhodná volba souboru – společné znaky (třída)</a:t>
            </a:r>
          </a:p>
          <a:p>
            <a:r>
              <a:rPr lang="cs-CZ" dirty="0" smtClean="0"/>
              <a:t>Stanovení kritérií komparace</a:t>
            </a:r>
          </a:p>
          <a:p>
            <a:r>
              <a:rPr lang="cs-CZ" dirty="0" smtClean="0"/>
              <a:t>Výsledkem klasifikace – konstrukce ideální typů (podtřídy)</a:t>
            </a:r>
          </a:p>
          <a:p>
            <a:r>
              <a:rPr lang="cs-CZ" dirty="0" smtClean="0"/>
              <a:t>Synchronní x diachronní komparace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074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Další útvary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Recenzní stať – rozšířená recenze, </a:t>
            </a:r>
            <a:r>
              <a:rPr lang="cs-CZ" dirty="0" err="1" smtClean="0"/>
              <a:t>kontextualizace</a:t>
            </a:r>
            <a:r>
              <a:rPr lang="cs-CZ" dirty="0" smtClean="0"/>
              <a:t> díla a jeho komparace s dalšími práce na stejné téma</a:t>
            </a:r>
          </a:p>
          <a:p>
            <a:endParaRPr lang="cs-CZ" dirty="0" smtClean="0"/>
          </a:p>
          <a:p>
            <a:r>
              <a:rPr lang="cs-CZ" dirty="0" smtClean="0"/>
              <a:t>Přehledová stať – hybrid komparace a kompilace, systematizuje dosavadní stav poznání</a:t>
            </a:r>
          </a:p>
          <a:p>
            <a:endParaRPr lang="cs-CZ" dirty="0" smtClean="0"/>
          </a:p>
          <a:p>
            <a:r>
              <a:rPr lang="cs-CZ" dirty="0" smtClean="0"/>
              <a:t>Odborná esej – úvaha, založená na odborných znalostech, s odborným obsahem</a:t>
            </a:r>
          </a:p>
          <a:p>
            <a:endParaRPr lang="cs-CZ" dirty="0" smtClean="0"/>
          </a:p>
          <a:p>
            <a:r>
              <a:rPr lang="cs-CZ" dirty="0" smtClean="0"/>
              <a:t>Původní teoretická stať – </a:t>
            </a:r>
            <a:r>
              <a:rPr lang="cs-CZ" smtClean="0"/>
              <a:t>přináší nové </a:t>
            </a:r>
            <a:r>
              <a:rPr lang="cs-CZ" dirty="0" smtClean="0"/>
              <a:t>teoretické koncepce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3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Vědecké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Psané odborníky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Disponující odkazovým aparátem</a:t>
            </a:r>
          </a:p>
          <a:p>
            <a:endParaRPr lang="cs-CZ" dirty="0" smtClean="0"/>
          </a:p>
          <a:p>
            <a:r>
              <a:rPr lang="cs-CZ" dirty="0" smtClean="0"/>
              <a:t>Procházejí nějakou formou odborné kontroly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Primární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Prameny </a:t>
            </a:r>
            <a:r>
              <a:rPr lang="cs-CZ" dirty="0" smtClean="0"/>
              <a:t>písemné povahy: právní normy, statistické údaje, archivní prameny, volební programy atd.</a:t>
            </a:r>
          </a:p>
          <a:p>
            <a:pPr lvl="0"/>
            <a:r>
              <a:rPr lang="cs-CZ" dirty="0" smtClean="0"/>
              <a:t>Prameny ústní povahy: rozhovory, oral </a:t>
            </a:r>
            <a:r>
              <a:rPr lang="cs-CZ" dirty="0" err="1" smtClean="0"/>
              <a:t>history</a:t>
            </a:r>
            <a:endParaRPr lang="cs-CZ" dirty="0" smtClean="0"/>
          </a:p>
          <a:p>
            <a:pPr lvl="0"/>
            <a:r>
              <a:rPr lang="cs-CZ" dirty="0" smtClean="0"/>
              <a:t>Prameny nepsané</a:t>
            </a:r>
          </a:p>
          <a:p>
            <a:pPr lvl="2"/>
            <a:r>
              <a:rPr lang="cs-CZ" dirty="0" smtClean="0"/>
              <a:t>Prameny hmotné povahy</a:t>
            </a:r>
          </a:p>
          <a:p>
            <a:pPr lvl="2"/>
            <a:r>
              <a:rPr lang="cs-CZ" dirty="0" smtClean="0"/>
              <a:t>Prameny obrazové: fotografie</a:t>
            </a:r>
          </a:p>
          <a:p>
            <a:pPr lvl="2"/>
            <a:r>
              <a:rPr lang="cs-CZ" dirty="0" smtClean="0"/>
              <a:t>Prameny zvukové: </a:t>
            </a:r>
            <a:r>
              <a:rPr lang="cs-CZ" dirty="0" err="1" smtClean="0"/>
              <a:t>zvukové</a:t>
            </a:r>
            <a:r>
              <a:rPr lang="cs-CZ" dirty="0" smtClean="0"/>
              <a:t> záznamy</a:t>
            </a:r>
          </a:p>
          <a:p>
            <a:pPr lvl="2"/>
            <a:r>
              <a:rPr lang="cs-CZ" dirty="0" smtClean="0"/>
              <a:t>Videozáznamy/film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Sekundární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Odborné publikace, obsahují fundovanou interpretaci informací/faktů</a:t>
            </a:r>
          </a:p>
          <a:p>
            <a:endParaRPr lang="cs-CZ" dirty="0" smtClean="0"/>
          </a:p>
          <a:p>
            <a:r>
              <a:rPr lang="cs-CZ" dirty="0" smtClean="0"/>
              <a:t>Knižní publikace: monografie, kolektivní monografie, sborníky</a:t>
            </a:r>
          </a:p>
          <a:p>
            <a:endParaRPr lang="cs-CZ" dirty="0" smtClean="0"/>
          </a:p>
          <a:p>
            <a:r>
              <a:rPr lang="cs-CZ" dirty="0" smtClean="0"/>
              <a:t>Odborné články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Periodika, Denní tisk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Prochází redakcí x nemá odbornou povahu</a:t>
            </a:r>
          </a:p>
          <a:p>
            <a:endParaRPr lang="cs-CZ" dirty="0" smtClean="0"/>
          </a:p>
          <a:p>
            <a:r>
              <a:rPr lang="cs-CZ" dirty="0" smtClean="0"/>
              <a:t>Má spíše charakter primárního zdroje</a:t>
            </a:r>
          </a:p>
          <a:p>
            <a:endParaRPr lang="cs-CZ" dirty="0" smtClean="0"/>
          </a:p>
          <a:p>
            <a:r>
              <a:rPr lang="cs-CZ" dirty="0" smtClean="0"/>
              <a:t>V případě článku odborníků je na hraně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Internetové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Neověřené informace, neprochází redakcí či editací</a:t>
            </a:r>
          </a:p>
          <a:p>
            <a:endParaRPr lang="cs-CZ" dirty="0" smtClean="0"/>
          </a:p>
          <a:p>
            <a:r>
              <a:rPr lang="cs-CZ" dirty="0" smtClean="0"/>
              <a:t>Internetový zdroj x Vědecký zdroj stažený z internetu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Plagiáty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„Falešné“ autorství</a:t>
            </a:r>
          </a:p>
          <a:p>
            <a:endParaRPr lang="cs-CZ" dirty="0" smtClean="0"/>
          </a:p>
          <a:p>
            <a:r>
              <a:rPr lang="cs-CZ" u="sng" dirty="0" smtClean="0"/>
              <a:t>Vždy </a:t>
            </a:r>
            <a:r>
              <a:rPr lang="cs-CZ" u="sng" smtClean="0"/>
              <a:t>odkazujeme na vše</a:t>
            </a:r>
            <a:r>
              <a:rPr lang="cs-CZ" u="sng" dirty="0" smtClean="0"/>
              <a:t>, co není naší myšlenkou</a:t>
            </a:r>
            <a:r>
              <a:rPr lang="cs-CZ" dirty="0" smtClean="0"/>
              <a:t>, podporujeme vlastní tvrzení odkazem na zdroje</a:t>
            </a:r>
          </a:p>
          <a:p>
            <a:endParaRPr lang="cs-CZ" dirty="0" smtClean="0"/>
          </a:p>
          <a:p>
            <a:r>
              <a:rPr lang="cs-CZ" b="1" u="sng" dirty="0" err="1" smtClean="0"/>
              <a:t>Anti</a:t>
            </a:r>
            <a:r>
              <a:rPr lang="cs-CZ" b="1" u="sng" dirty="0" smtClean="0"/>
              <a:t>-plagiátorské systémy na vysoké úrovni!</a:t>
            </a:r>
            <a:endParaRPr lang="en-US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Odkazování na zdroje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83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923</TotalTime>
  <Words>1646</Words>
  <Application>Microsoft Office PowerPoint</Application>
  <PresentationFormat>Předvádění na obrazovce (4:3)</PresentationFormat>
  <Paragraphs>216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Century Schoolbook</vt:lpstr>
      <vt:lpstr>Wingdings</vt:lpstr>
      <vt:lpstr>Wingdings 2</vt:lpstr>
      <vt:lpstr>Arkýř</vt:lpstr>
      <vt:lpstr>typy zdrojů</vt:lpstr>
      <vt:lpstr>Relevance zdrojů</vt:lpstr>
      <vt:lpstr>Vědecké zdroje</vt:lpstr>
      <vt:lpstr>Primární zdroje</vt:lpstr>
      <vt:lpstr>Sekundární zdroje</vt:lpstr>
      <vt:lpstr>Periodika, Denní tisk</vt:lpstr>
      <vt:lpstr>Internetové zdroje</vt:lpstr>
      <vt:lpstr>Plagiáty</vt:lpstr>
      <vt:lpstr>Odkazování na zdroje</vt:lpstr>
      <vt:lpstr>Obecná charakteristika</vt:lpstr>
      <vt:lpstr>Citace</vt:lpstr>
      <vt:lpstr>Parafráze</vt:lpstr>
      <vt:lpstr>Základní citační formáty</vt:lpstr>
      <vt:lpstr>Patové poznámky s bibliografií I.</vt:lpstr>
      <vt:lpstr>Patové poznámky s bibliografií II.</vt:lpstr>
      <vt:lpstr>Patové poznámky s bibliografií III.</vt:lpstr>
      <vt:lpstr>Patové poznámky s bibliografií IV.</vt:lpstr>
      <vt:lpstr>Patové poznámky s bibliografií V.</vt:lpstr>
      <vt:lpstr>Koncové odkazy I.</vt:lpstr>
      <vt:lpstr>Koncové odkazy II.</vt:lpstr>
      <vt:lpstr>Koncové odkazy III.</vt:lpstr>
      <vt:lpstr>Útvary Odborného Textu</vt:lpstr>
      <vt:lpstr>Abstrakt</vt:lpstr>
      <vt:lpstr>Anotace</vt:lpstr>
      <vt:lpstr>Recenze</vt:lpstr>
      <vt:lpstr>Kompilát</vt:lpstr>
      <vt:lpstr>Komparace</vt:lpstr>
      <vt:lpstr>Další útvary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– charakteristika a typy zdrojů</dc:title>
  <dc:creator>Jirka</dc:creator>
  <cp:lastModifiedBy>Jasenčáková Miroslava</cp:lastModifiedBy>
  <cp:revision>8</cp:revision>
  <dcterms:created xsi:type="dcterms:W3CDTF">2006-08-16T00:00:00Z</dcterms:created>
  <dcterms:modified xsi:type="dcterms:W3CDTF">2018-11-12T13:30:23Z</dcterms:modified>
</cp:coreProperties>
</file>