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8" r:id="rId3"/>
    <p:sldId id="259" r:id="rId4"/>
    <p:sldId id="260" r:id="rId5"/>
    <p:sldId id="261" r:id="rId6"/>
    <p:sldId id="262" r:id="rId7"/>
    <p:sldId id="263" r:id="rId8"/>
    <p:sldId id="264" r:id="rId9"/>
    <p:sldId id="265" r:id="rId10"/>
    <p:sldId id="266" r:id="rId11"/>
    <p:sldId id="492" r:id="rId12"/>
    <p:sldId id="267" r:id="rId13"/>
    <p:sldId id="488" r:id="rId14"/>
    <p:sldId id="302" r:id="rId15"/>
    <p:sldId id="491" r:id="rId16"/>
    <p:sldId id="493" r:id="rId17"/>
    <p:sldId id="495" r:id="rId18"/>
    <p:sldId id="496" r:id="rId19"/>
    <p:sldId id="497" r:id="rId20"/>
    <p:sldId id="498" r:id="rId21"/>
    <p:sldId id="499" r:id="rId22"/>
    <p:sldId id="500" r:id="rId23"/>
    <p:sldId id="501" r:id="rId24"/>
    <p:sldId id="502" r:id="rId25"/>
    <p:sldId id="2184" r:id="rId26"/>
    <p:sldId id="2185" r:id="rId27"/>
    <p:sldId id="2186" r:id="rId28"/>
    <p:sldId id="295" r:id="rId29"/>
    <p:sldId id="296" r:id="rId30"/>
    <p:sldId id="297" r:id="rId31"/>
    <p:sldId id="298" r:id="rId32"/>
    <p:sldId id="299" r:id="rId33"/>
    <p:sldId id="300" r:id="rId34"/>
    <p:sldId id="2187" r:id="rId35"/>
    <p:sldId id="301" r:id="rId36"/>
    <p:sldId id="2188" r:id="rId37"/>
    <p:sldId id="2189" r:id="rId38"/>
    <p:sldId id="2190" r:id="rId39"/>
    <p:sldId id="2191" r:id="rId40"/>
    <p:sldId id="2192" r:id="rId41"/>
    <p:sldId id="2193" r:id="rId42"/>
    <p:sldId id="490" r:id="rId4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1" d="100"/>
          <a:sy n="111" d="100"/>
        </p:scale>
        <p:origin x="456"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7AF6CF-A6DE-4B6A-8B1D-DC517A5CF79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cs-CZ"/>
        </a:p>
      </dgm:t>
    </dgm:pt>
    <dgm:pt modelId="{86686EA8-FF80-4F0B-9F4D-4AD553A45665}">
      <dgm:prSet phldrT="[Text]"/>
      <dgm:spPr/>
      <dgm:t>
        <a:bodyPr/>
        <a:lstStyle/>
        <a:p>
          <a:r>
            <a:rPr lang="en-GB" dirty="0"/>
            <a:t>Paradigm shifts 1: The Environment, The People we Serve, The Way of Management</a:t>
          </a:r>
          <a:endParaRPr lang="cs-CZ" dirty="0"/>
        </a:p>
      </dgm:t>
    </dgm:pt>
    <dgm:pt modelId="{9AB0D8BB-BC96-4E25-8F9E-C27B2998DA4C}" type="parTrans" cxnId="{170CA2F8-D9D8-4122-AA5F-DA23B5AFB482}">
      <dgm:prSet/>
      <dgm:spPr/>
      <dgm:t>
        <a:bodyPr/>
        <a:lstStyle/>
        <a:p>
          <a:endParaRPr lang="cs-CZ"/>
        </a:p>
      </dgm:t>
    </dgm:pt>
    <dgm:pt modelId="{B4CA6249-658D-47B8-B077-4A0B07DDBA46}" type="sibTrans" cxnId="{170CA2F8-D9D8-4122-AA5F-DA23B5AFB482}">
      <dgm:prSet/>
      <dgm:spPr/>
      <dgm:t>
        <a:bodyPr/>
        <a:lstStyle/>
        <a:p>
          <a:endParaRPr lang="cs-CZ"/>
        </a:p>
      </dgm:t>
    </dgm:pt>
    <dgm:pt modelId="{D57C2746-D4BF-42DF-BBEB-3EF0E2DFBD32}">
      <dgm:prSet phldrT="[Text]"/>
      <dgm:spPr>
        <a:solidFill>
          <a:schemeClr val="accent2">
            <a:lumMod val="75000"/>
          </a:schemeClr>
        </a:solidFill>
      </dgm:spPr>
      <dgm:t>
        <a:bodyPr/>
        <a:lstStyle/>
        <a:p>
          <a:r>
            <a:rPr lang="en-GB" dirty="0"/>
            <a:t>Paradigm shifts 2: The Nature of Public Organisations, Motivation of Staff, Accountability</a:t>
          </a:r>
          <a:endParaRPr lang="cs-CZ" dirty="0"/>
        </a:p>
      </dgm:t>
    </dgm:pt>
    <dgm:pt modelId="{D9C06995-EE02-4C77-BD6C-4A505EE76B7C}" type="parTrans" cxnId="{AE943E2F-683D-49E8-AAB2-B29F53FC22EB}">
      <dgm:prSet/>
      <dgm:spPr/>
      <dgm:t>
        <a:bodyPr/>
        <a:lstStyle/>
        <a:p>
          <a:endParaRPr lang="cs-CZ"/>
        </a:p>
      </dgm:t>
    </dgm:pt>
    <dgm:pt modelId="{D1CD80AA-DFF8-4D12-B3F6-71F1388588B3}" type="sibTrans" cxnId="{AE943E2F-683D-49E8-AAB2-B29F53FC22EB}">
      <dgm:prSet/>
      <dgm:spPr/>
      <dgm:t>
        <a:bodyPr/>
        <a:lstStyle/>
        <a:p>
          <a:endParaRPr lang="cs-CZ"/>
        </a:p>
      </dgm:t>
    </dgm:pt>
    <dgm:pt modelId="{D034E831-0FA8-4C79-97F9-4B7EB0BCA2B3}">
      <dgm:prSet phldrT="[Text]"/>
      <dgm:spPr>
        <a:solidFill>
          <a:schemeClr val="accent5">
            <a:lumMod val="50000"/>
          </a:schemeClr>
        </a:solidFill>
      </dgm:spPr>
      <dgm:t>
        <a:bodyPr/>
        <a:lstStyle/>
        <a:p>
          <a:r>
            <a:rPr lang="en-GB" dirty="0"/>
            <a:t>Human Learning Systems</a:t>
          </a:r>
          <a:r>
            <a:rPr lang="cs-CZ" dirty="0"/>
            <a:t> 1</a:t>
          </a:r>
          <a:r>
            <a:rPr lang="en-GB" dirty="0"/>
            <a:t>: Introduction and Human element</a:t>
          </a:r>
          <a:endParaRPr lang="cs-CZ" dirty="0"/>
        </a:p>
      </dgm:t>
    </dgm:pt>
    <dgm:pt modelId="{C3C52624-D761-42C4-A47A-72AEA6F0B4F5}" type="parTrans" cxnId="{BF3BBB14-A6F9-43FB-BCED-DB73A9595589}">
      <dgm:prSet/>
      <dgm:spPr/>
      <dgm:t>
        <a:bodyPr/>
        <a:lstStyle/>
        <a:p>
          <a:endParaRPr lang="cs-CZ"/>
        </a:p>
      </dgm:t>
    </dgm:pt>
    <dgm:pt modelId="{CC55EEB8-3FD6-42E2-99D0-6E139204FBA3}" type="sibTrans" cxnId="{BF3BBB14-A6F9-43FB-BCED-DB73A9595589}">
      <dgm:prSet/>
      <dgm:spPr/>
      <dgm:t>
        <a:bodyPr/>
        <a:lstStyle/>
        <a:p>
          <a:endParaRPr lang="cs-CZ"/>
        </a:p>
      </dgm:t>
    </dgm:pt>
    <dgm:pt modelId="{ED588DDD-BFD3-4EF0-B733-2809F38CA301}">
      <dgm:prSet phldrT="[Text]"/>
      <dgm:spPr>
        <a:solidFill>
          <a:schemeClr val="accent5">
            <a:lumMod val="75000"/>
          </a:schemeClr>
        </a:solidFill>
      </dgm:spPr>
      <dgm:t>
        <a:bodyPr/>
        <a:lstStyle/>
        <a:p>
          <a:r>
            <a:rPr lang="en-GB" dirty="0"/>
            <a:t>Human Learning Systems</a:t>
          </a:r>
          <a:r>
            <a:rPr lang="cs-CZ" dirty="0"/>
            <a:t> 2</a:t>
          </a:r>
          <a:r>
            <a:rPr lang="en-GB" dirty="0"/>
            <a:t>: Learning element</a:t>
          </a:r>
          <a:endParaRPr lang="cs-CZ" dirty="0"/>
        </a:p>
      </dgm:t>
    </dgm:pt>
    <dgm:pt modelId="{70A98ABF-4583-484B-A14B-8DB5BA60CC84}" type="parTrans" cxnId="{7245A84C-A8AB-4978-A314-9B3179AB4409}">
      <dgm:prSet/>
      <dgm:spPr/>
      <dgm:t>
        <a:bodyPr/>
        <a:lstStyle/>
        <a:p>
          <a:endParaRPr lang="cs-CZ"/>
        </a:p>
      </dgm:t>
    </dgm:pt>
    <dgm:pt modelId="{DCA37B11-01B4-4E3D-A653-DF50DEC54A60}" type="sibTrans" cxnId="{7245A84C-A8AB-4978-A314-9B3179AB4409}">
      <dgm:prSet/>
      <dgm:spPr/>
      <dgm:t>
        <a:bodyPr/>
        <a:lstStyle/>
        <a:p>
          <a:endParaRPr lang="cs-CZ"/>
        </a:p>
      </dgm:t>
    </dgm:pt>
    <dgm:pt modelId="{8C95CFA7-EF77-4416-8847-B1937AA122B3}">
      <dgm:prSet phldrT="[Text]"/>
      <dgm:spPr>
        <a:solidFill>
          <a:schemeClr val="accent5">
            <a:lumMod val="60000"/>
            <a:lumOff val="40000"/>
          </a:schemeClr>
        </a:solidFill>
      </dgm:spPr>
      <dgm:t>
        <a:bodyPr/>
        <a:lstStyle/>
        <a:p>
          <a:r>
            <a:rPr lang="en-GB" dirty="0"/>
            <a:t>Human Learning Systems</a:t>
          </a:r>
          <a:r>
            <a:rPr lang="cs-CZ" dirty="0"/>
            <a:t> 3</a:t>
          </a:r>
          <a:r>
            <a:rPr lang="en-GB" dirty="0"/>
            <a:t>: Systems element</a:t>
          </a:r>
          <a:endParaRPr lang="cs-CZ" dirty="0"/>
        </a:p>
      </dgm:t>
    </dgm:pt>
    <dgm:pt modelId="{A527E14C-B16D-41BA-8B53-373AA135DF1E}" type="parTrans" cxnId="{5359D42A-5D1C-4D61-AE2C-08DA26A56873}">
      <dgm:prSet/>
      <dgm:spPr/>
      <dgm:t>
        <a:bodyPr/>
        <a:lstStyle/>
        <a:p>
          <a:endParaRPr lang="cs-CZ"/>
        </a:p>
      </dgm:t>
    </dgm:pt>
    <dgm:pt modelId="{40FD5CAA-D5F3-4E9D-B08D-9AEEB502AB28}" type="sibTrans" cxnId="{5359D42A-5D1C-4D61-AE2C-08DA26A56873}">
      <dgm:prSet/>
      <dgm:spPr/>
      <dgm:t>
        <a:bodyPr/>
        <a:lstStyle/>
        <a:p>
          <a:endParaRPr lang="cs-CZ"/>
        </a:p>
      </dgm:t>
    </dgm:pt>
    <dgm:pt modelId="{609062AE-4387-4DB3-BD80-FD4BAEA4C888}">
      <dgm:prSet phldrT="[Text]"/>
      <dgm:spPr>
        <a:solidFill>
          <a:schemeClr val="accent6">
            <a:lumMod val="75000"/>
          </a:schemeClr>
        </a:solidFill>
      </dgm:spPr>
      <dgm:t>
        <a:bodyPr/>
        <a:lstStyle/>
        <a:p>
          <a:r>
            <a:rPr lang="en-GB"/>
            <a:t>New Synthesis, Metagovernance and conclusions </a:t>
          </a:r>
          <a:endParaRPr lang="cs-CZ" dirty="0"/>
        </a:p>
      </dgm:t>
    </dgm:pt>
    <dgm:pt modelId="{B81EC996-4FDB-41D5-AA95-9FFF3274C357}" type="parTrans" cxnId="{D5072A50-2774-4AD4-AA13-6928CFAA061B}">
      <dgm:prSet/>
      <dgm:spPr/>
      <dgm:t>
        <a:bodyPr/>
        <a:lstStyle/>
        <a:p>
          <a:endParaRPr lang="cs-CZ"/>
        </a:p>
      </dgm:t>
    </dgm:pt>
    <dgm:pt modelId="{1A5860F9-42BB-4678-AF6A-EDAB9C52A6F3}" type="sibTrans" cxnId="{D5072A50-2774-4AD4-AA13-6928CFAA061B}">
      <dgm:prSet/>
      <dgm:spPr/>
      <dgm:t>
        <a:bodyPr/>
        <a:lstStyle/>
        <a:p>
          <a:endParaRPr lang="cs-CZ"/>
        </a:p>
      </dgm:t>
    </dgm:pt>
    <dgm:pt modelId="{0EE7DF35-4772-4767-8949-06C36B506AD4}" type="pres">
      <dgm:prSet presAssocID="{FC7AF6CF-A6DE-4B6A-8B1D-DC517A5CF791}" presName="diagram" presStyleCnt="0">
        <dgm:presLayoutVars>
          <dgm:dir/>
          <dgm:resizeHandles val="exact"/>
        </dgm:presLayoutVars>
      </dgm:prSet>
      <dgm:spPr/>
    </dgm:pt>
    <dgm:pt modelId="{91A93E93-E5DE-48E1-AD68-9C174AF2A360}" type="pres">
      <dgm:prSet presAssocID="{86686EA8-FF80-4F0B-9F4D-4AD553A45665}" presName="node" presStyleLbl="node1" presStyleIdx="0" presStyleCnt="6">
        <dgm:presLayoutVars>
          <dgm:bulletEnabled val="1"/>
        </dgm:presLayoutVars>
      </dgm:prSet>
      <dgm:spPr/>
    </dgm:pt>
    <dgm:pt modelId="{8C6746A3-48B5-4D76-A37F-C7A5B96F6DE1}" type="pres">
      <dgm:prSet presAssocID="{B4CA6249-658D-47B8-B077-4A0B07DDBA46}" presName="sibTrans" presStyleCnt="0"/>
      <dgm:spPr/>
    </dgm:pt>
    <dgm:pt modelId="{E13AF3FF-D436-403F-88A4-8EFD26B2D96C}" type="pres">
      <dgm:prSet presAssocID="{D57C2746-D4BF-42DF-BBEB-3EF0E2DFBD32}" presName="node" presStyleLbl="node1" presStyleIdx="1" presStyleCnt="6">
        <dgm:presLayoutVars>
          <dgm:bulletEnabled val="1"/>
        </dgm:presLayoutVars>
      </dgm:prSet>
      <dgm:spPr/>
    </dgm:pt>
    <dgm:pt modelId="{0FFD1061-7540-4351-B949-75E9B43E89E8}" type="pres">
      <dgm:prSet presAssocID="{D1CD80AA-DFF8-4D12-B3F6-71F1388588B3}" presName="sibTrans" presStyleCnt="0"/>
      <dgm:spPr/>
    </dgm:pt>
    <dgm:pt modelId="{CA230537-D046-4B55-9D8C-A528233D0F89}" type="pres">
      <dgm:prSet presAssocID="{D034E831-0FA8-4C79-97F9-4B7EB0BCA2B3}" presName="node" presStyleLbl="node1" presStyleIdx="2" presStyleCnt="6">
        <dgm:presLayoutVars>
          <dgm:bulletEnabled val="1"/>
        </dgm:presLayoutVars>
      </dgm:prSet>
      <dgm:spPr/>
    </dgm:pt>
    <dgm:pt modelId="{A07DB43D-228D-443A-A3FE-5AD78EF0EE70}" type="pres">
      <dgm:prSet presAssocID="{CC55EEB8-3FD6-42E2-99D0-6E139204FBA3}" presName="sibTrans" presStyleCnt="0"/>
      <dgm:spPr/>
    </dgm:pt>
    <dgm:pt modelId="{A56CD2FC-DF6E-485B-801B-D67B63F399B2}" type="pres">
      <dgm:prSet presAssocID="{ED588DDD-BFD3-4EF0-B733-2809F38CA301}" presName="node" presStyleLbl="node1" presStyleIdx="3" presStyleCnt="6">
        <dgm:presLayoutVars>
          <dgm:bulletEnabled val="1"/>
        </dgm:presLayoutVars>
      </dgm:prSet>
      <dgm:spPr/>
    </dgm:pt>
    <dgm:pt modelId="{2D32D869-3D82-4A89-9816-2B4579B51928}" type="pres">
      <dgm:prSet presAssocID="{DCA37B11-01B4-4E3D-A653-DF50DEC54A60}" presName="sibTrans" presStyleCnt="0"/>
      <dgm:spPr/>
    </dgm:pt>
    <dgm:pt modelId="{25AA4D10-BDEF-4F93-B2D1-F5C8C237BD3B}" type="pres">
      <dgm:prSet presAssocID="{8C95CFA7-EF77-4416-8847-B1937AA122B3}" presName="node" presStyleLbl="node1" presStyleIdx="4" presStyleCnt="6">
        <dgm:presLayoutVars>
          <dgm:bulletEnabled val="1"/>
        </dgm:presLayoutVars>
      </dgm:prSet>
      <dgm:spPr/>
    </dgm:pt>
    <dgm:pt modelId="{7FA6C95F-D0E9-4710-A635-744B786808A3}" type="pres">
      <dgm:prSet presAssocID="{40FD5CAA-D5F3-4E9D-B08D-9AEEB502AB28}" presName="sibTrans" presStyleCnt="0"/>
      <dgm:spPr/>
    </dgm:pt>
    <dgm:pt modelId="{9869AEB3-5A87-4C8B-B824-B60597F6B80B}" type="pres">
      <dgm:prSet presAssocID="{609062AE-4387-4DB3-BD80-FD4BAEA4C888}" presName="node" presStyleLbl="node1" presStyleIdx="5" presStyleCnt="6">
        <dgm:presLayoutVars>
          <dgm:bulletEnabled val="1"/>
        </dgm:presLayoutVars>
      </dgm:prSet>
      <dgm:spPr/>
    </dgm:pt>
  </dgm:ptLst>
  <dgm:cxnLst>
    <dgm:cxn modelId="{D3F31706-2621-429B-8C7A-03651052CB76}" type="presOf" srcId="{86686EA8-FF80-4F0B-9F4D-4AD553A45665}" destId="{91A93E93-E5DE-48E1-AD68-9C174AF2A360}" srcOrd="0" destOrd="0" presId="urn:microsoft.com/office/officeart/2005/8/layout/default"/>
    <dgm:cxn modelId="{BF3BBB14-A6F9-43FB-BCED-DB73A9595589}" srcId="{FC7AF6CF-A6DE-4B6A-8B1D-DC517A5CF791}" destId="{D034E831-0FA8-4C79-97F9-4B7EB0BCA2B3}" srcOrd="2" destOrd="0" parTransId="{C3C52624-D761-42C4-A47A-72AEA6F0B4F5}" sibTransId="{CC55EEB8-3FD6-42E2-99D0-6E139204FBA3}"/>
    <dgm:cxn modelId="{5359D42A-5D1C-4D61-AE2C-08DA26A56873}" srcId="{FC7AF6CF-A6DE-4B6A-8B1D-DC517A5CF791}" destId="{8C95CFA7-EF77-4416-8847-B1937AA122B3}" srcOrd="4" destOrd="0" parTransId="{A527E14C-B16D-41BA-8B53-373AA135DF1E}" sibTransId="{40FD5CAA-D5F3-4E9D-B08D-9AEEB502AB28}"/>
    <dgm:cxn modelId="{B396012F-22FB-4CE3-B64F-ECFFE5263AA4}" type="presOf" srcId="{FC7AF6CF-A6DE-4B6A-8B1D-DC517A5CF791}" destId="{0EE7DF35-4772-4767-8949-06C36B506AD4}" srcOrd="0" destOrd="0" presId="urn:microsoft.com/office/officeart/2005/8/layout/default"/>
    <dgm:cxn modelId="{AE943E2F-683D-49E8-AAB2-B29F53FC22EB}" srcId="{FC7AF6CF-A6DE-4B6A-8B1D-DC517A5CF791}" destId="{D57C2746-D4BF-42DF-BBEB-3EF0E2DFBD32}" srcOrd="1" destOrd="0" parTransId="{D9C06995-EE02-4C77-BD6C-4A505EE76B7C}" sibTransId="{D1CD80AA-DFF8-4D12-B3F6-71F1388588B3}"/>
    <dgm:cxn modelId="{68281D5B-B6D8-4025-B61D-68D4C63378FB}" type="presOf" srcId="{D57C2746-D4BF-42DF-BBEB-3EF0E2DFBD32}" destId="{E13AF3FF-D436-403F-88A4-8EFD26B2D96C}" srcOrd="0" destOrd="0" presId="urn:microsoft.com/office/officeart/2005/8/layout/default"/>
    <dgm:cxn modelId="{56FD815D-6EE0-44BA-89EA-0C02D0DBBC3F}" type="presOf" srcId="{609062AE-4387-4DB3-BD80-FD4BAEA4C888}" destId="{9869AEB3-5A87-4C8B-B824-B60597F6B80B}" srcOrd="0" destOrd="0" presId="urn:microsoft.com/office/officeart/2005/8/layout/default"/>
    <dgm:cxn modelId="{7245A84C-A8AB-4978-A314-9B3179AB4409}" srcId="{FC7AF6CF-A6DE-4B6A-8B1D-DC517A5CF791}" destId="{ED588DDD-BFD3-4EF0-B733-2809F38CA301}" srcOrd="3" destOrd="0" parTransId="{70A98ABF-4583-484B-A14B-8DB5BA60CC84}" sibTransId="{DCA37B11-01B4-4E3D-A653-DF50DEC54A60}"/>
    <dgm:cxn modelId="{46A1394E-DA00-47BC-9957-BBE47E5CA5A5}" type="presOf" srcId="{ED588DDD-BFD3-4EF0-B733-2809F38CA301}" destId="{A56CD2FC-DF6E-485B-801B-D67B63F399B2}" srcOrd="0" destOrd="0" presId="urn:microsoft.com/office/officeart/2005/8/layout/default"/>
    <dgm:cxn modelId="{D5072A50-2774-4AD4-AA13-6928CFAA061B}" srcId="{FC7AF6CF-A6DE-4B6A-8B1D-DC517A5CF791}" destId="{609062AE-4387-4DB3-BD80-FD4BAEA4C888}" srcOrd="5" destOrd="0" parTransId="{B81EC996-4FDB-41D5-AA95-9FFF3274C357}" sibTransId="{1A5860F9-42BB-4678-AF6A-EDAB9C52A6F3}"/>
    <dgm:cxn modelId="{01E37272-9CC0-49B2-ABA3-A622C09A7F5C}" type="presOf" srcId="{D034E831-0FA8-4C79-97F9-4B7EB0BCA2B3}" destId="{CA230537-D046-4B55-9D8C-A528233D0F89}" srcOrd="0" destOrd="0" presId="urn:microsoft.com/office/officeart/2005/8/layout/default"/>
    <dgm:cxn modelId="{B181FA7D-FD06-407C-B861-CBDE8BF1153A}" type="presOf" srcId="{8C95CFA7-EF77-4416-8847-B1937AA122B3}" destId="{25AA4D10-BDEF-4F93-B2D1-F5C8C237BD3B}" srcOrd="0" destOrd="0" presId="urn:microsoft.com/office/officeart/2005/8/layout/default"/>
    <dgm:cxn modelId="{170CA2F8-D9D8-4122-AA5F-DA23B5AFB482}" srcId="{FC7AF6CF-A6DE-4B6A-8B1D-DC517A5CF791}" destId="{86686EA8-FF80-4F0B-9F4D-4AD553A45665}" srcOrd="0" destOrd="0" parTransId="{9AB0D8BB-BC96-4E25-8F9E-C27B2998DA4C}" sibTransId="{B4CA6249-658D-47B8-B077-4A0B07DDBA46}"/>
    <dgm:cxn modelId="{0650ED30-4ADB-4CB0-8335-24D4AB407CFF}" type="presParOf" srcId="{0EE7DF35-4772-4767-8949-06C36B506AD4}" destId="{91A93E93-E5DE-48E1-AD68-9C174AF2A360}" srcOrd="0" destOrd="0" presId="urn:microsoft.com/office/officeart/2005/8/layout/default"/>
    <dgm:cxn modelId="{4163071F-C27D-4DC2-AB98-8B5F4165F117}" type="presParOf" srcId="{0EE7DF35-4772-4767-8949-06C36B506AD4}" destId="{8C6746A3-48B5-4D76-A37F-C7A5B96F6DE1}" srcOrd="1" destOrd="0" presId="urn:microsoft.com/office/officeart/2005/8/layout/default"/>
    <dgm:cxn modelId="{6949A6AE-802D-46B1-980B-142424C7EB3A}" type="presParOf" srcId="{0EE7DF35-4772-4767-8949-06C36B506AD4}" destId="{E13AF3FF-D436-403F-88A4-8EFD26B2D96C}" srcOrd="2" destOrd="0" presId="urn:microsoft.com/office/officeart/2005/8/layout/default"/>
    <dgm:cxn modelId="{D74D801A-5991-4AB5-A5AA-2E27101CC5CC}" type="presParOf" srcId="{0EE7DF35-4772-4767-8949-06C36B506AD4}" destId="{0FFD1061-7540-4351-B949-75E9B43E89E8}" srcOrd="3" destOrd="0" presId="urn:microsoft.com/office/officeart/2005/8/layout/default"/>
    <dgm:cxn modelId="{4BDFA760-0C06-4915-AFC6-3B65C97CA5CF}" type="presParOf" srcId="{0EE7DF35-4772-4767-8949-06C36B506AD4}" destId="{CA230537-D046-4B55-9D8C-A528233D0F89}" srcOrd="4" destOrd="0" presId="urn:microsoft.com/office/officeart/2005/8/layout/default"/>
    <dgm:cxn modelId="{B53FABA5-078D-4B05-B757-060CED1BB714}" type="presParOf" srcId="{0EE7DF35-4772-4767-8949-06C36B506AD4}" destId="{A07DB43D-228D-443A-A3FE-5AD78EF0EE70}" srcOrd="5" destOrd="0" presId="urn:microsoft.com/office/officeart/2005/8/layout/default"/>
    <dgm:cxn modelId="{4AA948E9-DA0D-434C-A4A0-13A1D8D6F000}" type="presParOf" srcId="{0EE7DF35-4772-4767-8949-06C36B506AD4}" destId="{A56CD2FC-DF6E-485B-801B-D67B63F399B2}" srcOrd="6" destOrd="0" presId="urn:microsoft.com/office/officeart/2005/8/layout/default"/>
    <dgm:cxn modelId="{DF259F81-04B7-4E90-B41B-2228C2221EF0}" type="presParOf" srcId="{0EE7DF35-4772-4767-8949-06C36B506AD4}" destId="{2D32D869-3D82-4A89-9816-2B4579B51928}" srcOrd="7" destOrd="0" presId="urn:microsoft.com/office/officeart/2005/8/layout/default"/>
    <dgm:cxn modelId="{39D52F75-49FB-439F-853F-42EEE77B0849}" type="presParOf" srcId="{0EE7DF35-4772-4767-8949-06C36B506AD4}" destId="{25AA4D10-BDEF-4F93-B2D1-F5C8C237BD3B}" srcOrd="8" destOrd="0" presId="urn:microsoft.com/office/officeart/2005/8/layout/default"/>
    <dgm:cxn modelId="{E4921BF3-2944-4E18-A1E7-E647B325CAC5}" type="presParOf" srcId="{0EE7DF35-4772-4767-8949-06C36B506AD4}" destId="{7FA6C95F-D0E9-4710-A635-744B786808A3}" srcOrd="9" destOrd="0" presId="urn:microsoft.com/office/officeart/2005/8/layout/default"/>
    <dgm:cxn modelId="{F201351F-11F4-460C-96EB-F3903E3EED38}" type="presParOf" srcId="{0EE7DF35-4772-4767-8949-06C36B506AD4}" destId="{9869AEB3-5A87-4C8B-B824-B60597F6B80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125AA3-0D29-4BE5-B457-3F4AB6C321B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cs-CZ"/>
        </a:p>
      </dgm:t>
    </dgm:pt>
    <dgm:pt modelId="{E669FC16-7ACA-479B-A894-548B97FACD5A}">
      <dgm:prSet phldrT="[Text]"/>
      <dgm:spPr>
        <a:solidFill>
          <a:srgbClr val="0070C0"/>
        </a:solidFill>
      </dgm:spPr>
      <dgm:t>
        <a:bodyPr/>
        <a:lstStyle/>
        <a:p>
          <a:r>
            <a:rPr lang="cs-CZ" dirty="0">
              <a:latin typeface="Calibri" panose="020F0502020204030204" pitchFamily="34" charset="0"/>
              <a:cs typeface="Calibri" panose="020F0502020204030204" pitchFamily="34" charset="0"/>
            </a:rPr>
            <a:t>Přednáška, výklad</a:t>
          </a:r>
        </a:p>
      </dgm:t>
    </dgm:pt>
    <dgm:pt modelId="{239B36C3-7E97-4746-83A0-25528F714EBB}" type="parTrans" cxnId="{D05EB564-E899-48CD-B75B-4517ED3E71FD}">
      <dgm:prSet/>
      <dgm:spPr/>
      <dgm:t>
        <a:bodyPr/>
        <a:lstStyle/>
        <a:p>
          <a:endParaRPr lang="cs-CZ"/>
        </a:p>
      </dgm:t>
    </dgm:pt>
    <dgm:pt modelId="{0D55E8B8-2D50-465B-BC22-F5D8D5B0881C}" type="sibTrans" cxnId="{D05EB564-E899-48CD-B75B-4517ED3E71FD}">
      <dgm:prSet/>
      <dgm:spPr/>
      <dgm:t>
        <a:bodyPr/>
        <a:lstStyle/>
        <a:p>
          <a:endParaRPr lang="cs-CZ"/>
        </a:p>
      </dgm:t>
    </dgm:pt>
    <dgm:pt modelId="{EDF85A85-A256-4120-B995-EF08244D0074}">
      <dgm:prSet phldrT="[Text]"/>
      <dgm:spPr>
        <a:solidFill>
          <a:srgbClr val="00B050"/>
        </a:solidFill>
      </dgm:spPr>
      <dgm:t>
        <a:bodyPr/>
        <a:lstStyle/>
        <a:p>
          <a:r>
            <a:rPr lang="cs-CZ" dirty="0">
              <a:latin typeface="Calibri" panose="020F0502020204030204" pitchFamily="34" charset="0"/>
              <a:cs typeface="Calibri" panose="020F0502020204030204" pitchFamily="34" charset="0"/>
            </a:rPr>
            <a:t>Diskuze v plénu</a:t>
          </a:r>
        </a:p>
      </dgm:t>
    </dgm:pt>
    <dgm:pt modelId="{062179BE-D4A3-4170-AA88-D2C9E89CC1B7}" type="parTrans" cxnId="{C721185E-5669-4E5B-BCBE-A777A63F995D}">
      <dgm:prSet/>
      <dgm:spPr/>
      <dgm:t>
        <a:bodyPr/>
        <a:lstStyle/>
        <a:p>
          <a:endParaRPr lang="cs-CZ"/>
        </a:p>
      </dgm:t>
    </dgm:pt>
    <dgm:pt modelId="{D28836F8-D1B1-49AF-8C88-7634F4A12696}" type="sibTrans" cxnId="{C721185E-5669-4E5B-BCBE-A777A63F995D}">
      <dgm:prSet/>
      <dgm:spPr/>
      <dgm:t>
        <a:bodyPr/>
        <a:lstStyle/>
        <a:p>
          <a:endParaRPr lang="cs-CZ"/>
        </a:p>
      </dgm:t>
    </dgm:pt>
    <dgm:pt modelId="{C5CD7BC1-506A-471A-8AFA-5B6B238B846B}">
      <dgm:prSet phldrT="[Text]"/>
      <dgm:spPr>
        <a:solidFill>
          <a:srgbClr val="7030A0"/>
        </a:solidFill>
      </dgm:spPr>
      <dgm:t>
        <a:bodyPr/>
        <a:lstStyle/>
        <a:p>
          <a:r>
            <a:rPr lang="cs-CZ" dirty="0">
              <a:latin typeface="Calibri" panose="020F0502020204030204" pitchFamily="34" charset="0"/>
              <a:cs typeface="Calibri" panose="020F0502020204030204" pitchFamily="34" charset="0"/>
            </a:rPr>
            <a:t>Práce ve skupinách</a:t>
          </a:r>
        </a:p>
      </dgm:t>
    </dgm:pt>
    <dgm:pt modelId="{5B314371-01CA-4DF4-9381-2A6B6534A2DB}" type="parTrans" cxnId="{448E4293-6D60-49FB-B85F-B5F7D1922EE3}">
      <dgm:prSet/>
      <dgm:spPr/>
      <dgm:t>
        <a:bodyPr/>
        <a:lstStyle/>
        <a:p>
          <a:endParaRPr lang="cs-CZ"/>
        </a:p>
      </dgm:t>
    </dgm:pt>
    <dgm:pt modelId="{1878EDA7-8313-4B58-B0B2-5FABF94EB4A2}" type="sibTrans" cxnId="{448E4293-6D60-49FB-B85F-B5F7D1922EE3}">
      <dgm:prSet/>
      <dgm:spPr/>
      <dgm:t>
        <a:bodyPr/>
        <a:lstStyle/>
        <a:p>
          <a:endParaRPr lang="cs-CZ"/>
        </a:p>
      </dgm:t>
    </dgm:pt>
    <dgm:pt modelId="{FCD8CA42-E71D-47EB-AD40-98CD316338B4}">
      <dgm:prSet phldrT="[Text]"/>
      <dgm:spPr>
        <a:solidFill>
          <a:srgbClr val="C00000"/>
        </a:solidFill>
      </dgm:spPr>
      <dgm:t>
        <a:bodyPr/>
        <a:lstStyle/>
        <a:p>
          <a:r>
            <a:rPr lang="cs-CZ" dirty="0">
              <a:latin typeface="Calibri" panose="020F0502020204030204" pitchFamily="34" charset="0"/>
              <a:cs typeface="Calibri" panose="020F0502020204030204" pitchFamily="34" charset="0"/>
            </a:rPr>
            <a:t>Samostatná práce </a:t>
          </a:r>
        </a:p>
      </dgm:t>
    </dgm:pt>
    <dgm:pt modelId="{012AD69D-499F-46AE-A1AA-CBF58788C587}" type="parTrans" cxnId="{E550B2CE-777D-4B1B-93F9-860D6C9C9055}">
      <dgm:prSet/>
      <dgm:spPr/>
      <dgm:t>
        <a:bodyPr/>
        <a:lstStyle/>
        <a:p>
          <a:endParaRPr lang="cs-CZ"/>
        </a:p>
      </dgm:t>
    </dgm:pt>
    <dgm:pt modelId="{97B8BEAF-A03D-405A-8262-5255688AB222}" type="sibTrans" cxnId="{E550B2CE-777D-4B1B-93F9-860D6C9C9055}">
      <dgm:prSet/>
      <dgm:spPr/>
      <dgm:t>
        <a:bodyPr/>
        <a:lstStyle/>
        <a:p>
          <a:endParaRPr lang="cs-CZ"/>
        </a:p>
      </dgm:t>
    </dgm:pt>
    <dgm:pt modelId="{42D235F4-7770-4E85-9D6C-7220DC82E431}" type="pres">
      <dgm:prSet presAssocID="{DA125AA3-0D29-4BE5-B457-3F4AB6C321B0}" presName="diagram" presStyleCnt="0">
        <dgm:presLayoutVars>
          <dgm:dir/>
          <dgm:resizeHandles val="exact"/>
        </dgm:presLayoutVars>
      </dgm:prSet>
      <dgm:spPr/>
    </dgm:pt>
    <dgm:pt modelId="{878CBFF6-1E01-4A14-AAA7-C229D96F319E}" type="pres">
      <dgm:prSet presAssocID="{E669FC16-7ACA-479B-A894-548B97FACD5A}" presName="node" presStyleLbl="node1" presStyleIdx="0" presStyleCnt="4">
        <dgm:presLayoutVars>
          <dgm:bulletEnabled val="1"/>
        </dgm:presLayoutVars>
      </dgm:prSet>
      <dgm:spPr/>
    </dgm:pt>
    <dgm:pt modelId="{680D1A7A-D58C-43EE-87AB-8517A60D6093}" type="pres">
      <dgm:prSet presAssocID="{0D55E8B8-2D50-465B-BC22-F5D8D5B0881C}" presName="sibTrans" presStyleCnt="0"/>
      <dgm:spPr/>
    </dgm:pt>
    <dgm:pt modelId="{2E692C55-18DD-4E15-B37E-F3FE2C18DB99}" type="pres">
      <dgm:prSet presAssocID="{EDF85A85-A256-4120-B995-EF08244D0074}" presName="node" presStyleLbl="node1" presStyleIdx="1" presStyleCnt="4">
        <dgm:presLayoutVars>
          <dgm:bulletEnabled val="1"/>
        </dgm:presLayoutVars>
      </dgm:prSet>
      <dgm:spPr/>
    </dgm:pt>
    <dgm:pt modelId="{C9726E83-C6C0-4612-BD9A-E1CD1DE2151D}" type="pres">
      <dgm:prSet presAssocID="{D28836F8-D1B1-49AF-8C88-7634F4A12696}" presName="sibTrans" presStyleCnt="0"/>
      <dgm:spPr/>
    </dgm:pt>
    <dgm:pt modelId="{795A0B27-B78E-4CC8-A8AE-8B9715247664}" type="pres">
      <dgm:prSet presAssocID="{C5CD7BC1-506A-471A-8AFA-5B6B238B846B}" presName="node" presStyleLbl="node1" presStyleIdx="2" presStyleCnt="4">
        <dgm:presLayoutVars>
          <dgm:bulletEnabled val="1"/>
        </dgm:presLayoutVars>
      </dgm:prSet>
      <dgm:spPr/>
    </dgm:pt>
    <dgm:pt modelId="{CF48013E-D31E-4793-AFF7-614867FBF2EB}" type="pres">
      <dgm:prSet presAssocID="{1878EDA7-8313-4B58-B0B2-5FABF94EB4A2}" presName="sibTrans" presStyleCnt="0"/>
      <dgm:spPr/>
    </dgm:pt>
    <dgm:pt modelId="{AEC0B1DD-297B-4497-A289-94A0C76EADBF}" type="pres">
      <dgm:prSet presAssocID="{FCD8CA42-E71D-47EB-AD40-98CD316338B4}" presName="node" presStyleLbl="node1" presStyleIdx="3" presStyleCnt="4">
        <dgm:presLayoutVars>
          <dgm:bulletEnabled val="1"/>
        </dgm:presLayoutVars>
      </dgm:prSet>
      <dgm:spPr/>
    </dgm:pt>
  </dgm:ptLst>
  <dgm:cxnLst>
    <dgm:cxn modelId="{5B5EC50B-4D09-49A1-A2CC-D4F0C04B6F88}" type="presOf" srcId="{E669FC16-7ACA-479B-A894-548B97FACD5A}" destId="{878CBFF6-1E01-4A14-AAA7-C229D96F319E}" srcOrd="0" destOrd="0" presId="urn:microsoft.com/office/officeart/2005/8/layout/default"/>
    <dgm:cxn modelId="{C721185E-5669-4E5B-BCBE-A777A63F995D}" srcId="{DA125AA3-0D29-4BE5-B457-3F4AB6C321B0}" destId="{EDF85A85-A256-4120-B995-EF08244D0074}" srcOrd="1" destOrd="0" parTransId="{062179BE-D4A3-4170-AA88-D2C9E89CC1B7}" sibTransId="{D28836F8-D1B1-49AF-8C88-7634F4A12696}"/>
    <dgm:cxn modelId="{D05EB564-E899-48CD-B75B-4517ED3E71FD}" srcId="{DA125AA3-0D29-4BE5-B457-3F4AB6C321B0}" destId="{E669FC16-7ACA-479B-A894-548B97FACD5A}" srcOrd="0" destOrd="0" parTransId="{239B36C3-7E97-4746-83A0-25528F714EBB}" sibTransId="{0D55E8B8-2D50-465B-BC22-F5D8D5B0881C}"/>
    <dgm:cxn modelId="{886F5A55-396D-4648-B696-301115B36D5C}" type="presOf" srcId="{C5CD7BC1-506A-471A-8AFA-5B6B238B846B}" destId="{795A0B27-B78E-4CC8-A8AE-8B9715247664}" srcOrd="0" destOrd="0" presId="urn:microsoft.com/office/officeart/2005/8/layout/default"/>
    <dgm:cxn modelId="{9DFFBF7E-2409-4CBD-91CE-0140E891C540}" type="presOf" srcId="{DA125AA3-0D29-4BE5-B457-3F4AB6C321B0}" destId="{42D235F4-7770-4E85-9D6C-7220DC82E431}" srcOrd="0" destOrd="0" presId="urn:microsoft.com/office/officeart/2005/8/layout/default"/>
    <dgm:cxn modelId="{448E4293-6D60-49FB-B85F-B5F7D1922EE3}" srcId="{DA125AA3-0D29-4BE5-B457-3F4AB6C321B0}" destId="{C5CD7BC1-506A-471A-8AFA-5B6B238B846B}" srcOrd="2" destOrd="0" parTransId="{5B314371-01CA-4DF4-9381-2A6B6534A2DB}" sibTransId="{1878EDA7-8313-4B58-B0B2-5FABF94EB4A2}"/>
    <dgm:cxn modelId="{E550B2CE-777D-4B1B-93F9-860D6C9C9055}" srcId="{DA125AA3-0D29-4BE5-B457-3F4AB6C321B0}" destId="{FCD8CA42-E71D-47EB-AD40-98CD316338B4}" srcOrd="3" destOrd="0" parTransId="{012AD69D-499F-46AE-A1AA-CBF58788C587}" sibTransId="{97B8BEAF-A03D-405A-8262-5255688AB222}"/>
    <dgm:cxn modelId="{E3334EE7-4EE9-41F9-BC8B-0FF7C27F9590}" type="presOf" srcId="{EDF85A85-A256-4120-B995-EF08244D0074}" destId="{2E692C55-18DD-4E15-B37E-F3FE2C18DB99}" srcOrd="0" destOrd="0" presId="urn:microsoft.com/office/officeart/2005/8/layout/default"/>
    <dgm:cxn modelId="{5088D4EC-EEEA-47F1-BD06-CA186984F9A6}" type="presOf" srcId="{FCD8CA42-E71D-47EB-AD40-98CD316338B4}" destId="{AEC0B1DD-297B-4497-A289-94A0C76EADBF}" srcOrd="0" destOrd="0" presId="urn:microsoft.com/office/officeart/2005/8/layout/default"/>
    <dgm:cxn modelId="{1F7441C9-8597-410B-955A-E845C2EFC39B}" type="presParOf" srcId="{42D235F4-7770-4E85-9D6C-7220DC82E431}" destId="{878CBFF6-1E01-4A14-AAA7-C229D96F319E}" srcOrd="0" destOrd="0" presId="urn:microsoft.com/office/officeart/2005/8/layout/default"/>
    <dgm:cxn modelId="{723E9FC5-4326-4D5D-8DD4-FB5D11A5509B}" type="presParOf" srcId="{42D235F4-7770-4E85-9D6C-7220DC82E431}" destId="{680D1A7A-D58C-43EE-87AB-8517A60D6093}" srcOrd="1" destOrd="0" presId="urn:microsoft.com/office/officeart/2005/8/layout/default"/>
    <dgm:cxn modelId="{D2B56CF9-79B4-4AF8-9A37-945F8955A238}" type="presParOf" srcId="{42D235F4-7770-4E85-9D6C-7220DC82E431}" destId="{2E692C55-18DD-4E15-B37E-F3FE2C18DB99}" srcOrd="2" destOrd="0" presId="urn:microsoft.com/office/officeart/2005/8/layout/default"/>
    <dgm:cxn modelId="{6864F402-D625-415D-ABB1-D4D4C0E2A72F}" type="presParOf" srcId="{42D235F4-7770-4E85-9D6C-7220DC82E431}" destId="{C9726E83-C6C0-4612-BD9A-E1CD1DE2151D}" srcOrd="3" destOrd="0" presId="urn:microsoft.com/office/officeart/2005/8/layout/default"/>
    <dgm:cxn modelId="{3CA5D3C6-83A3-4DFA-B534-49C1A9D479AF}" type="presParOf" srcId="{42D235F4-7770-4E85-9D6C-7220DC82E431}" destId="{795A0B27-B78E-4CC8-A8AE-8B9715247664}" srcOrd="4" destOrd="0" presId="urn:microsoft.com/office/officeart/2005/8/layout/default"/>
    <dgm:cxn modelId="{7E74D88B-DC95-4410-861C-EAD0032D5B85}" type="presParOf" srcId="{42D235F4-7770-4E85-9D6C-7220DC82E431}" destId="{CF48013E-D31E-4793-AFF7-614867FBF2EB}" srcOrd="5" destOrd="0" presId="urn:microsoft.com/office/officeart/2005/8/layout/default"/>
    <dgm:cxn modelId="{80001A47-4825-49E6-80DC-D75F537FA24B}" type="presParOf" srcId="{42D235F4-7770-4E85-9D6C-7220DC82E431}" destId="{AEC0B1DD-297B-4497-A289-94A0C76EADBF}"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A93E93-E5DE-48E1-AD68-9C174AF2A360}">
      <dsp:nvSpPr>
        <dsp:cNvPr id="0" name=""/>
        <dsp:cNvSpPr/>
      </dsp:nvSpPr>
      <dsp:spPr>
        <a:xfrm>
          <a:off x="360858" y="1337"/>
          <a:ext cx="2420842" cy="145250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Paradigm shifts 1: The Environment, The People we Serve, The Way of Management</a:t>
          </a:r>
          <a:endParaRPr lang="cs-CZ" sz="1800" kern="1200" dirty="0"/>
        </a:p>
      </dsp:txBody>
      <dsp:txXfrm>
        <a:off x="360858" y="1337"/>
        <a:ext cx="2420842" cy="1452505"/>
      </dsp:txXfrm>
    </dsp:sp>
    <dsp:sp modelId="{E13AF3FF-D436-403F-88A4-8EFD26B2D96C}">
      <dsp:nvSpPr>
        <dsp:cNvPr id="0" name=""/>
        <dsp:cNvSpPr/>
      </dsp:nvSpPr>
      <dsp:spPr>
        <a:xfrm>
          <a:off x="3023785" y="1337"/>
          <a:ext cx="2420842" cy="145250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Paradigm shifts 2: The Nature of Public Organisations, Motivation of Staff, Accountability</a:t>
          </a:r>
          <a:endParaRPr lang="cs-CZ" sz="1800" kern="1200" dirty="0"/>
        </a:p>
      </dsp:txBody>
      <dsp:txXfrm>
        <a:off x="3023785" y="1337"/>
        <a:ext cx="2420842" cy="1452505"/>
      </dsp:txXfrm>
    </dsp:sp>
    <dsp:sp modelId="{CA230537-D046-4B55-9D8C-A528233D0F89}">
      <dsp:nvSpPr>
        <dsp:cNvPr id="0" name=""/>
        <dsp:cNvSpPr/>
      </dsp:nvSpPr>
      <dsp:spPr>
        <a:xfrm>
          <a:off x="360858" y="1695927"/>
          <a:ext cx="2420842" cy="1452505"/>
        </a:xfrm>
        <a:prstGeom prst="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Human Learning Systems</a:t>
          </a:r>
          <a:r>
            <a:rPr lang="cs-CZ" sz="1800" kern="1200" dirty="0"/>
            <a:t> 1</a:t>
          </a:r>
          <a:r>
            <a:rPr lang="en-GB" sz="1800" kern="1200" dirty="0"/>
            <a:t>: Introduction and Human element</a:t>
          </a:r>
          <a:endParaRPr lang="cs-CZ" sz="1800" kern="1200" dirty="0"/>
        </a:p>
      </dsp:txBody>
      <dsp:txXfrm>
        <a:off x="360858" y="1695927"/>
        <a:ext cx="2420842" cy="1452505"/>
      </dsp:txXfrm>
    </dsp:sp>
    <dsp:sp modelId="{A56CD2FC-DF6E-485B-801B-D67B63F399B2}">
      <dsp:nvSpPr>
        <dsp:cNvPr id="0" name=""/>
        <dsp:cNvSpPr/>
      </dsp:nvSpPr>
      <dsp:spPr>
        <a:xfrm>
          <a:off x="3023785" y="1695927"/>
          <a:ext cx="2420842" cy="1452505"/>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Human Learning Systems</a:t>
          </a:r>
          <a:r>
            <a:rPr lang="cs-CZ" sz="1800" kern="1200" dirty="0"/>
            <a:t> 2</a:t>
          </a:r>
          <a:r>
            <a:rPr lang="en-GB" sz="1800" kern="1200" dirty="0"/>
            <a:t>: Learning element</a:t>
          </a:r>
          <a:endParaRPr lang="cs-CZ" sz="1800" kern="1200" dirty="0"/>
        </a:p>
      </dsp:txBody>
      <dsp:txXfrm>
        <a:off x="3023785" y="1695927"/>
        <a:ext cx="2420842" cy="1452505"/>
      </dsp:txXfrm>
    </dsp:sp>
    <dsp:sp modelId="{25AA4D10-BDEF-4F93-B2D1-F5C8C237BD3B}">
      <dsp:nvSpPr>
        <dsp:cNvPr id="0" name=""/>
        <dsp:cNvSpPr/>
      </dsp:nvSpPr>
      <dsp:spPr>
        <a:xfrm>
          <a:off x="360858" y="3390517"/>
          <a:ext cx="2420842" cy="1452505"/>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Human Learning Systems</a:t>
          </a:r>
          <a:r>
            <a:rPr lang="cs-CZ" sz="1800" kern="1200" dirty="0"/>
            <a:t> 3</a:t>
          </a:r>
          <a:r>
            <a:rPr lang="en-GB" sz="1800" kern="1200" dirty="0"/>
            <a:t>: Systems element</a:t>
          </a:r>
          <a:endParaRPr lang="cs-CZ" sz="1800" kern="1200" dirty="0"/>
        </a:p>
      </dsp:txBody>
      <dsp:txXfrm>
        <a:off x="360858" y="3390517"/>
        <a:ext cx="2420842" cy="1452505"/>
      </dsp:txXfrm>
    </dsp:sp>
    <dsp:sp modelId="{9869AEB3-5A87-4C8B-B824-B60597F6B80B}">
      <dsp:nvSpPr>
        <dsp:cNvPr id="0" name=""/>
        <dsp:cNvSpPr/>
      </dsp:nvSpPr>
      <dsp:spPr>
        <a:xfrm>
          <a:off x="3023785" y="3390517"/>
          <a:ext cx="2420842" cy="1452505"/>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New Synthesis, Metagovernance and conclusions </a:t>
          </a:r>
          <a:endParaRPr lang="cs-CZ" sz="1800" kern="1200" dirty="0"/>
        </a:p>
      </dsp:txBody>
      <dsp:txXfrm>
        <a:off x="3023785" y="3390517"/>
        <a:ext cx="2420842" cy="14525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CBFF6-1E01-4A14-AAA7-C229D96F319E}">
      <dsp:nvSpPr>
        <dsp:cNvPr id="0" name=""/>
        <dsp:cNvSpPr/>
      </dsp:nvSpPr>
      <dsp:spPr>
        <a:xfrm>
          <a:off x="744" y="145603"/>
          <a:ext cx="2902148" cy="1741289"/>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cs-CZ" sz="4200" kern="1200" dirty="0">
              <a:latin typeface="Calibri" panose="020F0502020204030204" pitchFamily="34" charset="0"/>
              <a:cs typeface="Calibri" panose="020F0502020204030204" pitchFamily="34" charset="0"/>
            </a:rPr>
            <a:t>Přednáška, výklad</a:t>
          </a:r>
        </a:p>
      </dsp:txBody>
      <dsp:txXfrm>
        <a:off x="744" y="145603"/>
        <a:ext cx="2902148" cy="1741289"/>
      </dsp:txXfrm>
    </dsp:sp>
    <dsp:sp modelId="{2E692C55-18DD-4E15-B37E-F3FE2C18DB99}">
      <dsp:nvSpPr>
        <dsp:cNvPr id="0" name=""/>
        <dsp:cNvSpPr/>
      </dsp:nvSpPr>
      <dsp:spPr>
        <a:xfrm>
          <a:off x="3193107" y="145603"/>
          <a:ext cx="2902148" cy="1741289"/>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cs-CZ" sz="4200" kern="1200" dirty="0">
              <a:latin typeface="Calibri" panose="020F0502020204030204" pitchFamily="34" charset="0"/>
              <a:cs typeface="Calibri" panose="020F0502020204030204" pitchFamily="34" charset="0"/>
            </a:rPr>
            <a:t>Diskuze v plénu</a:t>
          </a:r>
        </a:p>
      </dsp:txBody>
      <dsp:txXfrm>
        <a:off x="3193107" y="145603"/>
        <a:ext cx="2902148" cy="1741289"/>
      </dsp:txXfrm>
    </dsp:sp>
    <dsp:sp modelId="{795A0B27-B78E-4CC8-A8AE-8B9715247664}">
      <dsp:nvSpPr>
        <dsp:cNvPr id="0" name=""/>
        <dsp:cNvSpPr/>
      </dsp:nvSpPr>
      <dsp:spPr>
        <a:xfrm>
          <a:off x="744" y="2177107"/>
          <a:ext cx="2902148" cy="1741289"/>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cs-CZ" sz="4200" kern="1200" dirty="0">
              <a:latin typeface="Calibri" panose="020F0502020204030204" pitchFamily="34" charset="0"/>
              <a:cs typeface="Calibri" panose="020F0502020204030204" pitchFamily="34" charset="0"/>
            </a:rPr>
            <a:t>Práce ve skupinách</a:t>
          </a:r>
        </a:p>
      </dsp:txBody>
      <dsp:txXfrm>
        <a:off x="744" y="2177107"/>
        <a:ext cx="2902148" cy="1741289"/>
      </dsp:txXfrm>
    </dsp:sp>
    <dsp:sp modelId="{AEC0B1DD-297B-4497-A289-94A0C76EADBF}">
      <dsp:nvSpPr>
        <dsp:cNvPr id="0" name=""/>
        <dsp:cNvSpPr/>
      </dsp:nvSpPr>
      <dsp:spPr>
        <a:xfrm>
          <a:off x="3193107" y="2177107"/>
          <a:ext cx="2902148" cy="1741289"/>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cs-CZ" sz="4200" kern="1200" dirty="0">
              <a:latin typeface="Calibri" panose="020F0502020204030204" pitchFamily="34" charset="0"/>
              <a:cs typeface="Calibri" panose="020F0502020204030204" pitchFamily="34" charset="0"/>
            </a:rPr>
            <a:t>Samostatná práce </a:t>
          </a:r>
        </a:p>
      </dsp:txBody>
      <dsp:txXfrm>
        <a:off x="3193107" y="2177107"/>
        <a:ext cx="2902148" cy="174128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CA4CBA-70B6-4C37-ABB1-702BE15E5B50}" type="datetimeFigureOut">
              <a:rPr lang="cs-CZ" smtClean="0"/>
              <a:t>11.10.2022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7D56AF-7AE1-4194-8E54-660B083519AF}" type="slidenum">
              <a:rPr lang="cs-CZ" smtClean="0"/>
              <a:t>‹#›</a:t>
            </a:fld>
            <a:endParaRPr lang="cs-CZ"/>
          </a:p>
        </p:txBody>
      </p:sp>
    </p:spTree>
    <p:extLst>
      <p:ext uri="{BB962C8B-B14F-4D97-AF65-F5344CB8AC3E}">
        <p14:creationId xmlns:p14="http://schemas.microsoft.com/office/powerpoint/2010/main" val="410597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Discussion</a:t>
            </a:r>
            <a:r>
              <a:rPr lang="cs-CZ" dirty="0"/>
              <a:t> – </a:t>
            </a:r>
            <a:r>
              <a:rPr lang="cs-CZ" dirty="0" err="1"/>
              <a:t>Why</a:t>
            </a:r>
            <a:r>
              <a:rPr lang="cs-CZ" dirty="0"/>
              <a:t> </a:t>
            </a:r>
            <a:r>
              <a:rPr lang="cs-CZ" dirty="0" err="1"/>
              <a:t>did</a:t>
            </a:r>
            <a:r>
              <a:rPr lang="cs-CZ" dirty="0"/>
              <a:t>  </a:t>
            </a:r>
            <a:r>
              <a:rPr lang="cs-CZ" dirty="0" err="1"/>
              <a:t>the</a:t>
            </a:r>
            <a:r>
              <a:rPr lang="cs-CZ" dirty="0"/>
              <a:t> </a:t>
            </a:r>
            <a:r>
              <a:rPr lang="cs-CZ" dirty="0" err="1"/>
              <a:t>project</a:t>
            </a:r>
            <a:r>
              <a:rPr lang="cs-CZ" dirty="0"/>
              <a:t> </a:t>
            </a:r>
            <a:r>
              <a:rPr lang="cs-CZ" dirty="0" err="1"/>
              <a:t>fail</a:t>
            </a:r>
            <a:r>
              <a:rPr lang="cs-CZ" dirty="0"/>
              <a:t>?</a:t>
            </a:r>
          </a:p>
          <a:p>
            <a:endParaRPr lang="cs-CZ" dirty="0"/>
          </a:p>
          <a:p>
            <a:pPr marL="171450" indent="-171450">
              <a:buFontTx/>
              <a:buChar char="-"/>
            </a:pPr>
            <a:r>
              <a:rPr lang="cs-CZ" dirty="0" err="1"/>
              <a:t>Maybe</a:t>
            </a:r>
            <a:r>
              <a:rPr lang="cs-CZ" dirty="0"/>
              <a:t> </a:t>
            </a:r>
            <a:r>
              <a:rPr lang="cs-CZ" dirty="0" err="1"/>
              <a:t>it</a:t>
            </a:r>
            <a:r>
              <a:rPr lang="cs-CZ" dirty="0"/>
              <a:t> </a:t>
            </a:r>
            <a:r>
              <a:rPr lang="cs-CZ" dirty="0" err="1"/>
              <a:t>was</a:t>
            </a:r>
            <a:r>
              <a:rPr lang="cs-CZ" dirty="0"/>
              <a:t> not </a:t>
            </a:r>
            <a:r>
              <a:rPr lang="cs-CZ" dirty="0" err="1"/>
              <a:t>expecting</a:t>
            </a:r>
            <a:r>
              <a:rPr lang="cs-CZ" dirty="0"/>
              <a:t> </a:t>
            </a:r>
            <a:r>
              <a:rPr lang="cs-CZ" dirty="0" err="1"/>
              <a:t>that</a:t>
            </a:r>
            <a:r>
              <a:rPr lang="cs-CZ" baseline="0" dirty="0"/>
              <a:t> </a:t>
            </a:r>
            <a:r>
              <a:rPr lang="cs-CZ" baseline="0" dirty="0" err="1"/>
              <a:t>african</a:t>
            </a:r>
            <a:r>
              <a:rPr lang="cs-CZ" baseline="0" dirty="0"/>
              <a:t> </a:t>
            </a:r>
            <a:r>
              <a:rPr lang="cs-CZ" baseline="0" dirty="0" err="1"/>
              <a:t>children</a:t>
            </a:r>
            <a:r>
              <a:rPr lang="cs-CZ" baseline="0" dirty="0"/>
              <a:t> </a:t>
            </a:r>
            <a:r>
              <a:rPr lang="cs-CZ" baseline="0" dirty="0" err="1"/>
              <a:t>will</a:t>
            </a:r>
            <a:r>
              <a:rPr lang="cs-CZ" baseline="0" dirty="0"/>
              <a:t> not </a:t>
            </a:r>
            <a:r>
              <a:rPr lang="cs-CZ" baseline="0" dirty="0" err="1"/>
              <a:t>understand</a:t>
            </a:r>
            <a:r>
              <a:rPr lang="cs-CZ" baseline="0" dirty="0"/>
              <a:t> </a:t>
            </a:r>
            <a:r>
              <a:rPr lang="cs-CZ" baseline="0" dirty="0" err="1"/>
              <a:t>importance</a:t>
            </a:r>
            <a:r>
              <a:rPr lang="cs-CZ" baseline="0" dirty="0"/>
              <a:t> </a:t>
            </a:r>
            <a:r>
              <a:rPr lang="cs-CZ" baseline="0" dirty="0" err="1"/>
              <a:t>of</a:t>
            </a:r>
            <a:r>
              <a:rPr lang="cs-CZ" baseline="0" dirty="0"/>
              <a:t> </a:t>
            </a:r>
            <a:r>
              <a:rPr lang="cs-CZ" baseline="0" dirty="0" err="1"/>
              <a:t>well</a:t>
            </a:r>
            <a:r>
              <a:rPr lang="cs-CZ" baseline="0" dirty="0"/>
              <a:t> and </a:t>
            </a:r>
            <a:r>
              <a:rPr lang="cs-CZ" baseline="0" dirty="0" err="1"/>
              <a:t>destroy</a:t>
            </a:r>
            <a:r>
              <a:rPr lang="cs-CZ" baseline="0" dirty="0"/>
              <a:t> </a:t>
            </a:r>
            <a:r>
              <a:rPr lang="cs-CZ" baseline="0" dirty="0" err="1"/>
              <a:t>it</a:t>
            </a:r>
            <a:r>
              <a:rPr lang="cs-CZ" baseline="0" dirty="0"/>
              <a:t> in a game</a:t>
            </a:r>
          </a:p>
          <a:p>
            <a:pPr marL="171450" indent="-171450">
              <a:buFontTx/>
              <a:buChar char="-"/>
            </a:pPr>
            <a:r>
              <a:rPr lang="cs-CZ" baseline="0" dirty="0" err="1"/>
              <a:t>Maybe</a:t>
            </a:r>
            <a:r>
              <a:rPr lang="cs-CZ" baseline="0" dirty="0"/>
              <a:t> </a:t>
            </a:r>
            <a:r>
              <a:rPr lang="cs-CZ" baseline="0" dirty="0" err="1"/>
              <a:t>it</a:t>
            </a:r>
            <a:r>
              <a:rPr lang="cs-CZ" baseline="0" dirty="0"/>
              <a:t> </a:t>
            </a:r>
            <a:r>
              <a:rPr lang="cs-CZ" baseline="0" dirty="0" err="1"/>
              <a:t>didn‘t</a:t>
            </a:r>
            <a:r>
              <a:rPr lang="cs-CZ" baseline="0" dirty="0"/>
              <a:t> </a:t>
            </a:r>
            <a:r>
              <a:rPr lang="cs-CZ" baseline="0" dirty="0" err="1"/>
              <a:t>took</a:t>
            </a:r>
            <a:r>
              <a:rPr lang="cs-CZ" baseline="0" dirty="0"/>
              <a:t> </a:t>
            </a:r>
            <a:r>
              <a:rPr lang="cs-CZ" baseline="0" dirty="0" err="1"/>
              <a:t>into</a:t>
            </a:r>
            <a:r>
              <a:rPr lang="cs-CZ" baseline="0" dirty="0"/>
              <a:t> </a:t>
            </a:r>
            <a:r>
              <a:rPr lang="cs-CZ" baseline="0" dirty="0" err="1"/>
              <a:t>account</a:t>
            </a:r>
            <a:r>
              <a:rPr lang="cs-CZ" baseline="0" dirty="0"/>
              <a:t> gender </a:t>
            </a:r>
            <a:r>
              <a:rPr lang="cs-CZ" baseline="0" dirty="0" err="1"/>
              <a:t>aspects</a:t>
            </a:r>
            <a:r>
              <a:rPr lang="cs-CZ" baseline="0" dirty="0"/>
              <a:t> – </a:t>
            </a:r>
            <a:r>
              <a:rPr lang="cs-CZ" baseline="0" dirty="0" err="1"/>
              <a:t>women</a:t>
            </a:r>
            <a:r>
              <a:rPr lang="cs-CZ" baseline="0" dirty="0"/>
              <a:t> </a:t>
            </a:r>
            <a:r>
              <a:rPr lang="cs-CZ" baseline="0" dirty="0" err="1"/>
              <a:t>now</a:t>
            </a:r>
            <a:r>
              <a:rPr lang="cs-CZ" baseline="0" dirty="0"/>
              <a:t> had more </a:t>
            </a:r>
            <a:r>
              <a:rPr lang="cs-CZ" baseline="0" dirty="0" err="1"/>
              <a:t>time</a:t>
            </a:r>
            <a:r>
              <a:rPr lang="cs-CZ" baseline="0" dirty="0"/>
              <a:t> and </a:t>
            </a:r>
            <a:r>
              <a:rPr lang="cs-CZ" baseline="0" dirty="0" err="1"/>
              <a:t>were</a:t>
            </a:r>
            <a:r>
              <a:rPr lang="cs-CZ" baseline="0" dirty="0"/>
              <a:t> </a:t>
            </a:r>
            <a:r>
              <a:rPr lang="cs-CZ" baseline="0" dirty="0" err="1"/>
              <a:t>able</a:t>
            </a:r>
            <a:r>
              <a:rPr lang="cs-CZ" baseline="0" dirty="0"/>
              <a:t> to </a:t>
            </a:r>
            <a:r>
              <a:rPr lang="cs-CZ" baseline="0" dirty="0" err="1"/>
              <a:t>be</a:t>
            </a:r>
            <a:r>
              <a:rPr lang="cs-CZ" baseline="0" dirty="0"/>
              <a:t> more </a:t>
            </a:r>
            <a:r>
              <a:rPr lang="cs-CZ" baseline="0" dirty="0" err="1"/>
              <a:t>active</a:t>
            </a:r>
            <a:r>
              <a:rPr lang="cs-CZ" baseline="0" dirty="0"/>
              <a:t> in </a:t>
            </a:r>
            <a:r>
              <a:rPr lang="cs-CZ" baseline="0" dirty="0" err="1"/>
              <a:t>village</a:t>
            </a:r>
            <a:r>
              <a:rPr lang="cs-CZ" baseline="0" dirty="0"/>
              <a:t> </a:t>
            </a:r>
            <a:r>
              <a:rPr lang="cs-CZ" baseline="0" dirty="0" err="1"/>
              <a:t>affaires</a:t>
            </a:r>
            <a:r>
              <a:rPr lang="cs-CZ" baseline="0" dirty="0"/>
              <a:t> and </a:t>
            </a:r>
            <a:r>
              <a:rPr lang="cs-CZ" baseline="0" dirty="0" err="1"/>
              <a:t>this</a:t>
            </a:r>
            <a:r>
              <a:rPr lang="cs-CZ" baseline="0" dirty="0"/>
              <a:t> has </a:t>
            </a:r>
            <a:r>
              <a:rPr lang="cs-CZ" baseline="0" dirty="0" err="1"/>
              <a:t>challenged</a:t>
            </a:r>
            <a:r>
              <a:rPr lang="cs-CZ" baseline="0" dirty="0"/>
              <a:t> </a:t>
            </a:r>
            <a:r>
              <a:rPr lang="cs-CZ" baseline="0" dirty="0" err="1"/>
              <a:t>the</a:t>
            </a:r>
            <a:r>
              <a:rPr lang="cs-CZ" baseline="0" dirty="0"/>
              <a:t> </a:t>
            </a:r>
            <a:r>
              <a:rPr lang="cs-CZ" baseline="0" dirty="0" err="1"/>
              <a:t>position</a:t>
            </a:r>
            <a:r>
              <a:rPr lang="cs-CZ" baseline="0" dirty="0"/>
              <a:t> </a:t>
            </a:r>
            <a:r>
              <a:rPr lang="cs-CZ" baseline="0" dirty="0" err="1"/>
              <a:t>of</a:t>
            </a:r>
            <a:r>
              <a:rPr lang="cs-CZ" baseline="0" dirty="0"/>
              <a:t> </a:t>
            </a:r>
            <a:r>
              <a:rPr lang="cs-CZ" baseline="0" dirty="0" err="1"/>
              <a:t>men</a:t>
            </a:r>
            <a:endParaRPr lang="cs-CZ" baseline="0" dirty="0"/>
          </a:p>
          <a:p>
            <a:pPr marL="171450" indent="-171450">
              <a:buFontTx/>
              <a:buChar char="-"/>
            </a:pPr>
            <a:r>
              <a:rPr lang="cs-CZ" baseline="0" dirty="0" err="1"/>
              <a:t>Maybe</a:t>
            </a:r>
            <a:r>
              <a:rPr lang="cs-CZ" baseline="0" dirty="0"/>
              <a:t> </a:t>
            </a:r>
            <a:r>
              <a:rPr lang="cs-CZ" baseline="0" dirty="0" err="1"/>
              <a:t>it</a:t>
            </a:r>
            <a:r>
              <a:rPr lang="cs-CZ" baseline="0" dirty="0"/>
              <a:t> </a:t>
            </a:r>
            <a:r>
              <a:rPr lang="cs-CZ" baseline="0" dirty="0" err="1"/>
              <a:t>didn‘t</a:t>
            </a:r>
            <a:r>
              <a:rPr lang="cs-CZ" baseline="0" dirty="0"/>
              <a:t> </a:t>
            </a:r>
            <a:r>
              <a:rPr lang="cs-CZ" baseline="0" dirty="0" err="1"/>
              <a:t>fully</a:t>
            </a:r>
            <a:r>
              <a:rPr lang="cs-CZ" baseline="0" dirty="0"/>
              <a:t> </a:t>
            </a:r>
            <a:r>
              <a:rPr lang="cs-CZ" baseline="0" dirty="0" err="1"/>
              <a:t>understand</a:t>
            </a:r>
            <a:r>
              <a:rPr lang="cs-CZ" baseline="0" dirty="0"/>
              <a:t> </a:t>
            </a:r>
            <a:r>
              <a:rPr lang="cs-CZ" baseline="0" dirty="0" err="1"/>
              <a:t>the</a:t>
            </a:r>
            <a:r>
              <a:rPr lang="cs-CZ" baseline="0" dirty="0"/>
              <a:t> </a:t>
            </a:r>
            <a:r>
              <a:rPr lang="cs-CZ" baseline="0" dirty="0" err="1"/>
              <a:t>importance</a:t>
            </a:r>
            <a:r>
              <a:rPr lang="cs-CZ" baseline="0" dirty="0"/>
              <a:t> </a:t>
            </a:r>
            <a:r>
              <a:rPr lang="cs-CZ" baseline="0" dirty="0" err="1"/>
              <a:t>of</a:t>
            </a:r>
            <a:r>
              <a:rPr lang="cs-CZ" baseline="0" dirty="0"/>
              <a:t> </a:t>
            </a:r>
            <a:r>
              <a:rPr lang="cs-CZ" baseline="0" dirty="0" err="1"/>
              <a:t>water</a:t>
            </a:r>
            <a:r>
              <a:rPr lang="cs-CZ" baseline="0" dirty="0"/>
              <a:t> </a:t>
            </a:r>
            <a:r>
              <a:rPr lang="cs-CZ" baseline="0" dirty="0" err="1"/>
              <a:t>fetching</a:t>
            </a:r>
            <a:r>
              <a:rPr lang="cs-CZ" baseline="0" dirty="0"/>
              <a:t> </a:t>
            </a:r>
            <a:r>
              <a:rPr lang="cs-CZ" baseline="0" dirty="0" err="1"/>
              <a:t>ritual</a:t>
            </a:r>
            <a:r>
              <a:rPr lang="cs-CZ" baseline="0" dirty="0"/>
              <a:t> </a:t>
            </a:r>
            <a:r>
              <a:rPr lang="cs-CZ" baseline="0" dirty="0" err="1"/>
              <a:t>for</a:t>
            </a:r>
            <a:r>
              <a:rPr lang="cs-CZ" baseline="0" dirty="0"/>
              <a:t> </a:t>
            </a:r>
            <a:r>
              <a:rPr lang="cs-CZ" baseline="0" dirty="0" err="1"/>
              <a:t>women</a:t>
            </a:r>
            <a:endParaRPr lang="cs-CZ" baseline="0" dirty="0"/>
          </a:p>
          <a:p>
            <a:pPr marL="171450" indent="-171450">
              <a:buFontTx/>
              <a:buChar char="-"/>
            </a:pPr>
            <a:r>
              <a:rPr lang="cs-CZ" baseline="0" dirty="0" err="1"/>
              <a:t>Maybe</a:t>
            </a:r>
            <a:r>
              <a:rPr lang="cs-CZ" baseline="0" dirty="0"/>
              <a:t> </a:t>
            </a:r>
            <a:r>
              <a:rPr lang="cs-CZ" baseline="0" dirty="0" err="1"/>
              <a:t>it</a:t>
            </a:r>
            <a:r>
              <a:rPr lang="cs-CZ" baseline="0" dirty="0"/>
              <a:t> </a:t>
            </a:r>
            <a:r>
              <a:rPr lang="cs-CZ" baseline="0" dirty="0" err="1"/>
              <a:t>failed</a:t>
            </a:r>
            <a:r>
              <a:rPr lang="cs-CZ" baseline="0" dirty="0"/>
              <a:t> to </a:t>
            </a:r>
            <a:r>
              <a:rPr lang="cs-CZ" baseline="0" dirty="0" err="1"/>
              <a:t>secure</a:t>
            </a:r>
            <a:r>
              <a:rPr lang="cs-CZ" baseline="0" dirty="0"/>
              <a:t> </a:t>
            </a:r>
            <a:r>
              <a:rPr lang="cs-CZ" baseline="0" dirty="0" err="1"/>
              <a:t>equity</a:t>
            </a:r>
            <a:r>
              <a:rPr lang="cs-CZ" baseline="0" dirty="0"/>
              <a:t>, as </a:t>
            </a:r>
            <a:r>
              <a:rPr lang="cs-CZ" baseline="0" dirty="0" err="1"/>
              <a:t>the</a:t>
            </a:r>
            <a:r>
              <a:rPr lang="cs-CZ" baseline="0" dirty="0"/>
              <a:t> </a:t>
            </a:r>
            <a:r>
              <a:rPr lang="cs-CZ" baseline="0" dirty="0" err="1"/>
              <a:t>well</a:t>
            </a:r>
            <a:r>
              <a:rPr lang="cs-CZ" baseline="0" dirty="0"/>
              <a:t> </a:t>
            </a:r>
            <a:r>
              <a:rPr lang="cs-CZ" baseline="0" dirty="0" err="1"/>
              <a:t>was</a:t>
            </a:r>
            <a:r>
              <a:rPr lang="cs-CZ" baseline="0" dirty="0"/>
              <a:t> </a:t>
            </a:r>
            <a:r>
              <a:rPr lang="cs-CZ" baseline="0" dirty="0" err="1"/>
              <a:t>destroyed</a:t>
            </a:r>
            <a:r>
              <a:rPr lang="cs-CZ" baseline="0" dirty="0"/>
              <a:t> by </a:t>
            </a:r>
            <a:r>
              <a:rPr lang="cs-CZ" baseline="0" dirty="0" err="1"/>
              <a:t>envious</a:t>
            </a:r>
            <a:r>
              <a:rPr lang="cs-CZ" baseline="0" dirty="0"/>
              <a:t> </a:t>
            </a:r>
            <a:r>
              <a:rPr lang="cs-CZ" baseline="0" dirty="0" err="1"/>
              <a:t>people</a:t>
            </a:r>
            <a:r>
              <a:rPr lang="cs-CZ" baseline="0" dirty="0"/>
              <a:t> </a:t>
            </a:r>
            <a:r>
              <a:rPr lang="cs-CZ" baseline="0" dirty="0" err="1"/>
              <a:t>from</a:t>
            </a:r>
            <a:r>
              <a:rPr lang="cs-CZ" baseline="0" dirty="0"/>
              <a:t> </a:t>
            </a:r>
            <a:r>
              <a:rPr lang="cs-CZ" baseline="0" dirty="0" err="1"/>
              <a:t>nearby</a:t>
            </a:r>
            <a:r>
              <a:rPr lang="cs-CZ" baseline="0" dirty="0"/>
              <a:t> </a:t>
            </a:r>
            <a:r>
              <a:rPr lang="cs-CZ" baseline="0" dirty="0" err="1"/>
              <a:t>village</a:t>
            </a:r>
            <a:r>
              <a:rPr lang="cs-CZ" baseline="0" dirty="0"/>
              <a:t> </a:t>
            </a:r>
            <a:r>
              <a:rPr lang="cs-CZ" baseline="0" dirty="0" err="1"/>
              <a:t>where</a:t>
            </a:r>
            <a:r>
              <a:rPr lang="cs-CZ" baseline="0" dirty="0"/>
              <a:t> no </a:t>
            </a:r>
            <a:r>
              <a:rPr lang="cs-CZ" baseline="0" dirty="0" err="1"/>
              <a:t>well</a:t>
            </a:r>
            <a:r>
              <a:rPr lang="cs-CZ" baseline="0" dirty="0"/>
              <a:t> </a:t>
            </a:r>
            <a:r>
              <a:rPr lang="cs-CZ" baseline="0" dirty="0" err="1"/>
              <a:t>was</a:t>
            </a:r>
            <a:r>
              <a:rPr lang="cs-CZ" baseline="0" dirty="0"/>
              <a:t> </a:t>
            </a:r>
            <a:r>
              <a:rPr lang="cs-CZ" baseline="0" dirty="0" err="1"/>
              <a:t>drilled</a:t>
            </a:r>
            <a:endParaRPr lang="cs-CZ" dirty="0"/>
          </a:p>
        </p:txBody>
      </p:sp>
      <p:sp>
        <p:nvSpPr>
          <p:cNvPr id="4" name="Zástupný symbol pro číslo snímku 3"/>
          <p:cNvSpPr>
            <a:spLocks noGrp="1"/>
          </p:cNvSpPr>
          <p:nvPr>
            <p:ph type="sldNum" sz="quarter" idx="10"/>
          </p:nvPr>
        </p:nvSpPr>
        <p:spPr/>
        <p:txBody>
          <a:bodyPr/>
          <a:lstStyle/>
          <a:p>
            <a:fld id="{EBD24FBA-F8BB-48BD-941E-945EE2571653}" type="slidenum">
              <a:rPr lang="cs-CZ" smtClean="0"/>
              <a:pPr/>
              <a:t>33</a:t>
            </a:fld>
            <a:endParaRPr lang="cs-CZ"/>
          </a:p>
        </p:txBody>
      </p:sp>
    </p:spTree>
    <p:extLst>
      <p:ext uri="{BB962C8B-B14F-4D97-AF65-F5344CB8AC3E}">
        <p14:creationId xmlns:p14="http://schemas.microsoft.com/office/powerpoint/2010/main" val="12690256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77EA22B3-5442-49A7-9AD2-23BCFF3D52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
            <a:ext cx="12192000" cy="6857786"/>
          </a:xfrm>
          <a:prstGeom prst="rect">
            <a:avLst/>
          </a:prstGeom>
        </p:spPr>
      </p:pic>
      <p:sp>
        <p:nvSpPr>
          <p:cNvPr id="2" name="Nadpis 1">
            <a:extLst>
              <a:ext uri="{FF2B5EF4-FFF2-40B4-BE49-F238E27FC236}">
                <a16:creationId xmlns:a16="http://schemas.microsoft.com/office/drawing/2014/main" id="{A520F3C8-C69A-46CA-B497-1339C8B7914A}"/>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EDCE2A6B-14A5-4DD4-9883-02D0F09BCA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EB5B644B-2659-45F1-B1D5-79E6167401C7}"/>
              </a:ext>
            </a:extLst>
          </p:cNvPr>
          <p:cNvSpPr>
            <a:spLocks noGrp="1"/>
          </p:cNvSpPr>
          <p:nvPr>
            <p:ph type="dt" sz="half" idx="10"/>
          </p:nvPr>
        </p:nvSpPr>
        <p:spPr/>
        <p:txBody>
          <a:bodyPr/>
          <a:lstStyle/>
          <a:p>
            <a:fld id="{17435C6E-D354-4DCB-8A45-2179AB5609B6}" type="datetimeFigureOut">
              <a:rPr lang="cs-CZ" smtClean="0"/>
              <a:t>11.10.2022</a:t>
            </a:fld>
            <a:endParaRPr lang="cs-CZ"/>
          </a:p>
        </p:txBody>
      </p:sp>
      <p:sp>
        <p:nvSpPr>
          <p:cNvPr id="5" name="Zástupný symbol pro zápatí 4">
            <a:extLst>
              <a:ext uri="{FF2B5EF4-FFF2-40B4-BE49-F238E27FC236}">
                <a16:creationId xmlns:a16="http://schemas.microsoft.com/office/drawing/2014/main" id="{F8C523DA-57DB-4D8A-B464-DCFA8CDBB14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A29B854-609C-4898-8347-D264EE4C768D}"/>
              </a:ext>
            </a:extLst>
          </p:cNvPr>
          <p:cNvSpPr>
            <a:spLocks noGrp="1"/>
          </p:cNvSpPr>
          <p:nvPr>
            <p:ph type="sldNum" sz="quarter" idx="12"/>
          </p:nvPr>
        </p:nvSpPr>
        <p:spPr/>
        <p:txBody>
          <a:bodyPr/>
          <a:lstStyle/>
          <a:p>
            <a:fld id="{45A5F3B7-179D-4B78-92FD-7C48BEA88E47}" type="slidenum">
              <a:rPr lang="cs-CZ" smtClean="0"/>
              <a:t>‹#›</a:t>
            </a:fld>
            <a:endParaRPr lang="cs-CZ"/>
          </a:p>
        </p:txBody>
      </p:sp>
    </p:spTree>
    <p:extLst>
      <p:ext uri="{BB962C8B-B14F-4D97-AF65-F5344CB8AC3E}">
        <p14:creationId xmlns:p14="http://schemas.microsoft.com/office/powerpoint/2010/main" val="1794091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1E56EE-D110-4761-A849-0FEE67FF921E}"/>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E47B96CE-E6EB-4D61-9269-3FD9CED661EA}"/>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56CB737-FF26-4E0F-B763-B8B1AF90A3F3}"/>
              </a:ext>
            </a:extLst>
          </p:cNvPr>
          <p:cNvSpPr>
            <a:spLocks noGrp="1"/>
          </p:cNvSpPr>
          <p:nvPr>
            <p:ph type="dt" sz="half" idx="10"/>
          </p:nvPr>
        </p:nvSpPr>
        <p:spPr/>
        <p:txBody>
          <a:bodyPr/>
          <a:lstStyle/>
          <a:p>
            <a:fld id="{17435C6E-D354-4DCB-8A45-2179AB5609B6}" type="datetimeFigureOut">
              <a:rPr lang="cs-CZ" smtClean="0"/>
              <a:t>11.10.2022</a:t>
            </a:fld>
            <a:endParaRPr lang="cs-CZ"/>
          </a:p>
        </p:txBody>
      </p:sp>
      <p:sp>
        <p:nvSpPr>
          <p:cNvPr id="5" name="Zástupný symbol pro zápatí 4">
            <a:extLst>
              <a:ext uri="{FF2B5EF4-FFF2-40B4-BE49-F238E27FC236}">
                <a16:creationId xmlns:a16="http://schemas.microsoft.com/office/drawing/2014/main" id="{03900D13-1D2C-40E3-B4ED-3D3911A4D92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3216856-ACAD-425F-AB62-3BAB681755E2}"/>
              </a:ext>
            </a:extLst>
          </p:cNvPr>
          <p:cNvSpPr>
            <a:spLocks noGrp="1"/>
          </p:cNvSpPr>
          <p:nvPr>
            <p:ph type="sldNum" sz="quarter" idx="12"/>
          </p:nvPr>
        </p:nvSpPr>
        <p:spPr/>
        <p:txBody>
          <a:bodyPr/>
          <a:lstStyle/>
          <a:p>
            <a:fld id="{45A5F3B7-179D-4B78-92FD-7C48BEA88E47}" type="slidenum">
              <a:rPr lang="cs-CZ" smtClean="0"/>
              <a:t>‹#›</a:t>
            </a:fld>
            <a:endParaRPr lang="cs-CZ"/>
          </a:p>
        </p:txBody>
      </p:sp>
    </p:spTree>
    <p:extLst>
      <p:ext uri="{BB962C8B-B14F-4D97-AF65-F5344CB8AC3E}">
        <p14:creationId xmlns:p14="http://schemas.microsoft.com/office/powerpoint/2010/main" val="2721538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CDA0ADBD-8C40-438D-AB3F-17EC205516E7}"/>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C32813E-B62A-4878-81D5-65DB1686FB08}"/>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67E2D19-5987-4DD8-9629-3FBFBD2C3812}"/>
              </a:ext>
            </a:extLst>
          </p:cNvPr>
          <p:cNvSpPr>
            <a:spLocks noGrp="1"/>
          </p:cNvSpPr>
          <p:nvPr>
            <p:ph type="dt" sz="half" idx="10"/>
          </p:nvPr>
        </p:nvSpPr>
        <p:spPr/>
        <p:txBody>
          <a:bodyPr/>
          <a:lstStyle/>
          <a:p>
            <a:fld id="{17435C6E-D354-4DCB-8A45-2179AB5609B6}" type="datetimeFigureOut">
              <a:rPr lang="cs-CZ" smtClean="0"/>
              <a:t>11.10.2022</a:t>
            </a:fld>
            <a:endParaRPr lang="cs-CZ"/>
          </a:p>
        </p:txBody>
      </p:sp>
      <p:sp>
        <p:nvSpPr>
          <p:cNvPr id="5" name="Zástupný symbol pro zápatí 4">
            <a:extLst>
              <a:ext uri="{FF2B5EF4-FFF2-40B4-BE49-F238E27FC236}">
                <a16:creationId xmlns:a16="http://schemas.microsoft.com/office/drawing/2014/main" id="{232EA81F-0352-4698-B272-572D6DE1B72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968BB2C-67D4-4D38-A3D3-F2988DAB9BE3}"/>
              </a:ext>
            </a:extLst>
          </p:cNvPr>
          <p:cNvSpPr>
            <a:spLocks noGrp="1"/>
          </p:cNvSpPr>
          <p:nvPr>
            <p:ph type="sldNum" sz="quarter" idx="12"/>
          </p:nvPr>
        </p:nvSpPr>
        <p:spPr/>
        <p:txBody>
          <a:bodyPr/>
          <a:lstStyle/>
          <a:p>
            <a:fld id="{45A5F3B7-179D-4B78-92FD-7C48BEA88E47}" type="slidenum">
              <a:rPr lang="cs-CZ" smtClean="0"/>
              <a:t>‹#›</a:t>
            </a:fld>
            <a:endParaRPr lang="cs-CZ"/>
          </a:p>
        </p:txBody>
      </p:sp>
    </p:spTree>
    <p:extLst>
      <p:ext uri="{BB962C8B-B14F-4D97-AF65-F5344CB8AC3E}">
        <p14:creationId xmlns:p14="http://schemas.microsoft.com/office/powerpoint/2010/main" val="654512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21C942-B9CE-411E-A6D5-D625ED44F650}"/>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34BAC47C-F41D-4CE8-ACB4-CBA3E55CA277}"/>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1ECC708-24B6-4F68-8978-D188B46E4525}"/>
              </a:ext>
            </a:extLst>
          </p:cNvPr>
          <p:cNvSpPr>
            <a:spLocks noGrp="1"/>
          </p:cNvSpPr>
          <p:nvPr>
            <p:ph type="dt" sz="half" idx="10"/>
          </p:nvPr>
        </p:nvSpPr>
        <p:spPr/>
        <p:txBody>
          <a:bodyPr/>
          <a:lstStyle/>
          <a:p>
            <a:fld id="{17435C6E-D354-4DCB-8A45-2179AB5609B6}" type="datetimeFigureOut">
              <a:rPr lang="cs-CZ" smtClean="0"/>
              <a:t>11.10.2022</a:t>
            </a:fld>
            <a:endParaRPr lang="cs-CZ"/>
          </a:p>
        </p:txBody>
      </p:sp>
      <p:sp>
        <p:nvSpPr>
          <p:cNvPr id="5" name="Zástupný symbol pro zápatí 4">
            <a:extLst>
              <a:ext uri="{FF2B5EF4-FFF2-40B4-BE49-F238E27FC236}">
                <a16:creationId xmlns:a16="http://schemas.microsoft.com/office/drawing/2014/main" id="{BF7FE6D0-A5B1-43E4-A48B-5FEEDAE1008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D3D134B-8497-42C0-8C01-524805BFFB7A}"/>
              </a:ext>
            </a:extLst>
          </p:cNvPr>
          <p:cNvSpPr>
            <a:spLocks noGrp="1"/>
          </p:cNvSpPr>
          <p:nvPr>
            <p:ph type="sldNum" sz="quarter" idx="12"/>
          </p:nvPr>
        </p:nvSpPr>
        <p:spPr/>
        <p:txBody>
          <a:bodyPr/>
          <a:lstStyle/>
          <a:p>
            <a:fld id="{45A5F3B7-179D-4B78-92FD-7C48BEA88E47}" type="slidenum">
              <a:rPr lang="cs-CZ" smtClean="0"/>
              <a:t>‹#›</a:t>
            </a:fld>
            <a:endParaRPr lang="cs-CZ"/>
          </a:p>
        </p:txBody>
      </p:sp>
    </p:spTree>
    <p:extLst>
      <p:ext uri="{BB962C8B-B14F-4D97-AF65-F5344CB8AC3E}">
        <p14:creationId xmlns:p14="http://schemas.microsoft.com/office/powerpoint/2010/main" val="1938502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A3DF10-BD97-47F1-92C4-D536CB6B70FE}"/>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E9027BDD-4C62-4170-A1EA-33969C15BB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992B0D1C-3226-4B4D-A908-D20E6F955157}"/>
              </a:ext>
            </a:extLst>
          </p:cNvPr>
          <p:cNvSpPr>
            <a:spLocks noGrp="1"/>
          </p:cNvSpPr>
          <p:nvPr>
            <p:ph type="dt" sz="half" idx="10"/>
          </p:nvPr>
        </p:nvSpPr>
        <p:spPr/>
        <p:txBody>
          <a:bodyPr/>
          <a:lstStyle/>
          <a:p>
            <a:fld id="{17435C6E-D354-4DCB-8A45-2179AB5609B6}" type="datetimeFigureOut">
              <a:rPr lang="cs-CZ" smtClean="0"/>
              <a:t>11.10.2022</a:t>
            </a:fld>
            <a:endParaRPr lang="cs-CZ"/>
          </a:p>
        </p:txBody>
      </p:sp>
      <p:sp>
        <p:nvSpPr>
          <p:cNvPr id="5" name="Zástupný symbol pro zápatí 4">
            <a:extLst>
              <a:ext uri="{FF2B5EF4-FFF2-40B4-BE49-F238E27FC236}">
                <a16:creationId xmlns:a16="http://schemas.microsoft.com/office/drawing/2014/main" id="{8B67F899-5C33-4076-AA8F-73FAA595D21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63E9C3C-C71A-46F6-925C-034F02496740}"/>
              </a:ext>
            </a:extLst>
          </p:cNvPr>
          <p:cNvSpPr>
            <a:spLocks noGrp="1"/>
          </p:cNvSpPr>
          <p:nvPr>
            <p:ph type="sldNum" sz="quarter" idx="12"/>
          </p:nvPr>
        </p:nvSpPr>
        <p:spPr/>
        <p:txBody>
          <a:bodyPr/>
          <a:lstStyle/>
          <a:p>
            <a:fld id="{45A5F3B7-179D-4B78-92FD-7C48BEA88E47}" type="slidenum">
              <a:rPr lang="cs-CZ" smtClean="0"/>
              <a:t>‹#›</a:t>
            </a:fld>
            <a:endParaRPr lang="cs-CZ"/>
          </a:p>
        </p:txBody>
      </p:sp>
    </p:spTree>
    <p:extLst>
      <p:ext uri="{BB962C8B-B14F-4D97-AF65-F5344CB8AC3E}">
        <p14:creationId xmlns:p14="http://schemas.microsoft.com/office/powerpoint/2010/main" val="4039617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B19DF6-A347-4C07-A404-D40A129543E5}"/>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D970126E-91FF-4336-AA80-57CFA57E46C5}"/>
              </a:ext>
            </a:extLst>
          </p:cNvPr>
          <p:cNvSpPr>
            <a:spLocks noGrp="1"/>
          </p:cNvSpPr>
          <p:nvPr>
            <p:ph sz="half" idx="1"/>
          </p:nvPr>
        </p:nvSpPr>
        <p:spPr>
          <a:xfrm>
            <a:off x="1051844" y="1982623"/>
            <a:ext cx="4967955" cy="4328446"/>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0903D40A-6F5D-4B88-B00E-8C2EC8DF24A2}"/>
              </a:ext>
            </a:extLst>
          </p:cNvPr>
          <p:cNvSpPr>
            <a:spLocks noGrp="1"/>
          </p:cNvSpPr>
          <p:nvPr>
            <p:ph sz="half" idx="2"/>
          </p:nvPr>
        </p:nvSpPr>
        <p:spPr>
          <a:xfrm>
            <a:off x="6172200" y="1982622"/>
            <a:ext cx="4967955" cy="4328445"/>
          </a:xfrm>
        </p:spPr>
        <p:txBody>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Zástupný symbol pro datum 4">
            <a:extLst>
              <a:ext uri="{FF2B5EF4-FFF2-40B4-BE49-F238E27FC236}">
                <a16:creationId xmlns:a16="http://schemas.microsoft.com/office/drawing/2014/main" id="{1D2D32D6-3FB4-464E-8557-E179937F9B2D}"/>
              </a:ext>
            </a:extLst>
          </p:cNvPr>
          <p:cNvSpPr>
            <a:spLocks noGrp="1"/>
          </p:cNvSpPr>
          <p:nvPr>
            <p:ph type="dt" sz="half" idx="10"/>
          </p:nvPr>
        </p:nvSpPr>
        <p:spPr/>
        <p:txBody>
          <a:bodyPr/>
          <a:lstStyle/>
          <a:p>
            <a:fld id="{17435C6E-D354-4DCB-8A45-2179AB5609B6}" type="datetimeFigureOut">
              <a:rPr lang="cs-CZ" smtClean="0"/>
              <a:t>11.10.2022</a:t>
            </a:fld>
            <a:endParaRPr lang="cs-CZ"/>
          </a:p>
        </p:txBody>
      </p:sp>
      <p:sp>
        <p:nvSpPr>
          <p:cNvPr id="6" name="Zástupný symbol pro zápatí 5">
            <a:extLst>
              <a:ext uri="{FF2B5EF4-FFF2-40B4-BE49-F238E27FC236}">
                <a16:creationId xmlns:a16="http://schemas.microsoft.com/office/drawing/2014/main" id="{F9F4AF49-F94E-4FC7-BEB9-E5779CFAE9C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D59E458-650E-4925-A2BA-21F22AB35251}"/>
              </a:ext>
            </a:extLst>
          </p:cNvPr>
          <p:cNvSpPr>
            <a:spLocks noGrp="1"/>
          </p:cNvSpPr>
          <p:nvPr>
            <p:ph type="sldNum" sz="quarter" idx="12"/>
          </p:nvPr>
        </p:nvSpPr>
        <p:spPr/>
        <p:txBody>
          <a:bodyPr/>
          <a:lstStyle/>
          <a:p>
            <a:fld id="{45A5F3B7-179D-4B78-92FD-7C48BEA88E47}" type="slidenum">
              <a:rPr lang="cs-CZ" smtClean="0"/>
              <a:t>‹#›</a:t>
            </a:fld>
            <a:endParaRPr lang="cs-CZ"/>
          </a:p>
        </p:txBody>
      </p:sp>
    </p:spTree>
    <p:extLst>
      <p:ext uri="{BB962C8B-B14F-4D97-AF65-F5344CB8AC3E}">
        <p14:creationId xmlns:p14="http://schemas.microsoft.com/office/powerpoint/2010/main" val="300538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8300B2-89EA-4A02-8C7B-4F21559EC3D3}"/>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36C32814-31C2-4597-9E51-9C9482CFD5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9CEC0EE4-0C61-443E-938F-FC1ECC8C4EDC}"/>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F688327E-D7D4-494A-AD2D-416AAF3CA4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18F83E62-6636-43F0-B0B7-670D12280781}"/>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DFACEDA1-54EE-4718-812F-58F33EABE24F}"/>
              </a:ext>
            </a:extLst>
          </p:cNvPr>
          <p:cNvSpPr>
            <a:spLocks noGrp="1"/>
          </p:cNvSpPr>
          <p:nvPr>
            <p:ph type="dt" sz="half" idx="10"/>
          </p:nvPr>
        </p:nvSpPr>
        <p:spPr/>
        <p:txBody>
          <a:bodyPr/>
          <a:lstStyle/>
          <a:p>
            <a:fld id="{17435C6E-D354-4DCB-8A45-2179AB5609B6}" type="datetimeFigureOut">
              <a:rPr lang="cs-CZ" smtClean="0"/>
              <a:t>11.10.2022</a:t>
            </a:fld>
            <a:endParaRPr lang="cs-CZ"/>
          </a:p>
        </p:txBody>
      </p:sp>
      <p:sp>
        <p:nvSpPr>
          <p:cNvPr id="8" name="Zástupný symbol pro zápatí 7">
            <a:extLst>
              <a:ext uri="{FF2B5EF4-FFF2-40B4-BE49-F238E27FC236}">
                <a16:creationId xmlns:a16="http://schemas.microsoft.com/office/drawing/2014/main" id="{64373085-1EF5-40B2-9A87-5B7529654570}"/>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742A5F74-0DE3-415F-90EF-D06C104E470A}"/>
              </a:ext>
            </a:extLst>
          </p:cNvPr>
          <p:cNvSpPr>
            <a:spLocks noGrp="1"/>
          </p:cNvSpPr>
          <p:nvPr>
            <p:ph type="sldNum" sz="quarter" idx="12"/>
          </p:nvPr>
        </p:nvSpPr>
        <p:spPr/>
        <p:txBody>
          <a:bodyPr/>
          <a:lstStyle/>
          <a:p>
            <a:fld id="{45A5F3B7-179D-4B78-92FD-7C48BEA88E47}" type="slidenum">
              <a:rPr lang="cs-CZ" smtClean="0"/>
              <a:t>‹#›</a:t>
            </a:fld>
            <a:endParaRPr lang="cs-CZ"/>
          </a:p>
        </p:txBody>
      </p:sp>
    </p:spTree>
    <p:extLst>
      <p:ext uri="{BB962C8B-B14F-4D97-AF65-F5344CB8AC3E}">
        <p14:creationId xmlns:p14="http://schemas.microsoft.com/office/powerpoint/2010/main" val="2435239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FE34D8-CA64-435F-93C5-C217E74753BA}"/>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7C9AF2EF-FF84-4530-BF9D-FA6EB631C520}"/>
              </a:ext>
            </a:extLst>
          </p:cNvPr>
          <p:cNvSpPr>
            <a:spLocks noGrp="1"/>
          </p:cNvSpPr>
          <p:nvPr>
            <p:ph type="dt" sz="half" idx="10"/>
          </p:nvPr>
        </p:nvSpPr>
        <p:spPr/>
        <p:txBody>
          <a:bodyPr/>
          <a:lstStyle/>
          <a:p>
            <a:fld id="{17435C6E-D354-4DCB-8A45-2179AB5609B6}" type="datetimeFigureOut">
              <a:rPr lang="cs-CZ" smtClean="0"/>
              <a:t>11.10.2022</a:t>
            </a:fld>
            <a:endParaRPr lang="cs-CZ"/>
          </a:p>
        </p:txBody>
      </p:sp>
      <p:sp>
        <p:nvSpPr>
          <p:cNvPr id="4" name="Zástupný symbol pro zápatí 3">
            <a:extLst>
              <a:ext uri="{FF2B5EF4-FFF2-40B4-BE49-F238E27FC236}">
                <a16:creationId xmlns:a16="http://schemas.microsoft.com/office/drawing/2014/main" id="{3F37056D-59C4-45ED-87A1-0D7CB219DB71}"/>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58E87E59-E059-443C-B1DD-F260908136F5}"/>
              </a:ext>
            </a:extLst>
          </p:cNvPr>
          <p:cNvSpPr>
            <a:spLocks noGrp="1"/>
          </p:cNvSpPr>
          <p:nvPr>
            <p:ph type="sldNum" sz="quarter" idx="12"/>
          </p:nvPr>
        </p:nvSpPr>
        <p:spPr/>
        <p:txBody>
          <a:bodyPr/>
          <a:lstStyle/>
          <a:p>
            <a:fld id="{45A5F3B7-179D-4B78-92FD-7C48BEA88E47}" type="slidenum">
              <a:rPr lang="cs-CZ" smtClean="0"/>
              <a:t>‹#›</a:t>
            </a:fld>
            <a:endParaRPr lang="cs-CZ"/>
          </a:p>
        </p:txBody>
      </p:sp>
    </p:spTree>
    <p:extLst>
      <p:ext uri="{BB962C8B-B14F-4D97-AF65-F5344CB8AC3E}">
        <p14:creationId xmlns:p14="http://schemas.microsoft.com/office/powerpoint/2010/main" val="2960010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887F632-6EA9-4CB8-B9DE-E724250FD38F}"/>
              </a:ext>
            </a:extLst>
          </p:cNvPr>
          <p:cNvSpPr>
            <a:spLocks noGrp="1"/>
          </p:cNvSpPr>
          <p:nvPr>
            <p:ph type="dt" sz="half" idx="10"/>
          </p:nvPr>
        </p:nvSpPr>
        <p:spPr/>
        <p:txBody>
          <a:bodyPr/>
          <a:lstStyle/>
          <a:p>
            <a:fld id="{17435C6E-D354-4DCB-8A45-2179AB5609B6}" type="datetimeFigureOut">
              <a:rPr lang="cs-CZ" smtClean="0"/>
              <a:t>11.10.2022</a:t>
            </a:fld>
            <a:endParaRPr lang="cs-CZ"/>
          </a:p>
        </p:txBody>
      </p:sp>
      <p:sp>
        <p:nvSpPr>
          <p:cNvPr id="3" name="Zástupný symbol pro zápatí 2">
            <a:extLst>
              <a:ext uri="{FF2B5EF4-FFF2-40B4-BE49-F238E27FC236}">
                <a16:creationId xmlns:a16="http://schemas.microsoft.com/office/drawing/2014/main" id="{779E7CEA-BD28-4F49-B3E2-72FDBD485778}"/>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C267E794-1AE8-4673-BB82-27F1EC900BAB}"/>
              </a:ext>
            </a:extLst>
          </p:cNvPr>
          <p:cNvSpPr>
            <a:spLocks noGrp="1"/>
          </p:cNvSpPr>
          <p:nvPr>
            <p:ph type="sldNum" sz="quarter" idx="12"/>
          </p:nvPr>
        </p:nvSpPr>
        <p:spPr/>
        <p:txBody>
          <a:bodyPr/>
          <a:lstStyle/>
          <a:p>
            <a:fld id="{45A5F3B7-179D-4B78-92FD-7C48BEA88E47}" type="slidenum">
              <a:rPr lang="cs-CZ" smtClean="0"/>
              <a:t>‹#›</a:t>
            </a:fld>
            <a:endParaRPr lang="cs-CZ"/>
          </a:p>
        </p:txBody>
      </p:sp>
    </p:spTree>
    <p:extLst>
      <p:ext uri="{BB962C8B-B14F-4D97-AF65-F5344CB8AC3E}">
        <p14:creationId xmlns:p14="http://schemas.microsoft.com/office/powerpoint/2010/main" val="927856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7F79A3-052B-4473-9AF5-371F6905EE8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85E9889E-2E1E-4BBB-BCDC-6DB778BB4F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2F13AAB6-A4C8-4BDD-B4C8-99F8232274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1E06280B-45CB-489A-A940-D2EB4B5308CC}"/>
              </a:ext>
            </a:extLst>
          </p:cNvPr>
          <p:cNvSpPr>
            <a:spLocks noGrp="1"/>
          </p:cNvSpPr>
          <p:nvPr>
            <p:ph type="dt" sz="half" idx="10"/>
          </p:nvPr>
        </p:nvSpPr>
        <p:spPr/>
        <p:txBody>
          <a:bodyPr/>
          <a:lstStyle/>
          <a:p>
            <a:fld id="{17435C6E-D354-4DCB-8A45-2179AB5609B6}" type="datetimeFigureOut">
              <a:rPr lang="cs-CZ" smtClean="0"/>
              <a:t>11.10.2022</a:t>
            </a:fld>
            <a:endParaRPr lang="cs-CZ"/>
          </a:p>
        </p:txBody>
      </p:sp>
      <p:sp>
        <p:nvSpPr>
          <p:cNvPr id="6" name="Zástupný symbol pro zápatí 5">
            <a:extLst>
              <a:ext uri="{FF2B5EF4-FFF2-40B4-BE49-F238E27FC236}">
                <a16:creationId xmlns:a16="http://schemas.microsoft.com/office/drawing/2014/main" id="{3B455712-A04A-4D65-B02C-EDBBC9715E6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F722F4B-A9CE-4D4B-A6AD-8B4EB56B700F}"/>
              </a:ext>
            </a:extLst>
          </p:cNvPr>
          <p:cNvSpPr>
            <a:spLocks noGrp="1"/>
          </p:cNvSpPr>
          <p:nvPr>
            <p:ph type="sldNum" sz="quarter" idx="12"/>
          </p:nvPr>
        </p:nvSpPr>
        <p:spPr/>
        <p:txBody>
          <a:bodyPr/>
          <a:lstStyle/>
          <a:p>
            <a:fld id="{45A5F3B7-179D-4B78-92FD-7C48BEA88E47}" type="slidenum">
              <a:rPr lang="cs-CZ" smtClean="0"/>
              <a:t>‹#›</a:t>
            </a:fld>
            <a:endParaRPr lang="cs-CZ"/>
          </a:p>
        </p:txBody>
      </p:sp>
    </p:spTree>
    <p:extLst>
      <p:ext uri="{BB962C8B-B14F-4D97-AF65-F5344CB8AC3E}">
        <p14:creationId xmlns:p14="http://schemas.microsoft.com/office/powerpoint/2010/main" val="3509540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98507D-8EC2-45EE-94EB-41B087E2F4C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EB53D4F2-4FD1-47F6-BB4C-DDA41A7877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B0B9D466-028D-49C3-AB4C-79CA1EAF9B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55536700-F195-480C-A784-D39CF1331282}"/>
              </a:ext>
            </a:extLst>
          </p:cNvPr>
          <p:cNvSpPr>
            <a:spLocks noGrp="1"/>
          </p:cNvSpPr>
          <p:nvPr>
            <p:ph type="dt" sz="half" idx="10"/>
          </p:nvPr>
        </p:nvSpPr>
        <p:spPr/>
        <p:txBody>
          <a:bodyPr/>
          <a:lstStyle/>
          <a:p>
            <a:fld id="{17435C6E-D354-4DCB-8A45-2179AB5609B6}" type="datetimeFigureOut">
              <a:rPr lang="cs-CZ" smtClean="0"/>
              <a:t>11.10.2022</a:t>
            </a:fld>
            <a:endParaRPr lang="cs-CZ"/>
          </a:p>
        </p:txBody>
      </p:sp>
      <p:sp>
        <p:nvSpPr>
          <p:cNvPr id="6" name="Zástupný symbol pro zápatí 5">
            <a:extLst>
              <a:ext uri="{FF2B5EF4-FFF2-40B4-BE49-F238E27FC236}">
                <a16:creationId xmlns:a16="http://schemas.microsoft.com/office/drawing/2014/main" id="{AE28212F-69BC-416F-86DB-9B2962682B8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D143834-4314-45D5-8D70-78E5B3FE952B}"/>
              </a:ext>
            </a:extLst>
          </p:cNvPr>
          <p:cNvSpPr>
            <a:spLocks noGrp="1"/>
          </p:cNvSpPr>
          <p:nvPr>
            <p:ph type="sldNum" sz="quarter" idx="12"/>
          </p:nvPr>
        </p:nvSpPr>
        <p:spPr/>
        <p:txBody>
          <a:bodyPr/>
          <a:lstStyle/>
          <a:p>
            <a:fld id="{45A5F3B7-179D-4B78-92FD-7C48BEA88E47}" type="slidenum">
              <a:rPr lang="cs-CZ" smtClean="0"/>
              <a:t>‹#›</a:t>
            </a:fld>
            <a:endParaRPr lang="cs-CZ"/>
          </a:p>
        </p:txBody>
      </p:sp>
    </p:spTree>
    <p:extLst>
      <p:ext uri="{BB962C8B-B14F-4D97-AF65-F5344CB8AC3E}">
        <p14:creationId xmlns:p14="http://schemas.microsoft.com/office/powerpoint/2010/main" val="4099753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3FE0A633-AAAE-4E54-A534-E20C4B437BF6}"/>
              </a:ext>
            </a:extLst>
          </p:cNvPr>
          <p:cNvSpPr>
            <a:spLocks noGrp="1"/>
          </p:cNvSpPr>
          <p:nvPr>
            <p:ph type="title"/>
          </p:nvPr>
        </p:nvSpPr>
        <p:spPr>
          <a:xfrm>
            <a:off x="1051845" y="546931"/>
            <a:ext cx="10091871" cy="717848"/>
          </a:xfrm>
          <a:prstGeom prst="rect">
            <a:avLst/>
          </a:prstGeom>
        </p:spPr>
        <p:txBody>
          <a:bodyPr vert="horz" lIns="91440" tIns="45720" rIns="91440" bIns="45720" rtlCol="0" anchor="ctr">
            <a:normAutofit/>
          </a:bodyPr>
          <a:lstStyle/>
          <a:p>
            <a:r>
              <a:rPr lang="cs-CZ" dirty="0"/>
              <a:t>Kliknutím lze upravit styl.</a:t>
            </a:r>
          </a:p>
        </p:txBody>
      </p:sp>
      <p:sp>
        <p:nvSpPr>
          <p:cNvPr id="3" name="Zástupný symbol pro text 2">
            <a:extLst>
              <a:ext uri="{FF2B5EF4-FFF2-40B4-BE49-F238E27FC236}">
                <a16:creationId xmlns:a16="http://schemas.microsoft.com/office/drawing/2014/main" id="{20C6CAF7-1D91-499A-9DB5-7E543D6D4955}"/>
              </a:ext>
            </a:extLst>
          </p:cNvPr>
          <p:cNvSpPr>
            <a:spLocks noGrp="1"/>
          </p:cNvSpPr>
          <p:nvPr>
            <p:ph type="body" idx="1"/>
          </p:nvPr>
        </p:nvSpPr>
        <p:spPr>
          <a:xfrm>
            <a:off x="1051845" y="2005012"/>
            <a:ext cx="10091871" cy="4306057"/>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9E1FB46-A19E-4507-9C6F-D73B7953D61D}"/>
              </a:ext>
            </a:extLst>
          </p:cNvPr>
          <p:cNvSpPr>
            <a:spLocks noGrp="1"/>
          </p:cNvSpPr>
          <p:nvPr>
            <p:ph type="dt" sz="half" idx="2"/>
          </p:nvPr>
        </p:nvSpPr>
        <p:spPr>
          <a:xfrm>
            <a:off x="1051845"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35C6E-D354-4DCB-8A45-2179AB5609B6}" type="datetimeFigureOut">
              <a:rPr lang="cs-CZ" smtClean="0"/>
              <a:t>11.10.2022</a:t>
            </a:fld>
            <a:endParaRPr lang="cs-CZ"/>
          </a:p>
        </p:txBody>
      </p:sp>
      <p:sp>
        <p:nvSpPr>
          <p:cNvPr id="5" name="Zástupný symbol pro zápatí 4">
            <a:extLst>
              <a:ext uri="{FF2B5EF4-FFF2-40B4-BE49-F238E27FC236}">
                <a16:creationId xmlns:a16="http://schemas.microsoft.com/office/drawing/2014/main" id="{268C7C50-B3BD-4469-8F67-4D7E05B0F0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6E5980AE-EF1C-4C59-9AF6-7769953A2D12}"/>
              </a:ext>
            </a:extLst>
          </p:cNvPr>
          <p:cNvSpPr>
            <a:spLocks noGrp="1"/>
          </p:cNvSpPr>
          <p:nvPr>
            <p:ph type="sldNum" sz="quarter" idx="4"/>
          </p:nvPr>
        </p:nvSpPr>
        <p:spPr>
          <a:xfrm>
            <a:off x="8396955"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A5F3B7-179D-4B78-92FD-7C48BEA88E47}" type="slidenum">
              <a:rPr lang="cs-CZ" smtClean="0"/>
              <a:t>‹#›</a:t>
            </a:fld>
            <a:endParaRPr lang="cs-CZ"/>
          </a:p>
        </p:txBody>
      </p:sp>
    </p:spTree>
    <p:extLst>
      <p:ext uri="{BB962C8B-B14F-4D97-AF65-F5344CB8AC3E}">
        <p14:creationId xmlns:p14="http://schemas.microsoft.com/office/powerpoint/2010/main" val="3589021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CC006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hyperlink" Target="https://unsplash.com/@emilymorter?utm_source=unsplash&amp;utm_medium=referral&amp;utm_content=creditCopyText" TargetMode="External"/><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hyperlink" Target="https://unsplash.com/s/photos/questions?utm_source=unsplash&amp;utm_medium=referral&amp;utm_content=creditCopyText" TargetMode="Externa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6.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ocialistworker.co.uk/imageFiles/Image/2007/2056/police.jpg" TargetMode="External"/><Relationship Id="rId3" Type="http://schemas.openxmlformats.org/officeDocument/2006/relationships/image" Target="../media/image18.jpeg"/><Relationship Id="rId7" Type="http://schemas.openxmlformats.org/officeDocument/2006/relationships/image" Target="../media/image21.jpeg"/><Relationship Id="rId12" Type="http://schemas.openxmlformats.org/officeDocument/2006/relationships/image" Target="../media/image24.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hyperlink" Target="http://www.google.be/url?sa=i&amp;rct=j&amp;q=&amp;esrc=s&amp;frm=1&amp;source=images&amp;cd=&amp;cad=rja&amp;uact=8&amp;docid=Z08aiFCtN3UbHM&amp;tbnid=fmm32n4V-NlOfM:&amp;ved=0CAUQjRw&amp;url=http://blog.bayada.com/cares/the-role-of-the-client-services-manager-in-home-health-care&amp;ei=iRpFU4m5B9GU0QWchoG4Dg&amp;psig=AFQjCNFJZM-JVnxhrCQ-nFO3FK1YSh_LcA&amp;ust=1397124085818860" TargetMode="External"/><Relationship Id="rId11" Type="http://schemas.openxmlformats.org/officeDocument/2006/relationships/image" Target="../media/image23.jpeg"/><Relationship Id="rId5" Type="http://schemas.openxmlformats.org/officeDocument/2006/relationships/image" Target="../media/image20.jpeg"/><Relationship Id="rId10" Type="http://schemas.openxmlformats.org/officeDocument/2006/relationships/hyperlink" Target="http://www.insidebainbridge.com/wp-content/uploads/2011/10/boredkids.jpg" TargetMode="External"/><Relationship Id="rId4" Type="http://schemas.openxmlformats.org/officeDocument/2006/relationships/image" Target="../media/image19.jpeg"/><Relationship Id="rId9"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unsplash.com/search/photos/sunny-mountain?utm_source=unsplash&amp;utm_medium=referral&amp;utm_content=creditCopyText" TargetMode="External"/><Relationship Id="rId2" Type="http://schemas.openxmlformats.org/officeDocument/2006/relationships/hyperlink" Target="https://unsplash.com/@aleskrivec?utm_source=unsplash&amp;utm_medium=referral&amp;utm_content=creditCopyText" TargetMode="Externa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dl1.cuni.cz/course/view.php?id=13837"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dl1.cuni.cz/course/view.php?id=13837"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mailto:vladimir.kvaca@gmail.com" TargetMode="External"/><Relationship Id="rId2" Type="http://schemas.openxmlformats.org/officeDocument/2006/relationships/hyperlink" Target="https://dl1.cuni.cz/course/view.php?id=13837"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E26359-5AC1-48D1-9088-C41418414C9C}"/>
              </a:ext>
            </a:extLst>
          </p:cNvPr>
          <p:cNvSpPr>
            <a:spLocks noGrp="1"/>
          </p:cNvSpPr>
          <p:nvPr>
            <p:ph type="ctrTitle"/>
          </p:nvPr>
        </p:nvSpPr>
        <p:spPr>
          <a:xfrm>
            <a:off x="1035170" y="1122363"/>
            <a:ext cx="10101532" cy="2387600"/>
          </a:xfrm>
        </p:spPr>
        <p:txBody>
          <a:bodyPr>
            <a:normAutofit/>
          </a:bodyPr>
          <a:lstStyle/>
          <a:p>
            <a:r>
              <a:rPr lang="cs-CZ" sz="4800" dirty="0"/>
              <a:t>Public Management </a:t>
            </a:r>
            <a:r>
              <a:rPr lang="cs-CZ" sz="4800" dirty="0" err="1"/>
              <a:t>for</a:t>
            </a:r>
            <a:r>
              <a:rPr lang="cs-CZ" sz="4800" dirty="0"/>
              <a:t> 21st </a:t>
            </a:r>
            <a:r>
              <a:rPr lang="cs-CZ" sz="4800" dirty="0" err="1"/>
              <a:t>Century</a:t>
            </a:r>
            <a:endParaRPr lang="cs-CZ" sz="4800" dirty="0"/>
          </a:p>
        </p:txBody>
      </p:sp>
      <p:sp>
        <p:nvSpPr>
          <p:cNvPr id="3" name="Podnadpis 2">
            <a:extLst>
              <a:ext uri="{FF2B5EF4-FFF2-40B4-BE49-F238E27FC236}">
                <a16:creationId xmlns:a16="http://schemas.microsoft.com/office/drawing/2014/main" id="{6B2A9E87-73E3-4D8D-A2B6-9EDAD115140E}"/>
              </a:ext>
            </a:extLst>
          </p:cNvPr>
          <p:cNvSpPr>
            <a:spLocks noGrp="1"/>
          </p:cNvSpPr>
          <p:nvPr>
            <p:ph type="subTitle" idx="1"/>
          </p:nvPr>
        </p:nvSpPr>
        <p:spPr/>
        <p:txBody>
          <a:bodyPr/>
          <a:lstStyle/>
          <a:p>
            <a:r>
              <a:rPr lang="cs-CZ" dirty="0"/>
              <a:t>Vladimír </a:t>
            </a:r>
            <a:r>
              <a:rPr lang="cs-CZ" dirty="0" err="1"/>
              <a:t>Kváča</a:t>
            </a:r>
            <a:r>
              <a:rPr lang="cs-CZ" dirty="0"/>
              <a:t>, Ph.D.</a:t>
            </a:r>
            <a:br>
              <a:rPr lang="cs-CZ" dirty="0"/>
            </a:br>
            <a:r>
              <a:rPr lang="cs-CZ" dirty="0" err="1"/>
              <a:t>October</a:t>
            </a:r>
            <a:r>
              <a:rPr lang="cs-CZ" dirty="0"/>
              <a:t> 2022 – </a:t>
            </a:r>
            <a:r>
              <a:rPr lang="cs-CZ" dirty="0" err="1"/>
              <a:t>January</a:t>
            </a:r>
            <a:r>
              <a:rPr lang="cs-CZ" dirty="0"/>
              <a:t> 2023</a:t>
            </a:r>
          </a:p>
        </p:txBody>
      </p:sp>
    </p:spTree>
    <p:extLst>
      <p:ext uri="{BB962C8B-B14F-4D97-AF65-F5344CB8AC3E}">
        <p14:creationId xmlns:p14="http://schemas.microsoft.com/office/powerpoint/2010/main" val="2958743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err="1"/>
              <a:t>Course</a:t>
            </a:r>
            <a:r>
              <a:rPr lang="cs-CZ" dirty="0"/>
              <a:t> </a:t>
            </a:r>
            <a:r>
              <a:rPr lang="cs-CZ" dirty="0" err="1"/>
              <a:t>overview</a:t>
            </a:r>
            <a:r>
              <a:rPr lang="cs-CZ" dirty="0"/>
              <a:t> - </a:t>
            </a:r>
            <a:r>
              <a:rPr lang="cs-CZ" dirty="0" err="1"/>
              <a:t>Workload</a:t>
            </a:r>
            <a:endParaRPr lang="cs-CZ" dirty="0"/>
          </a:p>
        </p:txBody>
      </p:sp>
      <p:sp>
        <p:nvSpPr>
          <p:cNvPr id="3" name="Zástupný symbol pro obsah 2">
            <a:extLst>
              <a:ext uri="{FF2B5EF4-FFF2-40B4-BE49-F238E27FC236}">
                <a16:creationId xmlns:a16="http://schemas.microsoft.com/office/drawing/2014/main" id="{8E035854-8CBC-4160-AD57-A0D6BF776D37}"/>
              </a:ext>
            </a:extLst>
          </p:cNvPr>
          <p:cNvSpPr>
            <a:spLocks noGrp="1"/>
          </p:cNvSpPr>
          <p:nvPr>
            <p:ph idx="1"/>
          </p:nvPr>
        </p:nvSpPr>
        <p:spPr/>
        <p:txBody>
          <a:bodyPr>
            <a:normAutofit/>
          </a:bodyPr>
          <a:lstStyle/>
          <a:p>
            <a:pPr marL="0" indent="0">
              <a:buNone/>
            </a:pPr>
            <a:r>
              <a:rPr lang="en-GB" dirty="0"/>
              <a:t>5 credits equal to 150 hours of work. This is made up from:</a:t>
            </a:r>
            <a:endParaRPr lang="cs-CZ" dirty="0"/>
          </a:p>
          <a:p>
            <a:pPr lvl="0"/>
            <a:r>
              <a:rPr lang="en-GB" dirty="0"/>
              <a:t>25 hours of direct teaching (3h x 7 weeks + consultations and examinations)</a:t>
            </a:r>
            <a:endParaRPr lang="cs-CZ" dirty="0"/>
          </a:p>
          <a:p>
            <a:pPr lvl="0"/>
            <a:r>
              <a:rPr lang="en-GB" dirty="0"/>
              <a:t>50 hours of reading/watching resources and preparation for course meetings</a:t>
            </a:r>
            <a:endParaRPr lang="cs-CZ" dirty="0"/>
          </a:p>
          <a:p>
            <a:pPr lvl="0"/>
            <a:r>
              <a:rPr lang="en-GB" dirty="0"/>
              <a:t>60 hours of work on homework tasks (6 x 10h)</a:t>
            </a:r>
            <a:endParaRPr lang="cs-CZ" dirty="0"/>
          </a:p>
          <a:p>
            <a:pPr lvl="0"/>
            <a:r>
              <a:rPr lang="en-GB" dirty="0"/>
              <a:t>15 hours of preparation for final group discussion</a:t>
            </a:r>
            <a:endParaRPr lang="cs-CZ" dirty="0"/>
          </a:p>
          <a:p>
            <a:pPr marL="0" indent="0">
              <a:buNone/>
            </a:pPr>
            <a:endParaRPr lang="cs-CZ" sz="2000" dirty="0"/>
          </a:p>
        </p:txBody>
      </p:sp>
    </p:spTree>
    <p:extLst>
      <p:ext uri="{BB962C8B-B14F-4D97-AF65-F5344CB8AC3E}">
        <p14:creationId xmlns:p14="http://schemas.microsoft.com/office/powerpoint/2010/main" val="1566611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err="1"/>
              <a:t>Course</a:t>
            </a:r>
            <a:r>
              <a:rPr lang="cs-CZ" dirty="0"/>
              <a:t> </a:t>
            </a:r>
            <a:r>
              <a:rPr lang="cs-CZ" dirty="0" err="1"/>
              <a:t>overview</a:t>
            </a:r>
            <a:r>
              <a:rPr lang="cs-CZ" dirty="0"/>
              <a:t> - </a:t>
            </a:r>
            <a:r>
              <a:rPr lang="cs-CZ" dirty="0" err="1"/>
              <a:t>Structure</a:t>
            </a:r>
            <a:endParaRPr lang="cs-CZ" dirty="0"/>
          </a:p>
        </p:txBody>
      </p:sp>
      <p:sp>
        <p:nvSpPr>
          <p:cNvPr id="3" name="Zástupný symbol pro obsah 2">
            <a:extLst>
              <a:ext uri="{FF2B5EF4-FFF2-40B4-BE49-F238E27FC236}">
                <a16:creationId xmlns:a16="http://schemas.microsoft.com/office/drawing/2014/main" id="{8E035854-8CBC-4160-AD57-A0D6BF776D37}"/>
              </a:ext>
            </a:extLst>
          </p:cNvPr>
          <p:cNvSpPr>
            <a:spLocks noGrp="1"/>
          </p:cNvSpPr>
          <p:nvPr>
            <p:ph idx="1"/>
          </p:nvPr>
        </p:nvSpPr>
        <p:spPr/>
        <p:txBody>
          <a:bodyPr>
            <a:normAutofit/>
          </a:bodyPr>
          <a:lstStyle/>
          <a:p>
            <a:pPr marL="0" indent="0">
              <a:buNone/>
            </a:pPr>
            <a:r>
              <a:rPr lang="cs-CZ" dirty="0"/>
              <a:t>6 </a:t>
            </a:r>
            <a:r>
              <a:rPr lang="cs-CZ" dirty="0" err="1"/>
              <a:t>topics</a:t>
            </a:r>
            <a:r>
              <a:rPr lang="cs-CZ" dirty="0"/>
              <a:t>, </a:t>
            </a:r>
            <a:r>
              <a:rPr lang="cs-CZ" dirty="0" err="1"/>
              <a:t>each</a:t>
            </a:r>
            <a:r>
              <a:rPr lang="cs-CZ" dirty="0"/>
              <a:t> </a:t>
            </a:r>
            <a:r>
              <a:rPr lang="cs-CZ" dirty="0" err="1"/>
              <a:t>divided</a:t>
            </a:r>
            <a:r>
              <a:rPr lang="cs-CZ" dirty="0"/>
              <a:t> </a:t>
            </a:r>
            <a:r>
              <a:rPr lang="cs-CZ" dirty="0" err="1"/>
              <a:t>into</a:t>
            </a:r>
            <a:r>
              <a:rPr lang="cs-CZ" dirty="0"/>
              <a:t> 4 </a:t>
            </a:r>
            <a:r>
              <a:rPr lang="cs-CZ" dirty="0" err="1"/>
              <a:t>parts</a:t>
            </a:r>
            <a:r>
              <a:rPr lang="cs-CZ" dirty="0"/>
              <a:t>:</a:t>
            </a:r>
          </a:p>
          <a:p>
            <a:pPr marL="514350" indent="-514350">
              <a:buAutoNum type="arabicPeriod"/>
            </a:pPr>
            <a:r>
              <a:rPr lang="cs-CZ" dirty="0" err="1"/>
              <a:t>Evocation</a:t>
            </a:r>
            <a:r>
              <a:rPr lang="cs-CZ" dirty="0"/>
              <a:t> </a:t>
            </a:r>
            <a:r>
              <a:rPr lang="cs-CZ" dirty="0" err="1"/>
              <a:t>of</a:t>
            </a:r>
            <a:r>
              <a:rPr lang="cs-CZ" dirty="0"/>
              <a:t> </a:t>
            </a:r>
            <a:r>
              <a:rPr lang="cs-CZ" dirty="0" err="1"/>
              <a:t>the</a:t>
            </a:r>
            <a:r>
              <a:rPr lang="cs-CZ" dirty="0"/>
              <a:t> </a:t>
            </a:r>
            <a:r>
              <a:rPr lang="cs-CZ" dirty="0" err="1"/>
              <a:t>topic</a:t>
            </a:r>
            <a:r>
              <a:rPr lang="cs-CZ" dirty="0"/>
              <a:t> on </a:t>
            </a:r>
            <a:r>
              <a:rPr lang="cs-CZ" dirty="0" err="1"/>
              <a:t>the</a:t>
            </a:r>
            <a:r>
              <a:rPr lang="cs-CZ" dirty="0"/>
              <a:t> </a:t>
            </a:r>
            <a:r>
              <a:rPr lang="cs-CZ" dirty="0" err="1"/>
              <a:t>basis</a:t>
            </a:r>
            <a:r>
              <a:rPr lang="cs-CZ" dirty="0"/>
              <a:t> </a:t>
            </a:r>
            <a:r>
              <a:rPr lang="cs-CZ" dirty="0" err="1"/>
              <a:t>of</a:t>
            </a:r>
            <a:r>
              <a:rPr lang="cs-CZ" dirty="0"/>
              <a:t> </a:t>
            </a:r>
            <a:r>
              <a:rPr lang="cs-CZ" dirty="0" err="1"/>
              <a:t>what</a:t>
            </a:r>
            <a:r>
              <a:rPr lang="cs-CZ" dirty="0"/>
              <a:t> </a:t>
            </a:r>
            <a:r>
              <a:rPr lang="cs-CZ" dirty="0" err="1"/>
              <a:t>you</a:t>
            </a:r>
            <a:r>
              <a:rPr lang="cs-CZ" dirty="0"/>
              <a:t> </a:t>
            </a:r>
            <a:r>
              <a:rPr lang="cs-CZ" dirty="0" err="1"/>
              <a:t>already</a:t>
            </a:r>
            <a:r>
              <a:rPr lang="cs-CZ" dirty="0"/>
              <a:t> </a:t>
            </a:r>
            <a:r>
              <a:rPr lang="cs-CZ" dirty="0" err="1"/>
              <a:t>know</a:t>
            </a:r>
            <a:r>
              <a:rPr lang="cs-CZ" dirty="0"/>
              <a:t> (At </a:t>
            </a:r>
            <a:r>
              <a:rPr lang="cs-CZ" dirty="0" err="1"/>
              <a:t>the</a:t>
            </a:r>
            <a:r>
              <a:rPr lang="cs-CZ" dirty="0"/>
              <a:t> </a:t>
            </a:r>
            <a:r>
              <a:rPr lang="cs-CZ" dirty="0" err="1"/>
              <a:t>seminar</a:t>
            </a:r>
            <a:r>
              <a:rPr lang="cs-CZ" dirty="0"/>
              <a:t> N)</a:t>
            </a:r>
          </a:p>
          <a:p>
            <a:pPr marL="514350" indent="-514350">
              <a:buAutoNum type="arabicPeriod"/>
            </a:pPr>
            <a:r>
              <a:rPr lang="cs-CZ" dirty="0" err="1"/>
              <a:t>Your</a:t>
            </a:r>
            <a:r>
              <a:rPr lang="cs-CZ" dirty="0"/>
              <a:t> </a:t>
            </a:r>
            <a:r>
              <a:rPr lang="cs-CZ" dirty="0" err="1"/>
              <a:t>individual</a:t>
            </a:r>
            <a:r>
              <a:rPr lang="cs-CZ" dirty="0"/>
              <a:t> </a:t>
            </a:r>
            <a:r>
              <a:rPr lang="cs-CZ" dirty="0" err="1"/>
              <a:t>immersion</a:t>
            </a:r>
            <a:r>
              <a:rPr lang="cs-CZ" dirty="0"/>
              <a:t> in </a:t>
            </a:r>
            <a:r>
              <a:rPr lang="cs-CZ" dirty="0" err="1"/>
              <a:t>the</a:t>
            </a:r>
            <a:r>
              <a:rPr lang="cs-CZ" dirty="0"/>
              <a:t> </a:t>
            </a:r>
            <a:r>
              <a:rPr lang="cs-CZ" dirty="0" err="1"/>
              <a:t>topic</a:t>
            </a:r>
            <a:r>
              <a:rPr lang="cs-CZ" dirty="0"/>
              <a:t> – </a:t>
            </a:r>
            <a:r>
              <a:rPr lang="cs-CZ" dirty="0" err="1"/>
              <a:t>readings</a:t>
            </a:r>
            <a:r>
              <a:rPr lang="cs-CZ" dirty="0"/>
              <a:t>, </a:t>
            </a:r>
            <a:r>
              <a:rPr lang="cs-CZ" dirty="0" err="1"/>
              <a:t>videos</a:t>
            </a:r>
            <a:r>
              <a:rPr lang="cs-CZ" dirty="0"/>
              <a:t>, </a:t>
            </a:r>
            <a:r>
              <a:rPr lang="cs-CZ" dirty="0" err="1"/>
              <a:t>homework</a:t>
            </a:r>
            <a:r>
              <a:rPr lang="cs-CZ" dirty="0"/>
              <a:t> (</a:t>
            </a:r>
            <a:r>
              <a:rPr lang="cs-CZ" dirty="0" err="1"/>
              <a:t>Between</a:t>
            </a:r>
            <a:r>
              <a:rPr lang="cs-CZ" dirty="0"/>
              <a:t> </a:t>
            </a:r>
            <a:r>
              <a:rPr lang="cs-CZ" dirty="0" err="1"/>
              <a:t>seminar</a:t>
            </a:r>
            <a:r>
              <a:rPr lang="cs-CZ" dirty="0"/>
              <a:t> N and </a:t>
            </a:r>
            <a:r>
              <a:rPr lang="cs-CZ" dirty="0" err="1"/>
              <a:t>seminar</a:t>
            </a:r>
            <a:r>
              <a:rPr lang="cs-CZ" dirty="0"/>
              <a:t> N+1)</a:t>
            </a:r>
          </a:p>
          <a:p>
            <a:pPr marL="514350" indent="-514350">
              <a:buAutoNum type="arabicPeriod"/>
            </a:pPr>
            <a:r>
              <a:rPr lang="cs-CZ" dirty="0" err="1"/>
              <a:t>Discussion</a:t>
            </a:r>
            <a:r>
              <a:rPr lang="cs-CZ" dirty="0"/>
              <a:t> and a </a:t>
            </a:r>
            <a:r>
              <a:rPr lang="cs-CZ" dirty="0" err="1"/>
              <a:t>short</a:t>
            </a:r>
            <a:r>
              <a:rPr lang="cs-CZ" dirty="0"/>
              <a:t> </a:t>
            </a:r>
            <a:r>
              <a:rPr lang="cs-CZ" dirty="0" err="1"/>
              <a:t>lecture</a:t>
            </a:r>
            <a:r>
              <a:rPr lang="cs-CZ" dirty="0"/>
              <a:t> (At </a:t>
            </a:r>
            <a:r>
              <a:rPr lang="cs-CZ" dirty="0" err="1"/>
              <a:t>the</a:t>
            </a:r>
            <a:r>
              <a:rPr lang="cs-CZ" dirty="0"/>
              <a:t> </a:t>
            </a:r>
            <a:r>
              <a:rPr lang="cs-CZ" dirty="0" err="1"/>
              <a:t>seminar</a:t>
            </a:r>
            <a:r>
              <a:rPr lang="cs-CZ" dirty="0"/>
              <a:t> N+1)</a:t>
            </a:r>
          </a:p>
          <a:p>
            <a:pPr marL="514350" indent="-514350">
              <a:buAutoNum type="arabicPeriod"/>
            </a:pPr>
            <a:r>
              <a:rPr lang="cs-CZ" dirty="0" err="1"/>
              <a:t>Your</a:t>
            </a:r>
            <a:r>
              <a:rPr lang="cs-CZ" dirty="0"/>
              <a:t> </a:t>
            </a:r>
            <a:r>
              <a:rPr lang="cs-CZ" dirty="0" err="1"/>
              <a:t>reflection</a:t>
            </a:r>
            <a:r>
              <a:rPr lang="cs-CZ" dirty="0"/>
              <a:t> </a:t>
            </a:r>
            <a:r>
              <a:rPr lang="cs-CZ" dirty="0" err="1"/>
              <a:t>of</a:t>
            </a:r>
            <a:r>
              <a:rPr lang="cs-CZ" dirty="0"/>
              <a:t> </a:t>
            </a:r>
            <a:r>
              <a:rPr lang="cs-CZ" dirty="0" err="1"/>
              <a:t>what</a:t>
            </a:r>
            <a:r>
              <a:rPr lang="cs-CZ" dirty="0"/>
              <a:t> </a:t>
            </a:r>
            <a:r>
              <a:rPr lang="cs-CZ" dirty="0" err="1"/>
              <a:t>you‘ve</a:t>
            </a:r>
            <a:r>
              <a:rPr lang="cs-CZ" dirty="0"/>
              <a:t> </a:t>
            </a:r>
            <a:r>
              <a:rPr lang="cs-CZ" dirty="0" err="1"/>
              <a:t>learnt</a:t>
            </a:r>
            <a:r>
              <a:rPr lang="cs-CZ" dirty="0"/>
              <a:t> (At </a:t>
            </a:r>
            <a:r>
              <a:rPr lang="cs-CZ" dirty="0" err="1"/>
              <a:t>the</a:t>
            </a:r>
            <a:r>
              <a:rPr lang="cs-CZ" dirty="0"/>
              <a:t> </a:t>
            </a:r>
            <a:r>
              <a:rPr lang="cs-CZ" dirty="0" err="1"/>
              <a:t>seminar</a:t>
            </a:r>
            <a:r>
              <a:rPr lang="cs-CZ" dirty="0"/>
              <a:t> N+1)</a:t>
            </a:r>
          </a:p>
          <a:p>
            <a:pPr marL="0" indent="0">
              <a:buNone/>
            </a:pPr>
            <a:endParaRPr lang="cs-CZ" sz="2000" dirty="0"/>
          </a:p>
        </p:txBody>
      </p:sp>
    </p:spTree>
    <p:extLst>
      <p:ext uri="{BB962C8B-B14F-4D97-AF65-F5344CB8AC3E}">
        <p14:creationId xmlns:p14="http://schemas.microsoft.com/office/powerpoint/2010/main" val="95790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err="1"/>
              <a:t>Course</a:t>
            </a:r>
            <a:r>
              <a:rPr lang="cs-CZ" dirty="0"/>
              <a:t> </a:t>
            </a:r>
            <a:r>
              <a:rPr lang="cs-CZ" dirty="0" err="1"/>
              <a:t>overview</a:t>
            </a:r>
            <a:r>
              <a:rPr lang="cs-CZ" dirty="0"/>
              <a:t> - </a:t>
            </a:r>
            <a:r>
              <a:rPr lang="cs-CZ" dirty="0" err="1"/>
              <a:t>Structure</a:t>
            </a:r>
            <a:endParaRPr lang="cs-CZ" dirty="0"/>
          </a:p>
        </p:txBody>
      </p:sp>
      <p:graphicFrame>
        <p:nvGraphicFramePr>
          <p:cNvPr id="4" name="Zástupný symbol pro obsah 3">
            <a:extLst>
              <a:ext uri="{FF2B5EF4-FFF2-40B4-BE49-F238E27FC236}">
                <a16:creationId xmlns:a16="http://schemas.microsoft.com/office/drawing/2014/main" id="{8CCC00EE-2093-4504-B640-DE7173301CA3}"/>
              </a:ext>
            </a:extLst>
          </p:cNvPr>
          <p:cNvGraphicFramePr>
            <a:graphicFrameLocks noGrp="1"/>
          </p:cNvGraphicFramePr>
          <p:nvPr>
            <p:ph idx="1"/>
            <p:extLst>
              <p:ext uri="{D42A27DB-BD31-4B8C-83A1-F6EECF244321}">
                <p14:modId xmlns:p14="http://schemas.microsoft.com/office/powerpoint/2010/main" val="276260340"/>
              </p:ext>
            </p:extLst>
          </p:nvPr>
        </p:nvGraphicFramePr>
        <p:xfrm>
          <a:off x="1916717" y="1539186"/>
          <a:ext cx="5805487" cy="48443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ravá složená závorka 4">
            <a:extLst>
              <a:ext uri="{FF2B5EF4-FFF2-40B4-BE49-F238E27FC236}">
                <a16:creationId xmlns:a16="http://schemas.microsoft.com/office/drawing/2014/main" id="{EBF3C264-8696-49F4-9846-5778A0B86D51}"/>
              </a:ext>
            </a:extLst>
          </p:cNvPr>
          <p:cNvSpPr/>
          <p:nvPr/>
        </p:nvSpPr>
        <p:spPr>
          <a:xfrm>
            <a:off x="7912327" y="1602560"/>
            <a:ext cx="226738" cy="133981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6" name="Pravá složená závorka 5">
            <a:extLst>
              <a:ext uri="{FF2B5EF4-FFF2-40B4-BE49-F238E27FC236}">
                <a16:creationId xmlns:a16="http://schemas.microsoft.com/office/drawing/2014/main" id="{08ABF088-B2F5-4594-8DBE-1399A06E0DBC}"/>
              </a:ext>
            </a:extLst>
          </p:cNvPr>
          <p:cNvSpPr/>
          <p:nvPr/>
        </p:nvSpPr>
        <p:spPr>
          <a:xfrm>
            <a:off x="7912327" y="3382271"/>
            <a:ext cx="226738" cy="283745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7" name="TextovéPole 6">
            <a:extLst>
              <a:ext uri="{FF2B5EF4-FFF2-40B4-BE49-F238E27FC236}">
                <a16:creationId xmlns:a16="http://schemas.microsoft.com/office/drawing/2014/main" id="{C2493A1A-58F4-4572-A25E-027344882E41}"/>
              </a:ext>
            </a:extLst>
          </p:cNvPr>
          <p:cNvSpPr txBox="1"/>
          <p:nvPr/>
        </p:nvSpPr>
        <p:spPr>
          <a:xfrm>
            <a:off x="8537418" y="2087802"/>
            <a:ext cx="1145506" cy="369332"/>
          </a:xfrm>
          <a:prstGeom prst="rect">
            <a:avLst/>
          </a:prstGeom>
          <a:noFill/>
        </p:spPr>
        <p:txBody>
          <a:bodyPr wrap="none" rtlCol="0">
            <a:spAutoFit/>
          </a:bodyPr>
          <a:lstStyle/>
          <a:p>
            <a:r>
              <a:rPr lang="cs-CZ" b="1" dirty="0" err="1"/>
              <a:t>Questions</a:t>
            </a:r>
            <a:endParaRPr lang="cs-CZ" b="1" dirty="0"/>
          </a:p>
        </p:txBody>
      </p:sp>
      <p:sp>
        <p:nvSpPr>
          <p:cNvPr id="8" name="TextovéPole 7">
            <a:extLst>
              <a:ext uri="{FF2B5EF4-FFF2-40B4-BE49-F238E27FC236}">
                <a16:creationId xmlns:a16="http://schemas.microsoft.com/office/drawing/2014/main" id="{46D434EB-F887-48EE-8611-4A77BFF1931D}"/>
              </a:ext>
            </a:extLst>
          </p:cNvPr>
          <p:cNvSpPr txBox="1"/>
          <p:nvPr/>
        </p:nvSpPr>
        <p:spPr>
          <a:xfrm>
            <a:off x="8418214" y="4616334"/>
            <a:ext cx="2043508" cy="369332"/>
          </a:xfrm>
          <a:prstGeom prst="rect">
            <a:avLst/>
          </a:prstGeom>
          <a:noFill/>
        </p:spPr>
        <p:txBody>
          <a:bodyPr wrap="none" rtlCol="0">
            <a:spAutoFit/>
          </a:bodyPr>
          <a:lstStyle/>
          <a:p>
            <a:r>
              <a:rPr lang="cs-CZ" b="1" dirty="0"/>
              <a:t>(</a:t>
            </a:r>
            <a:r>
              <a:rPr lang="cs-CZ" b="1" dirty="0" err="1"/>
              <a:t>Tentative</a:t>
            </a:r>
            <a:r>
              <a:rPr lang="cs-CZ" b="1" dirty="0"/>
              <a:t>) </a:t>
            </a:r>
            <a:r>
              <a:rPr lang="cs-CZ" b="1" dirty="0" err="1"/>
              <a:t>answers</a:t>
            </a:r>
            <a:endParaRPr lang="cs-CZ" b="1" dirty="0"/>
          </a:p>
        </p:txBody>
      </p:sp>
    </p:spTree>
    <p:extLst>
      <p:ext uri="{BB962C8B-B14F-4D97-AF65-F5344CB8AC3E}">
        <p14:creationId xmlns:p14="http://schemas.microsoft.com/office/powerpoint/2010/main" val="355709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P spid="6" grpId="0" animBg="1"/>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question mark neon signage">
            <a:extLst>
              <a:ext uri="{FF2B5EF4-FFF2-40B4-BE49-F238E27FC236}">
                <a16:creationId xmlns:a16="http://schemas.microsoft.com/office/drawing/2014/main" id="{093FCBA7-1572-44DF-9301-2B42A0ED4D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7032"/>
            <a:ext cx="12192000" cy="813206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E08F7C19-7163-4897-A095-D407CCF44669}"/>
              </a:ext>
            </a:extLst>
          </p:cNvPr>
          <p:cNvSpPr txBox="1"/>
          <p:nvPr/>
        </p:nvSpPr>
        <p:spPr>
          <a:xfrm>
            <a:off x="9624392" y="6581001"/>
            <a:ext cx="3503712" cy="276999"/>
          </a:xfrm>
          <a:prstGeom prst="rect">
            <a:avLst/>
          </a:prstGeom>
          <a:noFill/>
        </p:spPr>
        <p:txBody>
          <a:bodyPr wrap="square" rtlCol="0">
            <a:spAutoFit/>
          </a:bodyPr>
          <a:lstStyle/>
          <a:p>
            <a:r>
              <a:rPr lang="en-US" sz="1200" dirty="0">
                <a:solidFill>
                  <a:schemeClr val="bg1">
                    <a:lumMod val="50000"/>
                  </a:schemeClr>
                </a:solidFill>
              </a:rPr>
              <a:t>Photo by </a:t>
            </a:r>
            <a:r>
              <a:rPr lang="en-US" sz="1200" dirty="0">
                <a:solidFill>
                  <a:schemeClr val="bg1">
                    <a:lumMod val="50000"/>
                  </a:schemeClr>
                </a:solidFill>
                <a:hlinkClick r:id="rId3">
                  <a:extLst>
                    <a:ext uri="{A12FA001-AC4F-418D-AE19-62706E023703}">
                      <ahyp:hlinkClr xmlns:ahyp="http://schemas.microsoft.com/office/drawing/2018/hyperlinkcolor" val="tx"/>
                    </a:ext>
                  </a:extLst>
                </a:hlinkClick>
              </a:rPr>
              <a:t>Emily </a:t>
            </a:r>
            <a:r>
              <a:rPr lang="en-US" sz="1200" dirty="0" err="1">
                <a:solidFill>
                  <a:schemeClr val="bg1">
                    <a:lumMod val="50000"/>
                  </a:schemeClr>
                </a:solidFill>
                <a:hlinkClick r:id="rId3">
                  <a:extLst>
                    <a:ext uri="{A12FA001-AC4F-418D-AE19-62706E023703}">
                      <ahyp:hlinkClr xmlns:ahyp="http://schemas.microsoft.com/office/drawing/2018/hyperlinkcolor" val="tx"/>
                    </a:ext>
                  </a:extLst>
                </a:hlinkClick>
              </a:rPr>
              <a:t>Morter</a:t>
            </a:r>
            <a:r>
              <a:rPr lang="en-US" sz="1200" dirty="0">
                <a:solidFill>
                  <a:schemeClr val="bg1">
                    <a:lumMod val="50000"/>
                  </a:schemeClr>
                </a:solidFill>
              </a:rPr>
              <a:t> on </a:t>
            </a:r>
            <a:r>
              <a:rPr lang="en-US" sz="1200" dirty="0" err="1">
                <a:solidFill>
                  <a:schemeClr val="bg1">
                    <a:lumMod val="50000"/>
                  </a:schemeClr>
                </a:solidFill>
                <a:hlinkClick r:id="rId4">
                  <a:extLst>
                    <a:ext uri="{A12FA001-AC4F-418D-AE19-62706E023703}">
                      <ahyp:hlinkClr xmlns:ahyp="http://schemas.microsoft.com/office/drawing/2018/hyperlinkcolor" val="tx"/>
                    </a:ext>
                  </a:extLst>
                </a:hlinkClick>
              </a:rPr>
              <a:t>Unsplash</a:t>
            </a:r>
            <a:endParaRPr lang="cs-CZ" sz="1200" dirty="0">
              <a:solidFill>
                <a:schemeClr val="bg1">
                  <a:lumMod val="50000"/>
                </a:schemeClr>
              </a:solidFill>
            </a:endParaRPr>
          </a:p>
        </p:txBody>
      </p:sp>
      <p:sp>
        <p:nvSpPr>
          <p:cNvPr id="3" name="TextovéPole 2">
            <a:extLst>
              <a:ext uri="{FF2B5EF4-FFF2-40B4-BE49-F238E27FC236}">
                <a16:creationId xmlns:a16="http://schemas.microsoft.com/office/drawing/2014/main" id="{3E62DFEF-3231-4FFA-B900-01EE5E02E4A3}"/>
              </a:ext>
            </a:extLst>
          </p:cNvPr>
          <p:cNvSpPr txBox="1"/>
          <p:nvPr/>
        </p:nvSpPr>
        <p:spPr>
          <a:xfrm>
            <a:off x="4295800" y="4509120"/>
            <a:ext cx="4222118" cy="523220"/>
          </a:xfrm>
          <a:prstGeom prst="rect">
            <a:avLst/>
          </a:prstGeom>
          <a:noFill/>
        </p:spPr>
        <p:txBody>
          <a:bodyPr wrap="none" rtlCol="0">
            <a:spAutoFit/>
          </a:bodyPr>
          <a:lstStyle/>
          <a:p>
            <a:r>
              <a:rPr lang="cs-CZ" sz="2800" b="1" dirty="0" err="1">
                <a:solidFill>
                  <a:schemeClr val="accent6">
                    <a:lumMod val="40000"/>
                    <a:lumOff val="60000"/>
                  </a:schemeClr>
                </a:solidFill>
              </a:rPr>
              <a:t>Time</a:t>
            </a:r>
            <a:r>
              <a:rPr lang="cs-CZ" sz="2800" b="1" dirty="0">
                <a:solidFill>
                  <a:schemeClr val="accent6">
                    <a:lumMod val="40000"/>
                    <a:lumOff val="60000"/>
                  </a:schemeClr>
                </a:solidFill>
              </a:rPr>
              <a:t> </a:t>
            </a:r>
            <a:r>
              <a:rPr lang="cs-CZ" sz="2800" b="1" dirty="0" err="1">
                <a:solidFill>
                  <a:schemeClr val="accent6">
                    <a:lumMod val="40000"/>
                    <a:lumOff val="60000"/>
                  </a:schemeClr>
                </a:solidFill>
              </a:rPr>
              <a:t>for</a:t>
            </a:r>
            <a:r>
              <a:rPr lang="cs-CZ" sz="2800" b="1" dirty="0">
                <a:solidFill>
                  <a:schemeClr val="accent6">
                    <a:lumMod val="40000"/>
                    <a:lumOff val="60000"/>
                  </a:schemeClr>
                </a:solidFill>
              </a:rPr>
              <a:t> </a:t>
            </a:r>
            <a:r>
              <a:rPr lang="cs-CZ" sz="2800" b="1" dirty="0" err="1">
                <a:solidFill>
                  <a:schemeClr val="accent6">
                    <a:lumMod val="40000"/>
                    <a:lumOff val="60000"/>
                  </a:schemeClr>
                </a:solidFill>
              </a:rPr>
              <a:t>your</a:t>
            </a:r>
            <a:r>
              <a:rPr lang="cs-CZ" sz="2800" b="1" dirty="0">
                <a:solidFill>
                  <a:schemeClr val="accent6">
                    <a:lumMod val="40000"/>
                    <a:lumOff val="60000"/>
                  </a:schemeClr>
                </a:solidFill>
              </a:rPr>
              <a:t> </a:t>
            </a:r>
            <a:r>
              <a:rPr lang="cs-CZ" sz="2800" b="1" dirty="0" err="1">
                <a:solidFill>
                  <a:schemeClr val="accent6">
                    <a:lumMod val="40000"/>
                    <a:lumOff val="60000"/>
                  </a:schemeClr>
                </a:solidFill>
              </a:rPr>
              <a:t>questions</a:t>
            </a:r>
            <a:r>
              <a:rPr lang="cs-CZ" sz="2800" b="1" dirty="0">
                <a:solidFill>
                  <a:schemeClr val="accent6">
                    <a:lumMod val="40000"/>
                    <a:lumOff val="60000"/>
                  </a:schemeClr>
                </a:solidFill>
              </a:rPr>
              <a:t>…   </a:t>
            </a:r>
          </a:p>
        </p:txBody>
      </p:sp>
    </p:spTree>
    <p:extLst>
      <p:ext uri="{BB962C8B-B14F-4D97-AF65-F5344CB8AC3E}">
        <p14:creationId xmlns:p14="http://schemas.microsoft.com/office/powerpoint/2010/main" val="181270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2"/>
          </p:nvPr>
        </p:nvSpPr>
        <p:spPr/>
        <p:txBody>
          <a:bodyPr/>
          <a:lstStyle/>
          <a:p>
            <a:fld id="{3913577B-3826-4951-8650-B862D878984C}" type="slidenum">
              <a:rPr lang="cs-CZ" smtClean="0"/>
              <a:pPr/>
              <a:t>14</a:t>
            </a:fld>
            <a:endParaRPr lang="cs-CZ" dirty="0"/>
          </a:p>
        </p:txBody>
      </p:sp>
      <p:sp>
        <p:nvSpPr>
          <p:cNvPr id="4" name="Nadpis 3"/>
          <p:cNvSpPr>
            <a:spLocks noGrp="1"/>
          </p:cNvSpPr>
          <p:nvPr>
            <p:ph type="title"/>
          </p:nvPr>
        </p:nvSpPr>
        <p:spPr>
          <a:xfrm>
            <a:off x="2553480" y="892944"/>
            <a:ext cx="7704856" cy="504056"/>
          </a:xfrm>
        </p:spPr>
        <p:txBody>
          <a:bodyPr>
            <a:normAutofit fontScale="90000"/>
          </a:bodyPr>
          <a:lstStyle/>
          <a:p>
            <a:r>
              <a:rPr lang="cs-CZ" sz="3200" b="1" dirty="0"/>
              <a:t>Program kurzu – formy výuky a technické nástroje</a:t>
            </a:r>
          </a:p>
        </p:txBody>
      </p:sp>
      <p:graphicFrame>
        <p:nvGraphicFramePr>
          <p:cNvPr id="6" name="Diagram 5">
            <a:extLst>
              <a:ext uri="{FF2B5EF4-FFF2-40B4-BE49-F238E27FC236}">
                <a16:creationId xmlns:a16="http://schemas.microsoft.com/office/drawing/2014/main" id="{00F3C571-05A9-4643-9472-2A458E6CF82B}"/>
              </a:ext>
            </a:extLst>
          </p:cNvPr>
          <p:cNvGraphicFramePr/>
          <p:nvPr/>
        </p:nvGraphicFramePr>
        <p:xfrm>
          <a:off x="3048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Řečová bublina: obdélníkový bublinový popisek se zakulacenými rohy 6">
            <a:extLst>
              <a:ext uri="{FF2B5EF4-FFF2-40B4-BE49-F238E27FC236}">
                <a16:creationId xmlns:a16="http://schemas.microsoft.com/office/drawing/2014/main" id="{07E0275C-DC8B-41DA-B44E-A88F6EF6D3A9}"/>
              </a:ext>
            </a:extLst>
          </p:cNvPr>
          <p:cNvSpPr/>
          <p:nvPr/>
        </p:nvSpPr>
        <p:spPr>
          <a:xfrm>
            <a:off x="9264352" y="1624526"/>
            <a:ext cx="993984" cy="684076"/>
          </a:xfrm>
          <a:prstGeom prst="wedgeRoundRectCallout">
            <a:avLst>
              <a:gd name="adj1" fmla="val -88908"/>
              <a:gd name="adj2" fmla="val 41113"/>
              <a:gd name="adj3" fmla="val 16667"/>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cs-CZ" dirty="0">
                <a:latin typeface="Calibri" panose="020F0502020204030204" pitchFamily="34" charset="0"/>
                <a:cs typeface="Calibri" panose="020F0502020204030204" pitchFamily="34" charset="0"/>
              </a:rPr>
              <a:t>Zoom</a:t>
            </a:r>
          </a:p>
        </p:txBody>
      </p:sp>
      <p:sp>
        <p:nvSpPr>
          <p:cNvPr id="9" name="Řečová bublina: obdélníkový bublinový popisek se zakulacenými rohy 8">
            <a:extLst>
              <a:ext uri="{FF2B5EF4-FFF2-40B4-BE49-F238E27FC236}">
                <a16:creationId xmlns:a16="http://schemas.microsoft.com/office/drawing/2014/main" id="{4AC8DA99-DCEE-4440-AE67-2110EB5F6778}"/>
              </a:ext>
            </a:extLst>
          </p:cNvPr>
          <p:cNvSpPr/>
          <p:nvPr/>
        </p:nvSpPr>
        <p:spPr>
          <a:xfrm>
            <a:off x="1933664" y="1624526"/>
            <a:ext cx="993984" cy="684076"/>
          </a:xfrm>
          <a:prstGeom prst="wedgeRoundRectCallout">
            <a:avLst>
              <a:gd name="adj1" fmla="val 77600"/>
              <a:gd name="adj2" fmla="val 26409"/>
              <a:gd name="adj3" fmla="val 16667"/>
            </a:avLst>
          </a:prstGeom>
          <a:ln>
            <a:solidFill>
              <a:srgbClr val="0070C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cs-CZ" dirty="0">
                <a:latin typeface="Calibri" panose="020F0502020204030204" pitchFamily="34" charset="0"/>
                <a:cs typeface="Calibri" panose="020F0502020204030204" pitchFamily="34" charset="0"/>
              </a:rPr>
              <a:t>Zoom</a:t>
            </a:r>
          </a:p>
        </p:txBody>
      </p:sp>
      <p:sp>
        <p:nvSpPr>
          <p:cNvPr id="10" name="Řečová bublina: obdélníkový bublinový popisek se zakulacenými rohy 9">
            <a:extLst>
              <a:ext uri="{FF2B5EF4-FFF2-40B4-BE49-F238E27FC236}">
                <a16:creationId xmlns:a16="http://schemas.microsoft.com/office/drawing/2014/main" id="{26226068-5987-4621-95B4-E2F4D7881B22}"/>
              </a:ext>
            </a:extLst>
          </p:cNvPr>
          <p:cNvSpPr/>
          <p:nvPr/>
        </p:nvSpPr>
        <p:spPr>
          <a:xfrm>
            <a:off x="2932820" y="5733257"/>
            <a:ext cx="2700300" cy="866639"/>
          </a:xfrm>
          <a:prstGeom prst="wedgeRoundRectCallout">
            <a:avLst>
              <a:gd name="adj1" fmla="val 27924"/>
              <a:gd name="adj2" fmla="val -144688"/>
              <a:gd name="adj3" fmla="val 16667"/>
            </a:avLst>
          </a:prstGeom>
          <a:ln>
            <a:solidFill>
              <a:srgbClr val="7030A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cs-CZ" dirty="0">
                <a:latin typeface="Calibri" panose="020F0502020204030204" pitchFamily="34" charset="0"/>
                <a:cs typeface="Calibri" panose="020F0502020204030204" pitchFamily="34" charset="0"/>
              </a:rPr>
              <a:t>Zoom (</a:t>
            </a:r>
            <a:r>
              <a:rPr lang="cs-CZ" dirty="0" err="1">
                <a:latin typeface="Calibri" panose="020F0502020204030204" pitchFamily="34" charset="0"/>
                <a:cs typeface="Calibri" panose="020F0502020204030204" pitchFamily="34" charset="0"/>
              </a:rPr>
              <a:t>break-out</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rooms</a:t>
            </a:r>
            <a:r>
              <a:rPr lang="cs-CZ" dirty="0">
                <a:latin typeface="Calibri" panose="020F0502020204030204" pitchFamily="34" charset="0"/>
                <a:cs typeface="Calibri" panose="020F0502020204030204" pitchFamily="34" charset="0"/>
              </a:rPr>
              <a:t>) a sdílený skupinový </a:t>
            </a:r>
            <a:r>
              <a:rPr lang="cs-CZ" dirty="0" err="1">
                <a:latin typeface="Calibri" panose="020F0502020204030204" pitchFamily="34" charset="0"/>
                <a:cs typeface="Calibri" panose="020F0502020204030204" pitchFamily="34" charset="0"/>
              </a:rPr>
              <a:t>google</a:t>
            </a:r>
            <a:r>
              <a:rPr lang="cs-CZ" dirty="0">
                <a:latin typeface="Calibri" panose="020F0502020204030204" pitchFamily="34" charset="0"/>
                <a:cs typeface="Calibri" panose="020F0502020204030204" pitchFamily="34" charset="0"/>
              </a:rPr>
              <a:t> dokument</a:t>
            </a:r>
          </a:p>
        </p:txBody>
      </p:sp>
      <p:sp>
        <p:nvSpPr>
          <p:cNvPr id="11" name="Řečová bublina: obdélníkový bublinový popisek se zakulacenými rohy 10">
            <a:extLst>
              <a:ext uri="{FF2B5EF4-FFF2-40B4-BE49-F238E27FC236}">
                <a16:creationId xmlns:a16="http://schemas.microsoft.com/office/drawing/2014/main" id="{E60AA978-A6A6-406D-B533-15FC0291B42B}"/>
              </a:ext>
            </a:extLst>
          </p:cNvPr>
          <p:cNvSpPr/>
          <p:nvPr/>
        </p:nvSpPr>
        <p:spPr>
          <a:xfrm>
            <a:off x="6401912" y="5733256"/>
            <a:ext cx="2700300" cy="866639"/>
          </a:xfrm>
          <a:prstGeom prst="wedgeRoundRectCallout">
            <a:avLst>
              <a:gd name="adj1" fmla="val -27273"/>
              <a:gd name="adj2" fmla="val -135192"/>
              <a:gd name="adj3" fmla="val 16667"/>
            </a:avLst>
          </a:prstGeom>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cs-CZ" dirty="0">
                <a:latin typeface="Calibri" panose="020F0502020204030204" pitchFamily="34" charset="0"/>
                <a:cs typeface="Calibri" panose="020F0502020204030204" pitchFamily="34" charset="0"/>
              </a:rPr>
              <a:t>Prostředí </a:t>
            </a:r>
            <a:r>
              <a:rPr lang="cs-CZ" dirty="0" err="1">
                <a:latin typeface="Calibri" panose="020F0502020204030204" pitchFamily="34" charset="0"/>
                <a:cs typeface="Calibri" panose="020F0502020204030204" pitchFamily="34" charset="0"/>
              </a:rPr>
              <a:t>google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classroom</a:t>
            </a:r>
            <a:endParaRPr lang="cs-CZ" dirty="0">
              <a:latin typeface="Calibri" panose="020F0502020204030204" pitchFamily="34" charset="0"/>
              <a:cs typeface="Calibri" panose="020F0502020204030204" pitchFamily="34" charset="0"/>
            </a:endParaRPr>
          </a:p>
        </p:txBody>
      </p:sp>
      <p:pic>
        <p:nvPicPr>
          <p:cNvPr id="12" name="Obrázek 11">
            <a:extLst>
              <a:ext uri="{FF2B5EF4-FFF2-40B4-BE49-F238E27FC236}">
                <a16:creationId xmlns:a16="http://schemas.microsoft.com/office/drawing/2014/main" id="{2D56D49B-3087-4350-9D16-EDF311E0C2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 y="-637540"/>
            <a:ext cx="12199620" cy="8133080"/>
          </a:xfrm>
          <a:prstGeom prst="rect">
            <a:avLst/>
          </a:prstGeom>
        </p:spPr>
      </p:pic>
      <p:sp>
        <p:nvSpPr>
          <p:cNvPr id="13" name="TextovéPole 12">
            <a:extLst>
              <a:ext uri="{FF2B5EF4-FFF2-40B4-BE49-F238E27FC236}">
                <a16:creationId xmlns:a16="http://schemas.microsoft.com/office/drawing/2014/main" id="{FF8CF605-A287-4A6B-82FA-61500F3F1317}"/>
              </a:ext>
            </a:extLst>
          </p:cNvPr>
          <p:cNvSpPr txBox="1"/>
          <p:nvPr/>
        </p:nvSpPr>
        <p:spPr>
          <a:xfrm>
            <a:off x="1054911" y="5688526"/>
            <a:ext cx="4683526" cy="646331"/>
          </a:xfrm>
          <a:prstGeom prst="rect">
            <a:avLst/>
          </a:prstGeom>
          <a:noFill/>
        </p:spPr>
        <p:txBody>
          <a:bodyPr wrap="none" rtlCol="0">
            <a:spAutoFit/>
          </a:bodyPr>
          <a:lstStyle/>
          <a:p>
            <a:r>
              <a:rPr lang="cs-CZ" sz="3600" dirty="0" err="1">
                <a:solidFill>
                  <a:schemeClr val="bg1"/>
                </a:solidFill>
                <a:latin typeface="Calibri" panose="020F0502020204030204" pitchFamily="34" charset="0"/>
                <a:cs typeface="Calibri" panose="020F0502020204030204" pitchFamily="34" charset="0"/>
              </a:rPr>
              <a:t>Break</a:t>
            </a:r>
            <a:r>
              <a:rPr lang="cs-CZ" sz="3600" dirty="0">
                <a:solidFill>
                  <a:schemeClr val="bg1"/>
                </a:solidFill>
                <a:latin typeface="Calibri" panose="020F0502020204030204" pitchFamily="34" charset="0"/>
                <a:cs typeface="Calibri" panose="020F0502020204030204" pitchFamily="34" charset="0"/>
              </a:rPr>
              <a:t> - </a:t>
            </a:r>
            <a:r>
              <a:rPr lang="cs-CZ" sz="3600" dirty="0" err="1">
                <a:solidFill>
                  <a:schemeClr val="bg1"/>
                </a:solidFill>
                <a:latin typeface="Calibri" panose="020F0502020204030204" pitchFamily="34" charset="0"/>
                <a:cs typeface="Calibri" panose="020F0502020204030204" pitchFamily="34" charset="0"/>
              </a:rPr>
              <a:t>be</a:t>
            </a:r>
            <a:r>
              <a:rPr lang="cs-CZ" sz="3600" dirty="0">
                <a:solidFill>
                  <a:schemeClr val="bg1"/>
                </a:solidFill>
                <a:latin typeface="Calibri" panose="020F0502020204030204" pitchFamily="34" charset="0"/>
                <a:cs typeface="Calibri" panose="020F0502020204030204" pitchFamily="34" charset="0"/>
              </a:rPr>
              <a:t> </a:t>
            </a:r>
            <a:r>
              <a:rPr lang="cs-CZ" sz="3600" dirty="0" err="1">
                <a:solidFill>
                  <a:schemeClr val="bg1"/>
                </a:solidFill>
                <a:latin typeface="Calibri" panose="020F0502020204030204" pitchFamily="34" charset="0"/>
                <a:cs typeface="Calibri" panose="020F0502020204030204" pitchFamily="34" charset="0"/>
              </a:rPr>
              <a:t>back</a:t>
            </a:r>
            <a:r>
              <a:rPr lang="cs-CZ" sz="3600" dirty="0">
                <a:solidFill>
                  <a:schemeClr val="bg1"/>
                </a:solidFill>
                <a:latin typeface="Calibri" panose="020F0502020204030204" pitchFamily="34" charset="0"/>
                <a:cs typeface="Calibri" panose="020F0502020204030204" pitchFamily="34" charset="0"/>
              </a:rPr>
              <a:t> </a:t>
            </a:r>
            <a:r>
              <a:rPr lang="cs-CZ" sz="3600" dirty="0" err="1">
                <a:solidFill>
                  <a:schemeClr val="bg1"/>
                </a:solidFill>
                <a:latin typeface="Calibri" panose="020F0502020204030204" pitchFamily="34" charset="0"/>
                <a:cs typeface="Calibri" panose="020F0502020204030204" pitchFamily="34" charset="0"/>
              </a:rPr>
              <a:t>at</a:t>
            </a:r>
            <a:r>
              <a:rPr lang="cs-CZ" sz="3600" dirty="0">
                <a:solidFill>
                  <a:schemeClr val="bg1"/>
                </a:solidFill>
                <a:latin typeface="Calibri" panose="020F0502020204030204" pitchFamily="34" charset="0"/>
                <a:cs typeface="Calibri" panose="020F0502020204030204" pitchFamily="34" charset="0"/>
              </a:rPr>
              <a:t> 15:30</a:t>
            </a:r>
          </a:p>
        </p:txBody>
      </p:sp>
    </p:spTree>
    <p:extLst>
      <p:ext uri="{BB962C8B-B14F-4D97-AF65-F5344CB8AC3E}">
        <p14:creationId xmlns:p14="http://schemas.microsoft.com/office/powerpoint/2010/main" val="1349864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E26359-5AC1-48D1-9088-C41418414C9C}"/>
              </a:ext>
            </a:extLst>
          </p:cNvPr>
          <p:cNvSpPr>
            <a:spLocks noGrp="1"/>
          </p:cNvSpPr>
          <p:nvPr>
            <p:ph type="ctrTitle"/>
          </p:nvPr>
        </p:nvSpPr>
        <p:spPr>
          <a:xfrm>
            <a:off x="1035170" y="1122363"/>
            <a:ext cx="10101532" cy="2387600"/>
          </a:xfrm>
        </p:spPr>
        <p:txBody>
          <a:bodyPr>
            <a:normAutofit/>
          </a:bodyPr>
          <a:lstStyle/>
          <a:p>
            <a:r>
              <a:rPr lang="cs-CZ" sz="4800" dirty="0"/>
              <a:t>Public Management </a:t>
            </a:r>
            <a:r>
              <a:rPr lang="cs-CZ" sz="4800" dirty="0" err="1"/>
              <a:t>for</a:t>
            </a:r>
            <a:r>
              <a:rPr lang="cs-CZ" sz="4800" dirty="0"/>
              <a:t> 21st </a:t>
            </a:r>
            <a:r>
              <a:rPr lang="cs-CZ" sz="4800" dirty="0" err="1"/>
              <a:t>Century</a:t>
            </a:r>
            <a:endParaRPr lang="cs-CZ" sz="4800" dirty="0"/>
          </a:p>
        </p:txBody>
      </p:sp>
      <p:sp>
        <p:nvSpPr>
          <p:cNvPr id="3" name="Podnadpis 2">
            <a:extLst>
              <a:ext uri="{FF2B5EF4-FFF2-40B4-BE49-F238E27FC236}">
                <a16:creationId xmlns:a16="http://schemas.microsoft.com/office/drawing/2014/main" id="{6B2A9E87-73E3-4D8D-A2B6-9EDAD115140E}"/>
              </a:ext>
            </a:extLst>
          </p:cNvPr>
          <p:cNvSpPr>
            <a:spLocks noGrp="1"/>
          </p:cNvSpPr>
          <p:nvPr>
            <p:ph type="subTitle" idx="1"/>
          </p:nvPr>
        </p:nvSpPr>
        <p:spPr>
          <a:xfrm>
            <a:off x="1524000" y="3602037"/>
            <a:ext cx="9144000" cy="2695245"/>
          </a:xfrm>
        </p:spPr>
        <p:txBody>
          <a:bodyPr>
            <a:normAutofit fontScale="92500" lnSpcReduction="10000"/>
          </a:bodyPr>
          <a:lstStyle/>
          <a:p>
            <a:r>
              <a:rPr lang="cs-CZ" dirty="0"/>
              <a:t>#1 – </a:t>
            </a:r>
            <a:r>
              <a:rPr lang="cs-CZ" dirty="0" err="1"/>
              <a:t>October</a:t>
            </a:r>
            <a:r>
              <a:rPr lang="cs-CZ" dirty="0"/>
              <a:t> 12, 2022</a:t>
            </a:r>
          </a:p>
          <a:p>
            <a:pPr lvl="0"/>
            <a:r>
              <a:rPr lang="en-GB" sz="4800" b="1" dirty="0"/>
              <a:t>Paradigm shifts 1: </a:t>
            </a:r>
            <a:br>
              <a:rPr lang="cs-CZ" sz="4800" dirty="0"/>
            </a:br>
            <a:r>
              <a:rPr lang="en-GB" sz="4800" dirty="0"/>
              <a:t>The Environment, </a:t>
            </a:r>
            <a:br>
              <a:rPr lang="cs-CZ" sz="4800" dirty="0"/>
            </a:br>
            <a:r>
              <a:rPr lang="en-GB" sz="4800" dirty="0"/>
              <a:t>The People we Serve, </a:t>
            </a:r>
            <a:br>
              <a:rPr lang="cs-CZ" sz="4800" dirty="0"/>
            </a:br>
            <a:r>
              <a:rPr lang="en-GB" sz="4800" dirty="0"/>
              <a:t>The Way of Management.</a:t>
            </a:r>
            <a:endParaRPr lang="cs-CZ" sz="4800" dirty="0"/>
          </a:p>
        </p:txBody>
      </p:sp>
    </p:spTree>
    <p:extLst>
      <p:ext uri="{BB962C8B-B14F-4D97-AF65-F5344CB8AC3E}">
        <p14:creationId xmlns:p14="http://schemas.microsoft.com/office/powerpoint/2010/main" val="2036790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err="1"/>
              <a:t>Three</a:t>
            </a:r>
            <a:r>
              <a:rPr lang="cs-CZ" dirty="0"/>
              <a:t> </a:t>
            </a:r>
            <a:r>
              <a:rPr lang="cs-CZ" dirty="0" err="1"/>
              <a:t>key</a:t>
            </a:r>
            <a:r>
              <a:rPr lang="cs-CZ" dirty="0"/>
              <a:t> </a:t>
            </a:r>
            <a:r>
              <a:rPr lang="cs-CZ" dirty="0" err="1"/>
              <a:t>concepts</a:t>
            </a:r>
            <a:r>
              <a:rPr lang="cs-CZ" dirty="0"/>
              <a:t>:</a:t>
            </a:r>
          </a:p>
        </p:txBody>
      </p:sp>
      <p:sp>
        <p:nvSpPr>
          <p:cNvPr id="3" name="Zástupný symbol pro obsah 2">
            <a:extLst>
              <a:ext uri="{FF2B5EF4-FFF2-40B4-BE49-F238E27FC236}">
                <a16:creationId xmlns:a16="http://schemas.microsoft.com/office/drawing/2014/main" id="{8E035854-8CBC-4160-AD57-A0D6BF776D37}"/>
              </a:ext>
            </a:extLst>
          </p:cNvPr>
          <p:cNvSpPr>
            <a:spLocks noGrp="1"/>
          </p:cNvSpPr>
          <p:nvPr>
            <p:ph idx="1"/>
          </p:nvPr>
        </p:nvSpPr>
        <p:spPr/>
        <p:txBody>
          <a:bodyPr/>
          <a:lstStyle/>
          <a:p>
            <a:r>
              <a:rPr lang="cs-CZ" dirty="0"/>
              <a:t>Public </a:t>
            </a:r>
            <a:r>
              <a:rPr lang="cs-CZ" dirty="0" err="1"/>
              <a:t>service</a:t>
            </a:r>
            <a:endParaRPr lang="cs-CZ" dirty="0"/>
          </a:p>
          <a:p>
            <a:r>
              <a:rPr lang="cs-CZ" dirty="0"/>
              <a:t>Double-</a:t>
            </a:r>
            <a:r>
              <a:rPr lang="cs-CZ" dirty="0" err="1"/>
              <a:t>loop</a:t>
            </a:r>
            <a:r>
              <a:rPr lang="cs-CZ" dirty="0"/>
              <a:t> </a:t>
            </a:r>
            <a:r>
              <a:rPr lang="cs-CZ" dirty="0" err="1"/>
              <a:t>learning</a:t>
            </a:r>
            <a:endParaRPr lang="cs-CZ" dirty="0"/>
          </a:p>
          <a:p>
            <a:r>
              <a:rPr lang="cs-CZ" dirty="0" err="1"/>
              <a:t>Paradigm</a:t>
            </a:r>
            <a:endParaRPr lang="cs-CZ" dirty="0"/>
          </a:p>
        </p:txBody>
      </p:sp>
    </p:spTree>
    <p:extLst>
      <p:ext uri="{BB962C8B-B14F-4D97-AF65-F5344CB8AC3E}">
        <p14:creationId xmlns:p14="http://schemas.microsoft.com/office/powerpoint/2010/main" val="2405074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a:t>Public </a:t>
            </a:r>
            <a:r>
              <a:rPr lang="cs-CZ" dirty="0" err="1"/>
              <a:t>service</a:t>
            </a:r>
            <a:endParaRPr lang="cs-CZ" dirty="0"/>
          </a:p>
        </p:txBody>
      </p:sp>
      <p:sp>
        <p:nvSpPr>
          <p:cNvPr id="3" name="Zástupný symbol pro obsah 2">
            <a:extLst>
              <a:ext uri="{FF2B5EF4-FFF2-40B4-BE49-F238E27FC236}">
                <a16:creationId xmlns:a16="http://schemas.microsoft.com/office/drawing/2014/main" id="{8E035854-8CBC-4160-AD57-A0D6BF776D37}"/>
              </a:ext>
            </a:extLst>
          </p:cNvPr>
          <p:cNvSpPr>
            <a:spLocks noGrp="1"/>
          </p:cNvSpPr>
          <p:nvPr>
            <p:ph idx="1"/>
          </p:nvPr>
        </p:nvSpPr>
        <p:spPr/>
        <p:txBody>
          <a:bodyPr/>
          <a:lstStyle/>
          <a:p>
            <a:pPr marL="0" indent="0">
              <a:buNone/>
            </a:pPr>
            <a:r>
              <a:rPr lang="cs-CZ" dirty="0"/>
              <a:t>P</a:t>
            </a:r>
            <a:r>
              <a:rPr lang="en-US" dirty="0" err="1"/>
              <a:t>ublic</a:t>
            </a:r>
            <a:r>
              <a:rPr lang="en-US" dirty="0"/>
              <a:t> service </a:t>
            </a:r>
            <a:r>
              <a:rPr lang="cs-CZ" dirty="0"/>
              <a:t>=</a:t>
            </a:r>
            <a:r>
              <a:rPr lang="en-US" dirty="0"/>
              <a:t> </a:t>
            </a:r>
            <a:r>
              <a:rPr lang="cs-CZ" dirty="0"/>
              <a:t>„</a:t>
            </a:r>
            <a:r>
              <a:rPr lang="en-US" dirty="0"/>
              <a:t>purposeful</a:t>
            </a:r>
            <a:r>
              <a:rPr lang="cs-CZ" dirty="0"/>
              <a:t> </a:t>
            </a:r>
            <a:r>
              <a:rPr lang="cs-CZ" dirty="0" err="1"/>
              <a:t>activities</a:t>
            </a:r>
            <a:r>
              <a:rPr lang="cs-CZ" dirty="0"/>
              <a:t> </a:t>
            </a:r>
            <a:r>
              <a:rPr lang="cs-CZ" dirty="0" err="1"/>
              <a:t>that</a:t>
            </a:r>
            <a:r>
              <a:rPr lang="cs-CZ" dirty="0"/>
              <a:t> support </a:t>
            </a:r>
            <a:r>
              <a:rPr lang="cs-CZ" dirty="0" err="1"/>
              <a:t>human</a:t>
            </a:r>
            <a:r>
              <a:rPr lang="cs-CZ" dirty="0"/>
              <a:t> </a:t>
            </a:r>
            <a:r>
              <a:rPr lang="cs-CZ" dirty="0" err="1"/>
              <a:t>freedom</a:t>
            </a:r>
            <a:r>
              <a:rPr lang="cs-CZ" dirty="0"/>
              <a:t> and </a:t>
            </a:r>
            <a:r>
              <a:rPr lang="cs-CZ" dirty="0" err="1"/>
              <a:t>flourishing</a:t>
            </a:r>
            <a:r>
              <a:rPr lang="cs-CZ" dirty="0"/>
              <a:t>. Public </a:t>
            </a:r>
            <a:r>
              <a:rPr lang="en-US" dirty="0"/>
              <a:t>service is one human being saying</a:t>
            </a:r>
            <a:r>
              <a:rPr lang="cs-CZ" dirty="0"/>
              <a:t> </a:t>
            </a:r>
            <a:r>
              <a:rPr lang="en-US" dirty="0"/>
              <a:t>to another – I support your quest to</a:t>
            </a:r>
            <a:r>
              <a:rPr lang="cs-CZ" dirty="0"/>
              <a:t> live </a:t>
            </a:r>
            <a:r>
              <a:rPr lang="cs-CZ" dirty="0" err="1"/>
              <a:t>the</a:t>
            </a:r>
            <a:r>
              <a:rPr lang="cs-CZ" dirty="0"/>
              <a:t> </a:t>
            </a:r>
            <a:r>
              <a:rPr lang="cs-CZ" dirty="0" err="1"/>
              <a:t>good</a:t>
            </a:r>
            <a:r>
              <a:rPr lang="cs-CZ" dirty="0"/>
              <a:t> </a:t>
            </a:r>
            <a:r>
              <a:rPr lang="cs-CZ" dirty="0" err="1"/>
              <a:t>life</a:t>
            </a:r>
            <a:r>
              <a:rPr lang="cs-CZ" dirty="0"/>
              <a:t>“.</a:t>
            </a:r>
          </a:p>
          <a:p>
            <a:pPr marL="0" indent="0">
              <a:buNone/>
            </a:pPr>
            <a:endParaRPr lang="cs-CZ" dirty="0"/>
          </a:p>
          <a:p>
            <a:pPr marL="0" indent="0">
              <a:buNone/>
            </a:pPr>
            <a:endParaRPr lang="cs-CZ" dirty="0"/>
          </a:p>
        </p:txBody>
      </p:sp>
      <p:pic>
        <p:nvPicPr>
          <p:cNvPr id="4" name="Picture 2" descr="raging_fire">
            <a:extLst>
              <a:ext uri="{FF2B5EF4-FFF2-40B4-BE49-F238E27FC236}">
                <a16:creationId xmlns:a16="http://schemas.microsoft.com/office/drawing/2014/main" id="{CC97CEFE-FAFF-4180-95BB-078A6AC5E6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5321" y="3506261"/>
            <a:ext cx="1766976" cy="13304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encrypted-tbn3.gstatic.com/images?q=tbn:ANd9GcSCeBFslijdhZin3LPGd7_9dSRbo56Z4kVw3_TO3xc29c3ggwyXDw">
            <a:extLst>
              <a:ext uri="{FF2B5EF4-FFF2-40B4-BE49-F238E27FC236}">
                <a16:creationId xmlns:a16="http://schemas.microsoft.com/office/drawing/2014/main" id="{134DE1AF-1077-411B-A5E0-81A47B27BE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9649" y="3564419"/>
            <a:ext cx="2201324" cy="16488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www.toonaripost.com/wp-content/themes/Yen/timthumb.php?src=http://www.toonaripost.com/wp-content/uploads/2012/11/Elsevier-Launch-New-Journal-on-Health-Care-Delivery.jpg&amp;w=580&amp;zc=1">
            <a:extLst>
              <a:ext uri="{FF2B5EF4-FFF2-40B4-BE49-F238E27FC236}">
                <a16:creationId xmlns:a16="http://schemas.microsoft.com/office/drawing/2014/main" id="{D638C880-237B-4CB6-882D-A6B5B1072B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5561" y="4910594"/>
            <a:ext cx="1888174" cy="12794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ttp://3.bp.blogspot.com/-eGcJMzy5BkU/TjeZZEZxBCI/AAAAAAAAAIQ/V1jmfVMn3Os/s320/Health%2Beducation%2Bsession%2BDr.%2BUndarmaa%2B1.jpg">
            <a:extLst>
              <a:ext uri="{FF2B5EF4-FFF2-40B4-BE49-F238E27FC236}">
                <a16:creationId xmlns:a16="http://schemas.microsoft.com/office/drawing/2014/main" id="{1F17B57B-B0B4-4565-8BC6-8A4AEE31EA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72331" y="4865484"/>
            <a:ext cx="2152051" cy="14391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http://cdn2.hubspot.net/hub/201792/file-505462721-jpg/BAYADA_Cares/Stock_BayadaTouchNurse_art.jpg?t=1391616547000">
            <a:hlinkClick r:id="rId6"/>
            <a:extLst>
              <a:ext uri="{FF2B5EF4-FFF2-40B4-BE49-F238E27FC236}">
                <a16:creationId xmlns:a16="http://schemas.microsoft.com/office/drawing/2014/main" id="{E34AD727-A804-4570-833C-7F6F58A3A3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51145" y="5056265"/>
            <a:ext cx="1917603" cy="12794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The relationship between police and young black people has come under scrutiny in the recent home affairs report  (Pic: http://www.guysmallman.com/">
            <a:hlinkClick r:id="rId8"/>
            <a:extLst>
              <a:ext uri="{FF2B5EF4-FFF2-40B4-BE49-F238E27FC236}">
                <a16:creationId xmlns:a16="http://schemas.microsoft.com/office/drawing/2014/main" id="{A918ACFD-0669-469E-9286-F04DFD765A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49083" y="3458015"/>
            <a:ext cx="1461158" cy="18616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bored kids in classroom">
            <a:hlinkClick r:id="rId10"/>
            <a:extLst>
              <a:ext uri="{FF2B5EF4-FFF2-40B4-BE49-F238E27FC236}">
                <a16:creationId xmlns:a16="http://schemas.microsoft.com/office/drawing/2014/main" id="{0ACF4E7D-EED9-4A7C-B48E-7346A9523DB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14528" y="5262610"/>
            <a:ext cx="1563777" cy="9730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are For Older People">
            <a:extLst>
              <a:ext uri="{FF2B5EF4-FFF2-40B4-BE49-F238E27FC236}">
                <a16:creationId xmlns:a16="http://schemas.microsoft.com/office/drawing/2014/main" id="{A5CE5397-F93B-4CA8-ADCC-37126FA3D7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71663" y="3429000"/>
            <a:ext cx="1813283" cy="1209847"/>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285B1127-4F79-4009-B19E-1CA6AE2E570E}"/>
              </a:ext>
            </a:extLst>
          </p:cNvPr>
          <p:cNvSpPr txBox="1"/>
          <p:nvPr/>
        </p:nvSpPr>
        <p:spPr>
          <a:xfrm>
            <a:off x="7375585" y="2758580"/>
            <a:ext cx="4209690" cy="646331"/>
          </a:xfrm>
          <a:prstGeom prst="rect">
            <a:avLst/>
          </a:prstGeom>
          <a:noFill/>
        </p:spPr>
        <p:txBody>
          <a:bodyPr wrap="square" rtlCol="0">
            <a:spAutoFit/>
          </a:bodyPr>
          <a:lstStyle/>
          <a:p>
            <a:r>
              <a:rPr lang="cs-CZ" i="1" dirty="0" err="1"/>
              <a:t>Toby</a:t>
            </a:r>
            <a:r>
              <a:rPr lang="cs-CZ" i="1" dirty="0"/>
              <a:t> Love in </a:t>
            </a:r>
            <a:r>
              <a:rPr lang="en-GB" i="1" dirty="0"/>
              <a:t>Human Learning Systems: Public Service for the Real World, 2021. </a:t>
            </a:r>
            <a:endParaRPr lang="cs-CZ" i="1" dirty="0"/>
          </a:p>
        </p:txBody>
      </p:sp>
    </p:spTree>
    <p:extLst>
      <p:ext uri="{BB962C8B-B14F-4D97-AF65-F5344CB8AC3E}">
        <p14:creationId xmlns:p14="http://schemas.microsoft.com/office/powerpoint/2010/main" val="3059980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a:t>Public </a:t>
            </a:r>
            <a:r>
              <a:rPr lang="cs-CZ" dirty="0" err="1"/>
              <a:t>service</a:t>
            </a:r>
            <a:endParaRPr lang="cs-CZ" dirty="0"/>
          </a:p>
        </p:txBody>
      </p:sp>
      <p:sp>
        <p:nvSpPr>
          <p:cNvPr id="3" name="Zástupný symbol pro obsah 2">
            <a:extLst>
              <a:ext uri="{FF2B5EF4-FFF2-40B4-BE49-F238E27FC236}">
                <a16:creationId xmlns:a16="http://schemas.microsoft.com/office/drawing/2014/main" id="{8E035854-8CBC-4160-AD57-A0D6BF776D37}"/>
              </a:ext>
            </a:extLst>
          </p:cNvPr>
          <p:cNvSpPr>
            <a:spLocks noGrp="1"/>
          </p:cNvSpPr>
          <p:nvPr>
            <p:ph idx="1"/>
          </p:nvPr>
        </p:nvSpPr>
        <p:spPr/>
        <p:txBody>
          <a:bodyPr/>
          <a:lstStyle/>
          <a:p>
            <a:pPr marL="0" indent="0">
              <a:buNone/>
            </a:pPr>
            <a:r>
              <a:rPr lang="cs-CZ" dirty="0" err="1"/>
              <a:t>Services</a:t>
            </a:r>
            <a:r>
              <a:rPr lang="cs-CZ" dirty="0"/>
              <a:t> </a:t>
            </a:r>
            <a:r>
              <a:rPr lang="cs-CZ" dirty="0" err="1"/>
              <a:t>like</a:t>
            </a:r>
            <a:r>
              <a:rPr lang="cs-CZ" dirty="0"/>
              <a:t> </a:t>
            </a:r>
            <a:r>
              <a:rPr lang="cs-CZ" dirty="0" err="1"/>
              <a:t>education</a:t>
            </a:r>
            <a:r>
              <a:rPr lang="cs-CZ" dirty="0"/>
              <a:t>, </a:t>
            </a:r>
            <a:r>
              <a:rPr lang="cs-CZ" dirty="0" err="1"/>
              <a:t>health</a:t>
            </a:r>
            <a:r>
              <a:rPr lang="cs-CZ" dirty="0"/>
              <a:t> care, justice, </a:t>
            </a:r>
            <a:r>
              <a:rPr lang="cs-CZ" dirty="0" err="1"/>
              <a:t>social</a:t>
            </a:r>
            <a:r>
              <a:rPr lang="cs-CZ" dirty="0"/>
              <a:t> </a:t>
            </a:r>
            <a:r>
              <a:rPr lang="cs-CZ" dirty="0" err="1"/>
              <a:t>services</a:t>
            </a:r>
            <a:r>
              <a:rPr lang="cs-CZ" dirty="0"/>
              <a:t>, </a:t>
            </a:r>
            <a:r>
              <a:rPr lang="cs-CZ" dirty="0" err="1"/>
              <a:t>active</a:t>
            </a:r>
            <a:r>
              <a:rPr lang="cs-CZ" dirty="0"/>
              <a:t> </a:t>
            </a:r>
            <a:r>
              <a:rPr lang="cs-CZ" dirty="0" err="1"/>
              <a:t>labour</a:t>
            </a:r>
            <a:r>
              <a:rPr lang="cs-CZ" dirty="0"/>
              <a:t> market </a:t>
            </a:r>
            <a:r>
              <a:rPr lang="cs-CZ" dirty="0" err="1"/>
              <a:t>policies</a:t>
            </a:r>
            <a:r>
              <a:rPr lang="cs-CZ" dirty="0"/>
              <a:t> </a:t>
            </a:r>
            <a:r>
              <a:rPr lang="cs-CZ" dirty="0" err="1"/>
              <a:t>etc</a:t>
            </a:r>
            <a:r>
              <a:rPr lang="cs-CZ" dirty="0"/>
              <a:t>.</a:t>
            </a:r>
          </a:p>
          <a:p>
            <a:pPr marL="0" indent="0">
              <a:buNone/>
            </a:pPr>
            <a:r>
              <a:rPr lang="cs-CZ" dirty="0" err="1"/>
              <a:t>Who</a:t>
            </a:r>
            <a:r>
              <a:rPr lang="cs-CZ" dirty="0"/>
              <a:t> </a:t>
            </a:r>
            <a:r>
              <a:rPr lang="cs-CZ" dirty="0" err="1"/>
              <a:t>provides</a:t>
            </a:r>
            <a:r>
              <a:rPr lang="cs-CZ" dirty="0"/>
              <a:t> </a:t>
            </a:r>
            <a:r>
              <a:rPr lang="cs-CZ" dirty="0" err="1"/>
              <a:t>the</a:t>
            </a:r>
            <a:r>
              <a:rPr lang="cs-CZ" dirty="0"/>
              <a:t> </a:t>
            </a:r>
            <a:r>
              <a:rPr lang="cs-CZ" dirty="0" err="1"/>
              <a:t>service</a:t>
            </a:r>
            <a:r>
              <a:rPr lang="cs-CZ" dirty="0"/>
              <a:t> </a:t>
            </a:r>
            <a:r>
              <a:rPr lang="cs-CZ" dirty="0" err="1"/>
              <a:t>is</a:t>
            </a:r>
            <a:r>
              <a:rPr lang="cs-CZ" dirty="0"/>
              <a:t> not </a:t>
            </a:r>
            <a:r>
              <a:rPr lang="cs-CZ" dirty="0" err="1"/>
              <a:t>important</a:t>
            </a:r>
            <a:r>
              <a:rPr lang="cs-CZ" dirty="0"/>
              <a:t> </a:t>
            </a:r>
            <a:r>
              <a:rPr lang="cs-CZ" dirty="0" err="1"/>
              <a:t>here</a:t>
            </a:r>
            <a:r>
              <a:rPr lang="cs-CZ" dirty="0"/>
              <a:t>.</a:t>
            </a:r>
          </a:p>
          <a:p>
            <a:pPr marL="0" indent="0">
              <a:buNone/>
            </a:pPr>
            <a:r>
              <a:rPr lang="cs-CZ" dirty="0" err="1"/>
              <a:t>Private</a:t>
            </a:r>
            <a:r>
              <a:rPr lang="cs-CZ" dirty="0"/>
              <a:t> </a:t>
            </a:r>
            <a:r>
              <a:rPr lang="cs-CZ" dirty="0" err="1"/>
              <a:t>school</a:t>
            </a:r>
            <a:r>
              <a:rPr lang="cs-CZ" dirty="0"/>
              <a:t>, </a:t>
            </a:r>
            <a:r>
              <a:rPr lang="cs-CZ" dirty="0" err="1"/>
              <a:t>social</a:t>
            </a:r>
            <a:r>
              <a:rPr lang="cs-CZ" dirty="0"/>
              <a:t> </a:t>
            </a:r>
            <a:r>
              <a:rPr lang="cs-CZ" dirty="0" err="1"/>
              <a:t>work</a:t>
            </a:r>
            <a:r>
              <a:rPr lang="cs-CZ" dirty="0"/>
              <a:t> </a:t>
            </a:r>
            <a:r>
              <a:rPr lang="cs-CZ" dirty="0" err="1"/>
              <a:t>performed</a:t>
            </a:r>
            <a:r>
              <a:rPr lang="cs-CZ" dirty="0"/>
              <a:t> by a charity, </a:t>
            </a:r>
            <a:r>
              <a:rPr lang="cs-CZ" dirty="0" err="1"/>
              <a:t>municipal</a:t>
            </a:r>
            <a:r>
              <a:rPr lang="cs-CZ" dirty="0"/>
              <a:t> police, </a:t>
            </a:r>
            <a:r>
              <a:rPr lang="cs-CZ" dirty="0" err="1"/>
              <a:t>government</a:t>
            </a:r>
            <a:r>
              <a:rPr lang="cs-CZ" dirty="0"/>
              <a:t> </a:t>
            </a:r>
            <a:r>
              <a:rPr lang="cs-CZ" dirty="0" err="1"/>
              <a:t>operated</a:t>
            </a:r>
            <a:r>
              <a:rPr lang="cs-CZ" dirty="0"/>
              <a:t> </a:t>
            </a:r>
            <a:r>
              <a:rPr lang="cs-CZ" dirty="0" err="1"/>
              <a:t>prison</a:t>
            </a:r>
            <a:r>
              <a:rPr lang="cs-CZ" dirty="0"/>
              <a:t> – </a:t>
            </a:r>
            <a:r>
              <a:rPr lang="cs-CZ" dirty="0" err="1"/>
              <a:t>all</a:t>
            </a:r>
            <a:r>
              <a:rPr lang="cs-CZ" dirty="0"/>
              <a:t> </a:t>
            </a:r>
            <a:r>
              <a:rPr lang="cs-CZ" dirty="0" err="1"/>
              <a:t>provide</a:t>
            </a:r>
            <a:r>
              <a:rPr lang="cs-CZ" dirty="0"/>
              <a:t> public </a:t>
            </a:r>
            <a:r>
              <a:rPr lang="cs-CZ" dirty="0" err="1"/>
              <a:t>service</a:t>
            </a:r>
            <a:r>
              <a:rPr lang="cs-CZ" dirty="0"/>
              <a:t>.</a:t>
            </a:r>
          </a:p>
          <a:p>
            <a:pPr marL="0" indent="0">
              <a:buNone/>
            </a:pP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1068971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a:t>Double-</a:t>
            </a:r>
            <a:r>
              <a:rPr lang="cs-CZ" dirty="0" err="1"/>
              <a:t>loop</a:t>
            </a:r>
            <a:r>
              <a:rPr lang="cs-CZ" dirty="0"/>
              <a:t> </a:t>
            </a:r>
            <a:r>
              <a:rPr lang="cs-CZ" dirty="0" err="1"/>
              <a:t>learning</a:t>
            </a:r>
            <a:endParaRPr lang="cs-CZ" dirty="0"/>
          </a:p>
        </p:txBody>
      </p:sp>
      <p:sp>
        <p:nvSpPr>
          <p:cNvPr id="5" name="Zástupný symbol pro obsah 4">
            <a:extLst>
              <a:ext uri="{FF2B5EF4-FFF2-40B4-BE49-F238E27FC236}">
                <a16:creationId xmlns:a16="http://schemas.microsoft.com/office/drawing/2014/main" id="{95AC6E5E-FDE9-49F4-BFAD-27D33A84E050}"/>
              </a:ext>
            </a:extLst>
          </p:cNvPr>
          <p:cNvSpPr>
            <a:spLocks noGrp="1"/>
          </p:cNvSpPr>
          <p:nvPr>
            <p:ph idx="1"/>
          </p:nvPr>
        </p:nvSpPr>
        <p:spPr>
          <a:xfrm>
            <a:off x="5391509" y="2005012"/>
            <a:ext cx="5752207" cy="4306057"/>
          </a:xfrm>
        </p:spPr>
        <p:txBody>
          <a:bodyPr/>
          <a:lstStyle/>
          <a:p>
            <a:r>
              <a:rPr lang="cs-CZ" dirty="0" err="1"/>
              <a:t>When</a:t>
            </a:r>
            <a:r>
              <a:rPr lang="cs-CZ" dirty="0"/>
              <a:t> </a:t>
            </a:r>
            <a:r>
              <a:rPr lang="cs-CZ" dirty="0" err="1"/>
              <a:t>looking</a:t>
            </a:r>
            <a:r>
              <a:rPr lang="cs-CZ" dirty="0"/>
              <a:t> </a:t>
            </a:r>
            <a:r>
              <a:rPr lang="cs-CZ" dirty="0" err="1"/>
              <a:t>for</a:t>
            </a:r>
            <a:r>
              <a:rPr lang="cs-CZ" dirty="0"/>
              <a:t> a </a:t>
            </a:r>
            <a:r>
              <a:rPr lang="cs-CZ" dirty="0" err="1"/>
              <a:t>solution</a:t>
            </a:r>
            <a:r>
              <a:rPr lang="cs-CZ" dirty="0"/>
              <a:t> </a:t>
            </a:r>
            <a:r>
              <a:rPr lang="cs-CZ" dirty="0" err="1"/>
              <a:t>of</a:t>
            </a:r>
            <a:r>
              <a:rPr lang="cs-CZ" dirty="0"/>
              <a:t> a </a:t>
            </a:r>
            <a:r>
              <a:rPr lang="cs-CZ" dirty="0" err="1"/>
              <a:t>problem</a:t>
            </a:r>
            <a:r>
              <a:rPr lang="cs-CZ" dirty="0"/>
              <a:t>, </a:t>
            </a:r>
            <a:r>
              <a:rPr lang="cs-CZ" dirty="0" err="1"/>
              <a:t>we</a:t>
            </a:r>
            <a:r>
              <a:rPr lang="cs-CZ" dirty="0"/>
              <a:t> are limited by </a:t>
            </a:r>
            <a:r>
              <a:rPr lang="cs-CZ" dirty="0" err="1"/>
              <a:t>our</a:t>
            </a:r>
            <a:r>
              <a:rPr lang="cs-CZ" dirty="0"/>
              <a:t> </a:t>
            </a:r>
            <a:r>
              <a:rPr lang="cs-CZ" dirty="0" err="1"/>
              <a:t>own</a:t>
            </a:r>
            <a:r>
              <a:rPr lang="cs-CZ" dirty="0"/>
              <a:t> </a:t>
            </a:r>
            <a:r>
              <a:rPr lang="cs-CZ" dirty="0" err="1"/>
              <a:t>assumptions</a:t>
            </a:r>
            <a:r>
              <a:rPr lang="cs-CZ" dirty="0"/>
              <a:t> (</a:t>
            </a:r>
            <a:r>
              <a:rPr lang="cs-CZ" dirty="0" err="1"/>
              <a:t>frequently</a:t>
            </a:r>
            <a:r>
              <a:rPr lang="cs-CZ" dirty="0"/>
              <a:t> </a:t>
            </a:r>
            <a:r>
              <a:rPr lang="cs-CZ" dirty="0" err="1"/>
              <a:t>even</a:t>
            </a:r>
            <a:r>
              <a:rPr lang="cs-CZ" dirty="0"/>
              <a:t> </a:t>
            </a:r>
            <a:r>
              <a:rPr lang="cs-CZ" dirty="0" err="1"/>
              <a:t>unconscious</a:t>
            </a:r>
            <a:r>
              <a:rPr lang="cs-CZ" dirty="0"/>
              <a:t> </a:t>
            </a:r>
            <a:r>
              <a:rPr lang="cs-CZ" dirty="0" err="1"/>
              <a:t>ones</a:t>
            </a:r>
            <a:r>
              <a:rPr lang="cs-CZ" dirty="0"/>
              <a:t>) </a:t>
            </a:r>
            <a:r>
              <a:rPr lang="cs-CZ" dirty="0" err="1"/>
              <a:t>about</a:t>
            </a:r>
            <a:r>
              <a:rPr lang="cs-CZ" dirty="0"/>
              <a:t> </a:t>
            </a:r>
            <a:r>
              <a:rPr lang="cs-CZ" dirty="0" err="1"/>
              <a:t>what</a:t>
            </a:r>
            <a:r>
              <a:rPr lang="cs-CZ" dirty="0"/>
              <a:t> </a:t>
            </a:r>
            <a:r>
              <a:rPr lang="cs-CZ" dirty="0" err="1"/>
              <a:t>is</a:t>
            </a:r>
            <a:r>
              <a:rPr lang="cs-CZ" dirty="0"/>
              <a:t> </a:t>
            </a:r>
            <a:r>
              <a:rPr lang="cs-CZ" dirty="0" err="1"/>
              <a:t>good</a:t>
            </a:r>
            <a:r>
              <a:rPr lang="cs-CZ" dirty="0"/>
              <a:t> and </a:t>
            </a:r>
            <a:r>
              <a:rPr lang="cs-CZ" dirty="0" err="1"/>
              <a:t>how</a:t>
            </a:r>
            <a:r>
              <a:rPr lang="cs-CZ" dirty="0"/>
              <a:t> </a:t>
            </a:r>
            <a:r>
              <a:rPr lang="cs-CZ" dirty="0" err="1"/>
              <a:t>things</a:t>
            </a:r>
            <a:r>
              <a:rPr lang="cs-CZ" dirty="0"/>
              <a:t> </a:t>
            </a:r>
            <a:r>
              <a:rPr lang="cs-CZ" dirty="0" err="1"/>
              <a:t>work</a:t>
            </a:r>
            <a:r>
              <a:rPr lang="cs-CZ" dirty="0"/>
              <a:t>.</a:t>
            </a:r>
          </a:p>
          <a:p>
            <a:r>
              <a:rPr lang="cs-CZ" dirty="0"/>
              <a:t>Double-</a:t>
            </a:r>
            <a:r>
              <a:rPr lang="cs-CZ" dirty="0" err="1"/>
              <a:t>loop</a:t>
            </a:r>
            <a:r>
              <a:rPr lang="cs-CZ" dirty="0"/>
              <a:t> </a:t>
            </a:r>
            <a:r>
              <a:rPr lang="cs-CZ" dirty="0" err="1"/>
              <a:t>learning</a:t>
            </a:r>
            <a:r>
              <a:rPr lang="cs-CZ" dirty="0"/>
              <a:t> </a:t>
            </a:r>
            <a:r>
              <a:rPr lang="cs-CZ" dirty="0" err="1"/>
              <a:t>is</a:t>
            </a:r>
            <a:r>
              <a:rPr lang="cs-CZ" dirty="0"/>
              <a:t> a </a:t>
            </a:r>
            <a:r>
              <a:rPr lang="cs-CZ" dirty="0" err="1"/>
              <a:t>process</a:t>
            </a:r>
            <a:r>
              <a:rPr lang="cs-CZ" dirty="0"/>
              <a:t> </a:t>
            </a:r>
            <a:r>
              <a:rPr lang="cs-CZ" dirty="0" err="1"/>
              <a:t>when</a:t>
            </a:r>
            <a:r>
              <a:rPr lang="cs-CZ" dirty="0"/>
              <a:t> </a:t>
            </a:r>
            <a:r>
              <a:rPr lang="cs-CZ" dirty="0" err="1"/>
              <a:t>we</a:t>
            </a:r>
            <a:r>
              <a:rPr lang="cs-CZ" dirty="0"/>
              <a:t> </a:t>
            </a:r>
            <a:r>
              <a:rPr lang="cs-CZ" dirty="0" err="1"/>
              <a:t>challenge</a:t>
            </a:r>
            <a:r>
              <a:rPr lang="cs-CZ" dirty="0"/>
              <a:t> and update these </a:t>
            </a:r>
            <a:r>
              <a:rPr lang="cs-CZ" dirty="0" err="1"/>
              <a:t>assumptions</a:t>
            </a:r>
            <a:r>
              <a:rPr lang="cs-CZ" dirty="0"/>
              <a:t>.</a:t>
            </a:r>
          </a:p>
        </p:txBody>
      </p:sp>
      <p:pic>
        <p:nvPicPr>
          <p:cNvPr id="3074" name="Picture 2" descr="TWO LEARNING CYCLES">
            <a:extLst>
              <a:ext uri="{FF2B5EF4-FFF2-40B4-BE49-F238E27FC236}">
                <a16:creationId xmlns:a16="http://schemas.microsoft.com/office/drawing/2014/main" id="{45DD6563-5D88-4A31-822A-2E543E252F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6809"/>
          <a:stretch/>
        </p:blipFill>
        <p:spPr bwMode="auto">
          <a:xfrm>
            <a:off x="966490" y="1439533"/>
            <a:ext cx="3808411" cy="4972050"/>
          </a:xfrm>
          <a:prstGeom prst="rect">
            <a:avLst/>
          </a:prstGeom>
          <a:noFill/>
          <a:extLst>
            <a:ext uri="{909E8E84-426E-40DD-AFC4-6F175D3DCCD1}">
              <a14:hiddenFill xmlns:a14="http://schemas.microsoft.com/office/drawing/2010/main">
                <a:solidFill>
                  <a:srgbClr val="FFFFFF"/>
                </a:solidFill>
              </a14:hiddenFill>
            </a:ext>
          </a:extLst>
        </p:spPr>
      </p:pic>
      <p:sp>
        <p:nvSpPr>
          <p:cNvPr id="6" name="Volný tvar: obrazec 5">
            <a:extLst>
              <a:ext uri="{FF2B5EF4-FFF2-40B4-BE49-F238E27FC236}">
                <a16:creationId xmlns:a16="http://schemas.microsoft.com/office/drawing/2014/main" id="{6D97648B-9365-4F99-8E53-BDD35B7D776D}"/>
              </a:ext>
            </a:extLst>
          </p:cNvPr>
          <p:cNvSpPr/>
          <p:nvPr/>
        </p:nvSpPr>
        <p:spPr>
          <a:xfrm>
            <a:off x="923026" y="3053751"/>
            <a:ext cx="3838755" cy="3416060"/>
          </a:xfrm>
          <a:custGeom>
            <a:avLst/>
            <a:gdLst>
              <a:gd name="connsiteX0" fmla="*/ 379563 w 3838755"/>
              <a:gd name="connsiteY0" fmla="*/ 129396 h 3416060"/>
              <a:gd name="connsiteX1" fmla="*/ 629729 w 3838755"/>
              <a:gd name="connsiteY1" fmla="*/ 129396 h 3416060"/>
              <a:gd name="connsiteX2" fmla="*/ 664234 w 3838755"/>
              <a:gd name="connsiteY2" fmla="*/ 569343 h 3416060"/>
              <a:gd name="connsiteX3" fmla="*/ 1311216 w 3838755"/>
              <a:gd name="connsiteY3" fmla="*/ 1138687 h 3416060"/>
              <a:gd name="connsiteX4" fmla="*/ 1673525 w 3838755"/>
              <a:gd name="connsiteY4" fmla="*/ 1483743 h 3416060"/>
              <a:gd name="connsiteX5" fmla="*/ 2743200 w 3838755"/>
              <a:gd name="connsiteY5" fmla="*/ 1518249 h 3416060"/>
              <a:gd name="connsiteX6" fmla="*/ 3183148 w 3838755"/>
              <a:gd name="connsiteY6" fmla="*/ 948906 h 3416060"/>
              <a:gd name="connsiteX7" fmla="*/ 3398808 w 3838755"/>
              <a:gd name="connsiteY7" fmla="*/ 517585 h 3416060"/>
              <a:gd name="connsiteX8" fmla="*/ 3355676 w 3838755"/>
              <a:gd name="connsiteY8" fmla="*/ 0 h 3416060"/>
              <a:gd name="connsiteX9" fmla="*/ 3519578 w 3838755"/>
              <a:gd name="connsiteY9" fmla="*/ 0 h 3416060"/>
              <a:gd name="connsiteX10" fmla="*/ 3838755 w 3838755"/>
              <a:gd name="connsiteY10" fmla="*/ 1742536 h 3416060"/>
              <a:gd name="connsiteX11" fmla="*/ 3010619 w 3838755"/>
              <a:gd name="connsiteY11" fmla="*/ 3416060 h 3416060"/>
              <a:gd name="connsiteX12" fmla="*/ 1043797 w 3838755"/>
              <a:gd name="connsiteY12" fmla="*/ 3407434 h 3416060"/>
              <a:gd name="connsiteX13" fmla="*/ 0 w 3838755"/>
              <a:gd name="connsiteY13" fmla="*/ 1915064 h 3416060"/>
              <a:gd name="connsiteX14" fmla="*/ 379563 w 3838755"/>
              <a:gd name="connsiteY14" fmla="*/ 129396 h 341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8755" h="3416060">
                <a:moveTo>
                  <a:pt x="379563" y="129396"/>
                </a:moveTo>
                <a:lnTo>
                  <a:pt x="629729" y="129396"/>
                </a:lnTo>
                <a:lnTo>
                  <a:pt x="664234" y="569343"/>
                </a:lnTo>
                <a:lnTo>
                  <a:pt x="1311216" y="1138687"/>
                </a:lnTo>
                <a:lnTo>
                  <a:pt x="1673525" y="1483743"/>
                </a:lnTo>
                <a:lnTo>
                  <a:pt x="2743200" y="1518249"/>
                </a:lnTo>
                <a:lnTo>
                  <a:pt x="3183148" y="948906"/>
                </a:lnTo>
                <a:lnTo>
                  <a:pt x="3398808" y="517585"/>
                </a:lnTo>
                <a:lnTo>
                  <a:pt x="3355676" y="0"/>
                </a:lnTo>
                <a:lnTo>
                  <a:pt x="3519578" y="0"/>
                </a:lnTo>
                <a:lnTo>
                  <a:pt x="3838755" y="1742536"/>
                </a:lnTo>
                <a:lnTo>
                  <a:pt x="3010619" y="3416060"/>
                </a:lnTo>
                <a:lnTo>
                  <a:pt x="1043797" y="3407434"/>
                </a:lnTo>
                <a:lnTo>
                  <a:pt x="0" y="1915064"/>
                </a:lnTo>
                <a:lnTo>
                  <a:pt x="379563" y="12939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Obdélník 6">
            <a:extLst>
              <a:ext uri="{FF2B5EF4-FFF2-40B4-BE49-F238E27FC236}">
                <a16:creationId xmlns:a16="http://schemas.microsoft.com/office/drawing/2014/main" id="{29E9EB40-9D7C-4AD3-BE7E-CD73C9C656B0}"/>
              </a:ext>
            </a:extLst>
          </p:cNvPr>
          <p:cNvSpPr/>
          <p:nvPr/>
        </p:nvSpPr>
        <p:spPr>
          <a:xfrm>
            <a:off x="4604259" y="3053751"/>
            <a:ext cx="554337" cy="1224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71211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E26359-5AC1-48D1-9088-C41418414C9C}"/>
              </a:ext>
            </a:extLst>
          </p:cNvPr>
          <p:cNvSpPr>
            <a:spLocks noGrp="1"/>
          </p:cNvSpPr>
          <p:nvPr>
            <p:ph type="ctrTitle"/>
          </p:nvPr>
        </p:nvSpPr>
        <p:spPr>
          <a:xfrm>
            <a:off x="1035170" y="1122363"/>
            <a:ext cx="10101532" cy="2387600"/>
          </a:xfrm>
        </p:spPr>
        <p:txBody>
          <a:bodyPr>
            <a:normAutofit/>
          </a:bodyPr>
          <a:lstStyle/>
          <a:p>
            <a:r>
              <a:rPr lang="cs-CZ" sz="4800" dirty="0"/>
              <a:t>Public Management </a:t>
            </a:r>
            <a:r>
              <a:rPr lang="cs-CZ" sz="4800" dirty="0" err="1"/>
              <a:t>for</a:t>
            </a:r>
            <a:r>
              <a:rPr lang="cs-CZ" sz="4800" dirty="0"/>
              <a:t> 21st </a:t>
            </a:r>
            <a:r>
              <a:rPr lang="cs-CZ" sz="4800" dirty="0" err="1"/>
              <a:t>Century</a:t>
            </a:r>
            <a:endParaRPr lang="cs-CZ" sz="4800" dirty="0"/>
          </a:p>
        </p:txBody>
      </p:sp>
      <p:sp>
        <p:nvSpPr>
          <p:cNvPr id="3" name="Podnadpis 2">
            <a:extLst>
              <a:ext uri="{FF2B5EF4-FFF2-40B4-BE49-F238E27FC236}">
                <a16:creationId xmlns:a16="http://schemas.microsoft.com/office/drawing/2014/main" id="{6B2A9E87-73E3-4D8D-A2B6-9EDAD115140E}"/>
              </a:ext>
            </a:extLst>
          </p:cNvPr>
          <p:cNvSpPr>
            <a:spLocks noGrp="1"/>
          </p:cNvSpPr>
          <p:nvPr>
            <p:ph type="subTitle" idx="1"/>
          </p:nvPr>
        </p:nvSpPr>
        <p:spPr/>
        <p:txBody>
          <a:bodyPr/>
          <a:lstStyle/>
          <a:p>
            <a:r>
              <a:rPr lang="cs-CZ" dirty="0"/>
              <a:t>#1 – </a:t>
            </a:r>
            <a:r>
              <a:rPr lang="cs-CZ" dirty="0" err="1"/>
              <a:t>October</a:t>
            </a:r>
            <a:r>
              <a:rPr lang="cs-CZ" dirty="0"/>
              <a:t> 12, 2022</a:t>
            </a:r>
          </a:p>
          <a:p>
            <a:r>
              <a:rPr lang="cs-CZ" sz="4800" dirty="0" err="1"/>
              <a:t>Introductions</a:t>
            </a:r>
            <a:endParaRPr lang="cs-CZ" sz="4800" dirty="0"/>
          </a:p>
        </p:txBody>
      </p:sp>
    </p:spTree>
    <p:extLst>
      <p:ext uri="{BB962C8B-B14F-4D97-AF65-F5344CB8AC3E}">
        <p14:creationId xmlns:p14="http://schemas.microsoft.com/office/powerpoint/2010/main" val="365717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a:t>Double-</a:t>
            </a:r>
            <a:r>
              <a:rPr lang="cs-CZ" dirty="0" err="1"/>
              <a:t>loop</a:t>
            </a:r>
            <a:r>
              <a:rPr lang="cs-CZ" dirty="0"/>
              <a:t> </a:t>
            </a:r>
            <a:r>
              <a:rPr lang="cs-CZ" dirty="0" err="1"/>
              <a:t>learning</a:t>
            </a:r>
            <a:r>
              <a:rPr lang="cs-CZ" dirty="0"/>
              <a:t> – </a:t>
            </a:r>
            <a:r>
              <a:rPr lang="cs-CZ" dirty="0" err="1"/>
              <a:t>Malaria</a:t>
            </a:r>
            <a:r>
              <a:rPr lang="cs-CZ" dirty="0"/>
              <a:t> </a:t>
            </a:r>
            <a:r>
              <a:rPr lang="cs-CZ" dirty="0" err="1"/>
              <a:t>example</a:t>
            </a:r>
            <a:endParaRPr lang="cs-CZ" dirty="0"/>
          </a:p>
        </p:txBody>
      </p:sp>
      <p:pic>
        <p:nvPicPr>
          <p:cNvPr id="4098" name="Picture 2" descr="Medieval Plague Doctor And Patient Flat Vector Illustration Middle Age  Practitioner Treating Sick Man Isolated Cartoon Characters With Outline  Elements On White Background Acient Medical Treatment Stock Illustration -  Download Image Now -">
            <a:extLst>
              <a:ext uri="{FF2B5EF4-FFF2-40B4-BE49-F238E27FC236}">
                <a16:creationId xmlns:a16="http://schemas.microsoft.com/office/drawing/2014/main" id="{A17D9A48-56ED-4C20-9B25-2BFADFC43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20" y="1575412"/>
            <a:ext cx="1822692" cy="1514819"/>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obsah 3">
            <a:extLst>
              <a:ext uri="{FF2B5EF4-FFF2-40B4-BE49-F238E27FC236}">
                <a16:creationId xmlns:a16="http://schemas.microsoft.com/office/drawing/2014/main" id="{FC19F39D-2731-45CE-BA5D-001B23BF9DA8}"/>
              </a:ext>
            </a:extLst>
          </p:cNvPr>
          <p:cNvSpPr>
            <a:spLocks noGrp="1"/>
          </p:cNvSpPr>
          <p:nvPr>
            <p:ph idx="1"/>
          </p:nvPr>
        </p:nvSpPr>
        <p:spPr>
          <a:xfrm>
            <a:off x="6464174" y="1787729"/>
            <a:ext cx="4679542" cy="2078101"/>
          </a:xfrm>
        </p:spPr>
        <p:txBody>
          <a:bodyPr/>
          <a:lstStyle/>
          <a:p>
            <a:pPr marL="0" indent="0">
              <a:buNone/>
            </a:pPr>
            <a:r>
              <a:rPr lang="cs-CZ" dirty="0" err="1"/>
              <a:t>Malaria</a:t>
            </a:r>
            <a:r>
              <a:rPr lang="cs-CZ" dirty="0"/>
              <a:t> = „</a:t>
            </a:r>
            <a:r>
              <a:rPr lang="cs-CZ" dirty="0" err="1"/>
              <a:t>Bad</a:t>
            </a:r>
            <a:r>
              <a:rPr lang="cs-CZ" dirty="0"/>
              <a:t> air“ </a:t>
            </a:r>
            <a:r>
              <a:rPr lang="cs-CZ" dirty="0" err="1"/>
              <a:t>theory</a:t>
            </a:r>
            <a:endParaRPr lang="cs-CZ" dirty="0"/>
          </a:p>
          <a:p>
            <a:pPr marL="0" indent="0">
              <a:buNone/>
            </a:pPr>
            <a:r>
              <a:rPr lang="cs-CZ" dirty="0" err="1"/>
              <a:t>Solutions</a:t>
            </a:r>
            <a:r>
              <a:rPr lang="cs-CZ" dirty="0"/>
              <a:t>:</a:t>
            </a:r>
          </a:p>
          <a:p>
            <a:r>
              <a:rPr lang="cs-CZ" dirty="0" err="1"/>
              <a:t>Perfume</a:t>
            </a:r>
            <a:endParaRPr lang="cs-CZ" dirty="0"/>
          </a:p>
          <a:p>
            <a:r>
              <a:rPr lang="cs-CZ" dirty="0" err="1"/>
              <a:t>Drying</a:t>
            </a:r>
            <a:r>
              <a:rPr lang="cs-CZ" dirty="0"/>
              <a:t> </a:t>
            </a:r>
            <a:r>
              <a:rPr lang="cs-CZ" dirty="0" err="1"/>
              <a:t>wetlands</a:t>
            </a:r>
            <a:endParaRPr lang="cs-CZ" dirty="0"/>
          </a:p>
          <a:p>
            <a:endParaRPr lang="cs-CZ" dirty="0"/>
          </a:p>
        </p:txBody>
      </p:sp>
      <p:pic>
        <p:nvPicPr>
          <p:cNvPr id="4100" name="Picture 4" descr="Cartoon Swamp Landscape High Res Stock Images | Shutterstock">
            <a:extLst>
              <a:ext uri="{FF2B5EF4-FFF2-40B4-BE49-F238E27FC236}">
                <a16:creationId xmlns:a16="http://schemas.microsoft.com/office/drawing/2014/main" id="{0AD3F10C-3F36-49C1-AC9A-16D627313D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56"/>
          <a:stretch/>
        </p:blipFill>
        <p:spPr bwMode="auto">
          <a:xfrm>
            <a:off x="4026766" y="1883096"/>
            <a:ext cx="2069234" cy="1156819"/>
          </a:xfrm>
          <a:prstGeom prst="rect">
            <a:avLst/>
          </a:prstGeom>
          <a:noFill/>
          <a:extLst>
            <a:ext uri="{909E8E84-426E-40DD-AFC4-6F175D3DCCD1}">
              <a14:hiddenFill xmlns:a14="http://schemas.microsoft.com/office/drawing/2010/main">
                <a:solidFill>
                  <a:srgbClr val="FFFFFF"/>
                </a:solidFill>
              </a14:hiddenFill>
            </a:ext>
          </a:extLst>
        </p:spPr>
      </p:pic>
      <p:sp>
        <p:nvSpPr>
          <p:cNvPr id="8" name="Šipka: doleva 7">
            <a:extLst>
              <a:ext uri="{FF2B5EF4-FFF2-40B4-BE49-F238E27FC236}">
                <a16:creationId xmlns:a16="http://schemas.microsoft.com/office/drawing/2014/main" id="{D71A8800-E881-4633-8677-A5945253B8F0}"/>
              </a:ext>
            </a:extLst>
          </p:cNvPr>
          <p:cNvSpPr/>
          <p:nvPr/>
        </p:nvSpPr>
        <p:spPr>
          <a:xfrm>
            <a:off x="2869949" y="2190939"/>
            <a:ext cx="878186" cy="615635"/>
          </a:xfrm>
          <a:prstGeom prst="leftArrow">
            <a:avLst/>
          </a:pr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Zástupný symbol pro obsah 3">
            <a:extLst>
              <a:ext uri="{FF2B5EF4-FFF2-40B4-BE49-F238E27FC236}">
                <a16:creationId xmlns:a16="http://schemas.microsoft.com/office/drawing/2014/main" id="{033FF374-C833-473D-A3D5-40D11FAEB08E}"/>
              </a:ext>
            </a:extLst>
          </p:cNvPr>
          <p:cNvSpPr txBox="1">
            <a:spLocks/>
          </p:cNvSpPr>
          <p:nvPr/>
        </p:nvSpPr>
        <p:spPr>
          <a:xfrm>
            <a:off x="6464174" y="4103907"/>
            <a:ext cx="4679542" cy="2078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s-CZ" dirty="0" err="1"/>
              <a:t>Mosquito</a:t>
            </a:r>
            <a:r>
              <a:rPr lang="cs-CZ" dirty="0"/>
              <a:t> </a:t>
            </a:r>
            <a:r>
              <a:rPr lang="cs-CZ" dirty="0" err="1"/>
              <a:t>theory</a:t>
            </a:r>
            <a:endParaRPr lang="cs-CZ" dirty="0"/>
          </a:p>
          <a:p>
            <a:pPr marL="0" indent="0">
              <a:buFont typeface="Arial" panose="020B0604020202020204" pitchFamily="34" charset="0"/>
              <a:buNone/>
            </a:pPr>
            <a:r>
              <a:rPr lang="cs-CZ" dirty="0" err="1"/>
              <a:t>Solutions</a:t>
            </a:r>
            <a:r>
              <a:rPr lang="cs-CZ" dirty="0"/>
              <a:t>:</a:t>
            </a:r>
          </a:p>
          <a:p>
            <a:r>
              <a:rPr lang="cs-CZ" dirty="0" err="1"/>
              <a:t>Mosquito</a:t>
            </a:r>
            <a:r>
              <a:rPr lang="cs-CZ" dirty="0"/>
              <a:t> </a:t>
            </a:r>
            <a:r>
              <a:rPr lang="cs-CZ" dirty="0" err="1"/>
              <a:t>net</a:t>
            </a:r>
            <a:endParaRPr lang="cs-CZ" dirty="0"/>
          </a:p>
          <a:p>
            <a:endParaRPr lang="cs-CZ" dirty="0"/>
          </a:p>
        </p:txBody>
      </p:sp>
      <p:pic>
        <p:nvPicPr>
          <p:cNvPr id="13" name="Picture 2" descr="Medieval Plague Doctor And Patient Flat Vector Illustration Middle Age  Practitioner Treating Sick Man Isolated Cartoon Characters With Outline  Elements On White Background Acient Medical Treatment Stock Illustration -  Download Image Now -">
            <a:extLst>
              <a:ext uri="{FF2B5EF4-FFF2-40B4-BE49-F238E27FC236}">
                <a16:creationId xmlns:a16="http://schemas.microsoft.com/office/drawing/2014/main" id="{51AF77B8-901D-4DF7-B513-27EF1F8C1F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520" y="3708707"/>
            <a:ext cx="1822692" cy="15148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artoon Swamp Landscape High Res Stock Images | Shutterstock">
            <a:extLst>
              <a:ext uri="{FF2B5EF4-FFF2-40B4-BE49-F238E27FC236}">
                <a16:creationId xmlns:a16="http://schemas.microsoft.com/office/drawing/2014/main" id="{5384FE85-DBAC-4D88-9039-00A8CE9EC2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56"/>
          <a:stretch/>
        </p:blipFill>
        <p:spPr bwMode="auto">
          <a:xfrm>
            <a:off x="4026766" y="4016391"/>
            <a:ext cx="2069234" cy="1156819"/>
          </a:xfrm>
          <a:prstGeom prst="rect">
            <a:avLst/>
          </a:prstGeom>
          <a:noFill/>
          <a:extLst>
            <a:ext uri="{909E8E84-426E-40DD-AFC4-6F175D3DCCD1}">
              <a14:hiddenFill xmlns:a14="http://schemas.microsoft.com/office/drawing/2010/main">
                <a:solidFill>
                  <a:srgbClr val="FFFFFF"/>
                </a:solidFill>
              </a14:hiddenFill>
            </a:ext>
          </a:extLst>
        </p:spPr>
      </p:pic>
      <p:sp>
        <p:nvSpPr>
          <p:cNvPr id="15" name="Šipka: doleva 14">
            <a:extLst>
              <a:ext uri="{FF2B5EF4-FFF2-40B4-BE49-F238E27FC236}">
                <a16:creationId xmlns:a16="http://schemas.microsoft.com/office/drawing/2014/main" id="{E563C2D2-32E5-4CE6-BE35-8FC9885E959E}"/>
              </a:ext>
            </a:extLst>
          </p:cNvPr>
          <p:cNvSpPr/>
          <p:nvPr/>
        </p:nvSpPr>
        <p:spPr>
          <a:xfrm rot="18341275">
            <a:off x="3813982" y="5424398"/>
            <a:ext cx="878186" cy="615635"/>
          </a:xfrm>
          <a:prstGeom prst="leftArrow">
            <a:avLst/>
          </a:pr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102" name="Picture 6" descr="Plakát Vektorové Ilustrace Mosquito Cartoon • Pixers® • Žijeme pro změnu">
            <a:extLst>
              <a:ext uri="{FF2B5EF4-FFF2-40B4-BE49-F238E27FC236}">
                <a16:creationId xmlns:a16="http://schemas.microsoft.com/office/drawing/2014/main" id="{B737E31F-3593-43E7-B259-8D320DF4E2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8212" y="5521026"/>
            <a:ext cx="978697" cy="824902"/>
          </a:xfrm>
          <a:prstGeom prst="rect">
            <a:avLst/>
          </a:prstGeom>
          <a:noFill/>
          <a:extLst>
            <a:ext uri="{909E8E84-426E-40DD-AFC4-6F175D3DCCD1}">
              <a14:hiddenFill xmlns:a14="http://schemas.microsoft.com/office/drawing/2010/main">
                <a:solidFill>
                  <a:srgbClr val="FFFFFF"/>
                </a:solidFill>
              </a14:hiddenFill>
            </a:ext>
          </a:extLst>
        </p:spPr>
      </p:pic>
      <p:sp>
        <p:nvSpPr>
          <p:cNvPr id="17" name="Šipka: doleva 16">
            <a:extLst>
              <a:ext uri="{FF2B5EF4-FFF2-40B4-BE49-F238E27FC236}">
                <a16:creationId xmlns:a16="http://schemas.microsoft.com/office/drawing/2014/main" id="{9A92B115-60A8-4BBC-9AE5-70BFE9973C25}"/>
              </a:ext>
            </a:extLst>
          </p:cNvPr>
          <p:cNvSpPr/>
          <p:nvPr/>
        </p:nvSpPr>
        <p:spPr>
          <a:xfrm rot="2513689">
            <a:off x="1922951" y="5240725"/>
            <a:ext cx="878186" cy="615635"/>
          </a:xfrm>
          <a:prstGeom prst="leftArrow">
            <a:avLst/>
          </a:pr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1175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0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err="1"/>
              <a:t>Paradigm</a:t>
            </a:r>
            <a:r>
              <a:rPr lang="cs-CZ" dirty="0"/>
              <a:t>, </a:t>
            </a:r>
            <a:r>
              <a:rPr lang="cs-CZ" dirty="0" err="1"/>
              <a:t>paradigm</a:t>
            </a:r>
            <a:r>
              <a:rPr lang="cs-CZ" dirty="0"/>
              <a:t> </a:t>
            </a:r>
            <a:r>
              <a:rPr lang="cs-CZ" dirty="0" err="1"/>
              <a:t>shifts</a:t>
            </a:r>
            <a:endParaRPr lang="cs-CZ" dirty="0"/>
          </a:p>
        </p:txBody>
      </p:sp>
      <p:sp>
        <p:nvSpPr>
          <p:cNvPr id="3" name="Zástupný symbol pro obsah 2">
            <a:extLst>
              <a:ext uri="{FF2B5EF4-FFF2-40B4-BE49-F238E27FC236}">
                <a16:creationId xmlns:a16="http://schemas.microsoft.com/office/drawing/2014/main" id="{8E035854-8CBC-4160-AD57-A0D6BF776D37}"/>
              </a:ext>
            </a:extLst>
          </p:cNvPr>
          <p:cNvSpPr>
            <a:spLocks noGrp="1"/>
          </p:cNvSpPr>
          <p:nvPr>
            <p:ph idx="1"/>
          </p:nvPr>
        </p:nvSpPr>
        <p:spPr/>
        <p:txBody>
          <a:bodyPr>
            <a:normAutofit/>
          </a:bodyPr>
          <a:lstStyle/>
          <a:p>
            <a:pPr marL="0" indent="0">
              <a:buNone/>
            </a:pPr>
            <a:r>
              <a:rPr lang="cs-CZ" sz="2400" dirty="0"/>
              <a:t>In science and </a:t>
            </a:r>
            <a:r>
              <a:rPr lang="cs-CZ" sz="2400" dirty="0" err="1"/>
              <a:t>philosophy</a:t>
            </a:r>
            <a:r>
              <a:rPr lang="cs-CZ" sz="2400" dirty="0"/>
              <a:t>, a </a:t>
            </a:r>
            <a:r>
              <a:rPr lang="cs-CZ" sz="2400" dirty="0" err="1"/>
              <a:t>paradim</a:t>
            </a:r>
            <a:r>
              <a:rPr lang="cs-CZ" sz="2400" dirty="0"/>
              <a:t> </a:t>
            </a:r>
            <a:r>
              <a:rPr lang="cs-CZ" sz="2400" dirty="0" err="1"/>
              <a:t>is</a:t>
            </a:r>
            <a:r>
              <a:rPr lang="cs-CZ" sz="2400" dirty="0"/>
              <a:t> a </a:t>
            </a:r>
            <a:r>
              <a:rPr lang="cs-CZ" sz="2400" dirty="0" err="1"/>
              <a:t>distinct</a:t>
            </a:r>
            <a:r>
              <a:rPr lang="cs-CZ" sz="2400" dirty="0"/>
              <a:t> set </a:t>
            </a:r>
            <a:r>
              <a:rPr lang="cs-CZ" sz="2400" dirty="0" err="1"/>
              <a:t>of</a:t>
            </a:r>
            <a:r>
              <a:rPr lang="cs-CZ" sz="2400" dirty="0"/>
              <a:t> </a:t>
            </a:r>
            <a:r>
              <a:rPr lang="cs-CZ" sz="2400" dirty="0" err="1"/>
              <a:t>concepts</a:t>
            </a:r>
            <a:r>
              <a:rPr lang="cs-CZ" sz="2400" dirty="0"/>
              <a:t>  </a:t>
            </a:r>
            <a:r>
              <a:rPr lang="cs-CZ" sz="2400" dirty="0" err="1"/>
              <a:t>or</a:t>
            </a:r>
            <a:r>
              <a:rPr lang="cs-CZ" sz="2400" dirty="0"/>
              <a:t> </a:t>
            </a:r>
            <a:r>
              <a:rPr lang="cs-CZ" sz="2400" dirty="0" err="1"/>
              <a:t>thought</a:t>
            </a:r>
            <a:r>
              <a:rPr lang="cs-CZ" sz="2400" dirty="0"/>
              <a:t> </a:t>
            </a:r>
            <a:r>
              <a:rPr lang="cs-CZ" sz="2400" dirty="0" err="1"/>
              <a:t>patterns</a:t>
            </a:r>
            <a:r>
              <a:rPr lang="cs-CZ" sz="2400" dirty="0"/>
              <a:t>, </a:t>
            </a:r>
            <a:r>
              <a:rPr lang="cs-CZ" sz="2400" dirty="0" err="1"/>
              <a:t>including</a:t>
            </a:r>
            <a:r>
              <a:rPr lang="cs-CZ" sz="2400" dirty="0"/>
              <a:t> </a:t>
            </a:r>
            <a:r>
              <a:rPr lang="cs-CZ" sz="2400" dirty="0" err="1"/>
              <a:t>theories</a:t>
            </a:r>
            <a:r>
              <a:rPr lang="cs-CZ" sz="2400" dirty="0"/>
              <a:t>, </a:t>
            </a:r>
            <a:r>
              <a:rPr lang="cs-CZ" sz="2400" dirty="0" err="1"/>
              <a:t>research</a:t>
            </a:r>
            <a:r>
              <a:rPr lang="cs-CZ" sz="2400" dirty="0"/>
              <a:t> </a:t>
            </a:r>
            <a:r>
              <a:rPr lang="cs-CZ" sz="2400" dirty="0" err="1"/>
              <a:t>methods</a:t>
            </a:r>
            <a:r>
              <a:rPr lang="cs-CZ" sz="2400" dirty="0"/>
              <a:t>, </a:t>
            </a:r>
            <a:r>
              <a:rPr lang="cs-CZ" sz="2400" dirty="0" err="1"/>
              <a:t>postulates</a:t>
            </a:r>
            <a:r>
              <a:rPr lang="cs-CZ" sz="2400" dirty="0"/>
              <a:t>, and </a:t>
            </a:r>
            <a:r>
              <a:rPr lang="cs-CZ" sz="2400" dirty="0" err="1"/>
              <a:t>standards</a:t>
            </a:r>
            <a:r>
              <a:rPr lang="cs-CZ" sz="2400" dirty="0"/>
              <a:t> </a:t>
            </a:r>
            <a:r>
              <a:rPr lang="cs-CZ" sz="2400" dirty="0" err="1"/>
              <a:t>for</a:t>
            </a:r>
            <a:r>
              <a:rPr lang="cs-CZ" sz="2400" dirty="0"/>
              <a:t> </a:t>
            </a:r>
            <a:r>
              <a:rPr lang="cs-CZ" sz="2400" dirty="0" err="1"/>
              <a:t>what</a:t>
            </a:r>
            <a:r>
              <a:rPr lang="cs-CZ" sz="2400" dirty="0"/>
              <a:t> </a:t>
            </a:r>
            <a:r>
              <a:rPr lang="cs-CZ" sz="2400" dirty="0" err="1"/>
              <a:t>consitutes</a:t>
            </a:r>
            <a:r>
              <a:rPr lang="cs-CZ" sz="2400" dirty="0"/>
              <a:t> </a:t>
            </a:r>
            <a:r>
              <a:rPr lang="cs-CZ" sz="2400" dirty="0" err="1"/>
              <a:t>legitimate</a:t>
            </a:r>
            <a:r>
              <a:rPr lang="cs-CZ" sz="2400" dirty="0"/>
              <a:t> </a:t>
            </a:r>
            <a:r>
              <a:rPr lang="cs-CZ" sz="2400" dirty="0" err="1"/>
              <a:t>contributions</a:t>
            </a:r>
            <a:r>
              <a:rPr lang="cs-CZ" sz="2400" dirty="0"/>
              <a:t> to a </a:t>
            </a:r>
            <a:r>
              <a:rPr lang="cs-CZ" sz="2400" dirty="0" err="1"/>
              <a:t>field</a:t>
            </a:r>
            <a:r>
              <a:rPr lang="cs-CZ" sz="2400" dirty="0"/>
              <a:t>.</a:t>
            </a:r>
          </a:p>
          <a:p>
            <a:r>
              <a:rPr lang="cs-CZ" sz="2400" dirty="0"/>
              <a:t>1543 – </a:t>
            </a:r>
            <a:r>
              <a:rPr lang="cs-CZ" sz="2400" dirty="0" err="1"/>
              <a:t>The</a:t>
            </a:r>
            <a:r>
              <a:rPr lang="cs-CZ" sz="2400" dirty="0"/>
              <a:t> </a:t>
            </a:r>
            <a:r>
              <a:rPr lang="cs-CZ" sz="2400" dirty="0" err="1"/>
              <a:t>transition</a:t>
            </a:r>
            <a:r>
              <a:rPr lang="cs-CZ" sz="2400" dirty="0"/>
              <a:t> in </a:t>
            </a:r>
            <a:r>
              <a:rPr lang="cs-CZ" sz="2400" dirty="0" err="1"/>
              <a:t>cosmology</a:t>
            </a:r>
            <a:r>
              <a:rPr lang="cs-CZ" sz="2400" dirty="0"/>
              <a:t> </a:t>
            </a:r>
            <a:r>
              <a:rPr lang="cs-CZ" sz="2400" dirty="0" err="1"/>
              <a:t>from</a:t>
            </a:r>
            <a:r>
              <a:rPr lang="cs-CZ" sz="2400" dirty="0"/>
              <a:t> a </a:t>
            </a:r>
            <a:r>
              <a:rPr lang="cs-CZ" sz="2400" dirty="0" err="1"/>
              <a:t>Ptolemaic</a:t>
            </a:r>
            <a:r>
              <a:rPr lang="cs-CZ" sz="2400" dirty="0"/>
              <a:t> </a:t>
            </a:r>
            <a:r>
              <a:rPr lang="cs-CZ" sz="2400" dirty="0" err="1"/>
              <a:t>cosmology</a:t>
            </a:r>
            <a:r>
              <a:rPr lang="cs-CZ" sz="2400" dirty="0"/>
              <a:t> to a </a:t>
            </a:r>
            <a:r>
              <a:rPr lang="cs-CZ" sz="2400" dirty="0" err="1"/>
              <a:t>Copernican</a:t>
            </a:r>
            <a:r>
              <a:rPr lang="cs-CZ" sz="2400" dirty="0"/>
              <a:t> </a:t>
            </a:r>
            <a:r>
              <a:rPr lang="cs-CZ" sz="2400" dirty="0" err="1"/>
              <a:t>one</a:t>
            </a:r>
            <a:r>
              <a:rPr lang="cs-CZ" sz="2400" dirty="0"/>
              <a:t>.</a:t>
            </a:r>
          </a:p>
          <a:p>
            <a:r>
              <a:rPr lang="cs-CZ" sz="2400" dirty="0"/>
              <a:t>1859 – </a:t>
            </a:r>
            <a:r>
              <a:rPr lang="cs-CZ" sz="2400" dirty="0" err="1"/>
              <a:t>The</a:t>
            </a:r>
            <a:r>
              <a:rPr lang="cs-CZ" sz="2400" dirty="0"/>
              <a:t> </a:t>
            </a:r>
            <a:r>
              <a:rPr lang="cs-CZ" sz="2400" dirty="0" err="1"/>
              <a:t>revolution</a:t>
            </a:r>
            <a:r>
              <a:rPr lang="cs-CZ" sz="2400" dirty="0"/>
              <a:t> in </a:t>
            </a:r>
            <a:r>
              <a:rPr lang="cs-CZ" sz="2400" dirty="0" err="1"/>
              <a:t>evolution</a:t>
            </a:r>
            <a:r>
              <a:rPr lang="cs-CZ" sz="2400" dirty="0"/>
              <a:t> </a:t>
            </a:r>
            <a:r>
              <a:rPr lang="cs-CZ" sz="2400" dirty="0" err="1"/>
              <a:t>from</a:t>
            </a:r>
            <a:r>
              <a:rPr lang="cs-CZ" sz="2400" dirty="0"/>
              <a:t> </a:t>
            </a:r>
            <a:r>
              <a:rPr lang="cs-CZ" sz="2400" dirty="0" err="1"/>
              <a:t>goal-directed</a:t>
            </a:r>
            <a:r>
              <a:rPr lang="cs-CZ" sz="2400" dirty="0"/>
              <a:t> </a:t>
            </a:r>
            <a:r>
              <a:rPr lang="cs-CZ" sz="2400" dirty="0" err="1"/>
              <a:t>change</a:t>
            </a:r>
            <a:r>
              <a:rPr lang="cs-CZ" sz="2400" dirty="0"/>
              <a:t> to Charles </a:t>
            </a:r>
            <a:r>
              <a:rPr lang="cs-CZ" sz="2400" dirty="0" err="1"/>
              <a:t>Darwin‘s</a:t>
            </a:r>
            <a:r>
              <a:rPr lang="cs-CZ" sz="2400" dirty="0"/>
              <a:t> natural </a:t>
            </a:r>
            <a:r>
              <a:rPr lang="cs-CZ" sz="2400" dirty="0" err="1"/>
              <a:t>selection</a:t>
            </a:r>
            <a:endParaRPr lang="cs-CZ" sz="2400" dirty="0"/>
          </a:p>
          <a:p>
            <a:r>
              <a:rPr lang="cs-CZ" sz="2400" dirty="0"/>
              <a:t>1920 – </a:t>
            </a:r>
            <a:r>
              <a:rPr lang="cs-CZ" sz="2400" dirty="0" err="1"/>
              <a:t>The</a:t>
            </a:r>
            <a:r>
              <a:rPr lang="cs-CZ" sz="2400" dirty="0"/>
              <a:t> </a:t>
            </a:r>
            <a:r>
              <a:rPr lang="cs-CZ" sz="2400" dirty="0" err="1"/>
              <a:t>transition</a:t>
            </a:r>
            <a:r>
              <a:rPr lang="cs-CZ" sz="2400" dirty="0"/>
              <a:t> </a:t>
            </a:r>
            <a:r>
              <a:rPr lang="cs-CZ" sz="2400" dirty="0" err="1"/>
              <a:t>between</a:t>
            </a:r>
            <a:r>
              <a:rPr lang="cs-CZ" sz="2400" dirty="0"/>
              <a:t> </a:t>
            </a:r>
            <a:r>
              <a:rPr lang="cs-CZ" sz="2400" dirty="0" err="1"/>
              <a:t>the</a:t>
            </a:r>
            <a:r>
              <a:rPr lang="cs-CZ" sz="2400" dirty="0"/>
              <a:t> </a:t>
            </a:r>
            <a:r>
              <a:rPr lang="cs-CZ" sz="2400" dirty="0" err="1"/>
              <a:t>worldview</a:t>
            </a:r>
            <a:r>
              <a:rPr lang="cs-CZ" sz="2400" dirty="0"/>
              <a:t> </a:t>
            </a:r>
            <a:r>
              <a:rPr lang="cs-CZ" sz="2400" dirty="0" err="1"/>
              <a:t>of</a:t>
            </a:r>
            <a:r>
              <a:rPr lang="cs-CZ" sz="2400" dirty="0"/>
              <a:t> </a:t>
            </a:r>
            <a:r>
              <a:rPr lang="cs-CZ" sz="2400" dirty="0" err="1"/>
              <a:t>Newtonian</a:t>
            </a:r>
            <a:r>
              <a:rPr lang="cs-CZ" sz="2400" dirty="0"/>
              <a:t> </a:t>
            </a:r>
            <a:r>
              <a:rPr lang="cs-CZ" sz="2400" dirty="0" err="1"/>
              <a:t>physics</a:t>
            </a:r>
            <a:r>
              <a:rPr lang="cs-CZ" sz="2400" dirty="0"/>
              <a:t> and </a:t>
            </a:r>
            <a:r>
              <a:rPr lang="cs-CZ" sz="2400" dirty="0" err="1"/>
              <a:t>the</a:t>
            </a:r>
            <a:r>
              <a:rPr lang="cs-CZ" sz="2400" dirty="0"/>
              <a:t> </a:t>
            </a:r>
            <a:r>
              <a:rPr lang="cs-CZ" sz="2400" dirty="0" err="1"/>
              <a:t>Einsteinian</a:t>
            </a:r>
            <a:r>
              <a:rPr lang="cs-CZ" sz="2400" dirty="0"/>
              <a:t> </a:t>
            </a:r>
            <a:r>
              <a:rPr lang="cs-CZ" sz="2400" dirty="0" err="1"/>
              <a:t>relativistic</a:t>
            </a:r>
            <a:r>
              <a:rPr lang="cs-CZ" sz="2400" dirty="0"/>
              <a:t> </a:t>
            </a:r>
            <a:r>
              <a:rPr lang="cs-CZ" sz="2400" dirty="0" err="1"/>
              <a:t>worldview</a:t>
            </a:r>
            <a:r>
              <a:rPr lang="cs-CZ" sz="2400" dirty="0"/>
              <a:t>.</a:t>
            </a:r>
          </a:p>
          <a:p>
            <a:pPr marL="0" indent="0">
              <a:buNone/>
            </a:pPr>
            <a:r>
              <a:rPr lang="cs-CZ" sz="2400" dirty="0" err="1"/>
              <a:t>Paradigm</a:t>
            </a:r>
            <a:r>
              <a:rPr lang="cs-CZ" sz="2400" dirty="0"/>
              <a:t> shift = double-</a:t>
            </a:r>
            <a:r>
              <a:rPr lang="cs-CZ" sz="2400" dirty="0" err="1"/>
              <a:t>loop</a:t>
            </a:r>
            <a:r>
              <a:rPr lang="cs-CZ" sz="2400" dirty="0"/>
              <a:t> </a:t>
            </a:r>
            <a:r>
              <a:rPr lang="cs-CZ" sz="2400" dirty="0" err="1"/>
              <a:t>learning</a:t>
            </a:r>
            <a:r>
              <a:rPr lang="cs-CZ" sz="2400" dirty="0"/>
              <a:t> </a:t>
            </a:r>
            <a:r>
              <a:rPr lang="cs-CZ" sz="2400" dirty="0" err="1"/>
              <a:t>situation</a:t>
            </a:r>
            <a:endParaRPr lang="cs-CZ" sz="2400"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6643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8B9BAC-E42C-4080-888F-6D6956771F4E}"/>
              </a:ext>
            </a:extLst>
          </p:cNvPr>
          <p:cNvSpPr>
            <a:spLocks noGrp="1"/>
          </p:cNvSpPr>
          <p:nvPr>
            <p:ph type="title"/>
          </p:nvPr>
        </p:nvSpPr>
        <p:spPr/>
        <p:txBody>
          <a:bodyPr>
            <a:normAutofit/>
          </a:bodyPr>
          <a:lstStyle/>
          <a:p>
            <a:r>
              <a:rPr lang="cs-CZ" dirty="0"/>
              <a:t>Shift #1: </a:t>
            </a:r>
            <a:r>
              <a:rPr lang="cs-CZ" dirty="0" err="1"/>
              <a:t>The</a:t>
            </a:r>
            <a:r>
              <a:rPr lang="cs-CZ" dirty="0"/>
              <a:t> </a:t>
            </a:r>
            <a:r>
              <a:rPr lang="cs-CZ" dirty="0" err="1"/>
              <a:t>environment</a:t>
            </a:r>
            <a:r>
              <a:rPr lang="cs-CZ" dirty="0"/>
              <a:t> </a:t>
            </a:r>
            <a:r>
              <a:rPr lang="cs-CZ" dirty="0" err="1"/>
              <a:t>we</a:t>
            </a:r>
            <a:r>
              <a:rPr lang="cs-CZ" dirty="0"/>
              <a:t> </a:t>
            </a:r>
            <a:r>
              <a:rPr lang="cs-CZ" dirty="0" err="1"/>
              <a:t>operate</a:t>
            </a:r>
            <a:r>
              <a:rPr lang="cs-CZ" dirty="0"/>
              <a:t> in </a:t>
            </a:r>
          </a:p>
        </p:txBody>
      </p:sp>
      <p:sp>
        <p:nvSpPr>
          <p:cNvPr id="3" name="Zástupný symbol pro obsah 2">
            <a:extLst>
              <a:ext uri="{FF2B5EF4-FFF2-40B4-BE49-F238E27FC236}">
                <a16:creationId xmlns:a16="http://schemas.microsoft.com/office/drawing/2014/main" id="{5C92D592-B3BE-43CE-9DAF-A4C7C783F74B}"/>
              </a:ext>
            </a:extLst>
          </p:cNvPr>
          <p:cNvSpPr>
            <a:spLocks noGrp="1"/>
          </p:cNvSpPr>
          <p:nvPr>
            <p:ph sz="half" idx="1"/>
          </p:nvPr>
        </p:nvSpPr>
        <p:spPr/>
        <p:txBody>
          <a:bodyPr>
            <a:normAutofit/>
          </a:bodyPr>
          <a:lstStyle/>
          <a:p>
            <a:pPr marL="0" indent="0" algn="r">
              <a:buNone/>
            </a:pPr>
            <a:r>
              <a:rPr lang="cs-CZ" dirty="0"/>
              <a:t>F</a:t>
            </a:r>
            <a:r>
              <a:rPr lang="en-GB" dirty="0"/>
              <a:t>rom relatively stable and predictable </a:t>
            </a:r>
            <a:r>
              <a:rPr lang="cs-CZ" dirty="0" err="1"/>
              <a:t>world</a:t>
            </a:r>
            <a:r>
              <a:rPr lang="cs-CZ" dirty="0"/>
              <a:t> …</a:t>
            </a:r>
            <a:r>
              <a:rPr lang="en-GB" dirty="0"/>
              <a:t> </a:t>
            </a:r>
            <a:endParaRPr lang="cs-CZ" dirty="0"/>
          </a:p>
        </p:txBody>
      </p:sp>
      <p:cxnSp>
        <p:nvCxnSpPr>
          <p:cNvPr id="9" name="Přímá spojnice 8">
            <a:extLst>
              <a:ext uri="{FF2B5EF4-FFF2-40B4-BE49-F238E27FC236}">
                <a16:creationId xmlns:a16="http://schemas.microsoft.com/office/drawing/2014/main" id="{E994C8AC-9BF1-49B7-B4FE-5A6967056EB9}"/>
              </a:ext>
            </a:extLst>
          </p:cNvPr>
          <p:cNvCxnSpPr>
            <a:cxnSpLocks/>
          </p:cNvCxnSpPr>
          <p:nvPr/>
        </p:nvCxnSpPr>
        <p:spPr>
          <a:xfrm>
            <a:off x="6095110" y="1982623"/>
            <a:ext cx="891" cy="4328446"/>
          </a:xfrm>
          <a:prstGeom prst="line">
            <a:avLst/>
          </a:prstGeom>
          <a:ln>
            <a:solidFill>
              <a:srgbClr val="CC0066"/>
            </a:solidFill>
          </a:ln>
        </p:spPr>
        <p:style>
          <a:lnRef idx="1">
            <a:schemeClr val="accent1"/>
          </a:lnRef>
          <a:fillRef idx="0">
            <a:schemeClr val="accent1"/>
          </a:fillRef>
          <a:effectRef idx="0">
            <a:schemeClr val="accent1"/>
          </a:effectRef>
          <a:fontRef idx="minor">
            <a:schemeClr val="tx1"/>
          </a:fontRef>
        </p:style>
      </p:cxnSp>
      <p:sp>
        <p:nvSpPr>
          <p:cNvPr id="5" name="Zástupný symbol pro obsah 4">
            <a:extLst>
              <a:ext uri="{FF2B5EF4-FFF2-40B4-BE49-F238E27FC236}">
                <a16:creationId xmlns:a16="http://schemas.microsoft.com/office/drawing/2014/main" id="{1917E322-53C8-4859-B1BA-0443AC42A211}"/>
              </a:ext>
            </a:extLst>
          </p:cNvPr>
          <p:cNvSpPr>
            <a:spLocks noGrp="1"/>
          </p:cNvSpPr>
          <p:nvPr>
            <p:ph sz="half" idx="2"/>
          </p:nvPr>
        </p:nvSpPr>
        <p:spPr>
          <a:xfrm>
            <a:off x="6172203" y="1982623"/>
            <a:ext cx="4967955" cy="4328445"/>
          </a:xfrm>
        </p:spPr>
        <p:txBody>
          <a:bodyPr/>
          <a:lstStyle/>
          <a:p>
            <a:pPr marL="0" indent="0">
              <a:buNone/>
            </a:pPr>
            <a:endParaRPr lang="cs-CZ" dirty="0"/>
          </a:p>
          <a:p>
            <a:pPr marL="0" indent="0">
              <a:buNone/>
            </a:pPr>
            <a:r>
              <a:rPr lang="cs-CZ" dirty="0"/>
              <a:t>… </a:t>
            </a:r>
            <a:r>
              <a:rPr lang="en-GB" dirty="0"/>
              <a:t>to </a:t>
            </a:r>
            <a:r>
              <a:rPr lang="cs-CZ" dirty="0"/>
              <a:t>V. U. C. A. (</a:t>
            </a:r>
            <a:r>
              <a:rPr lang="en-GB" dirty="0"/>
              <a:t>volatile, uncertain, complex and ambiguous</a:t>
            </a:r>
            <a:r>
              <a:rPr lang="cs-CZ" dirty="0"/>
              <a:t>)</a:t>
            </a:r>
            <a:r>
              <a:rPr lang="en-GB" dirty="0"/>
              <a:t> world</a:t>
            </a:r>
            <a:endParaRPr lang="cs-CZ" dirty="0"/>
          </a:p>
        </p:txBody>
      </p:sp>
      <p:pic>
        <p:nvPicPr>
          <p:cNvPr id="5122" name="Picture 2" descr="Cartoon Pyramid PNG - ancient egypt, angle, attractions, cartoon arms,  cartoon character | Ancient egypt art, Easy drawings, Egypt art">
            <a:extLst>
              <a:ext uri="{FF2B5EF4-FFF2-40B4-BE49-F238E27FC236}">
                <a16:creationId xmlns:a16="http://schemas.microsoft.com/office/drawing/2014/main" id="{319C311D-8827-4C9A-ABE6-FB41D02C6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505" y="3237830"/>
            <a:ext cx="2374386" cy="23634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ree Vector | Stormy weather in natre scene">
            <a:extLst>
              <a:ext uri="{FF2B5EF4-FFF2-40B4-BE49-F238E27FC236}">
                <a16:creationId xmlns:a16="http://schemas.microsoft.com/office/drawing/2014/main" id="{CAC66A28-4846-4FB9-B1A9-444EC87CC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4793" y="4583309"/>
            <a:ext cx="2569067" cy="1727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41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err="1"/>
              <a:t>Quick</a:t>
            </a:r>
            <a:r>
              <a:rPr lang="cs-CZ" dirty="0"/>
              <a:t> brainstorming:</a:t>
            </a:r>
          </a:p>
        </p:txBody>
      </p:sp>
      <p:sp>
        <p:nvSpPr>
          <p:cNvPr id="3" name="Zástupný symbol pro obsah 2">
            <a:extLst>
              <a:ext uri="{FF2B5EF4-FFF2-40B4-BE49-F238E27FC236}">
                <a16:creationId xmlns:a16="http://schemas.microsoft.com/office/drawing/2014/main" id="{8E035854-8CBC-4160-AD57-A0D6BF776D37}"/>
              </a:ext>
            </a:extLst>
          </p:cNvPr>
          <p:cNvSpPr>
            <a:spLocks noGrp="1"/>
          </p:cNvSpPr>
          <p:nvPr>
            <p:ph sz="half" idx="1"/>
          </p:nvPr>
        </p:nvSpPr>
        <p:spPr/>
        <p:txBody>
          <a:bodyPr>
            <a:normAutofit/>
          </a:bodyPr>
          <a:lstStyle/>
          <a:p>
            <a:pPr marL="0" indent="0">
              <a:buNone/>
            </a:pPr>
            <a:r>
              <a:rPr lang="cs-CZ" sz="2400" dirty="0" err="1"/>
              <a:t>What</a:t>
            </a:r>
            <a:r>
              <a:rPr lang="cs-CZ" sz="2400" dirty="0"/>
              <a:t> are </a:t>
            </a:r>
            <a:r>
              <a:rPr lang="cs-CZ" sz="2400" dirty="0" err="1"/>
              <a:t>the</a:t>
            </a:r>
            <a:r>
              <a:rPr lang="cs-CZ" sz="2400" dirty="0"/>
              <a:t> major </a:t>
            </a:r>
            <a:r>
              <a:rPr lang="cs-CZ" sz="2400" dirty="0" err="1"/>
              <a:t>changes</a:t>
            </a:r>
            <a:r>
              <a:rPr lang="cs-CZ" sz="2400" dirty="0"/>
              <a:t> in </a:t>
            </a:r>
            <a:r>
              <a:rPr lang="cs-CZ" sz="2400" dirty="0" err="1"/>
              <a:t>our</a:t>
            </a:r>
            <a:r>
              <a:rPr lang="cs-CZ" sz="2400" dirty="0"/>
              <a:t> </a:t>
            </a:r>
            <a:r>
              <a:rPr lang="cs-CZ" sz="2400" dirty="0" err="1"/>
              <a:t>societies</a:t>
            </a:r>
            <a:r>
              <a:rPr lang="cs-CZ" sz="2400" dirty="0"/>
              <a:t> </a:t>
            </a:r>
            <a:r>
              <a:rPr lang="cs-CZ" sz="2400" dirty="0" err="1"/>
              <a:t>that</a:t>
            </a:r>
            <a:r>
              <a:rPr lang="cs-CZ" sz="2400" dirty="0"/>
              <a:t> </a:t>
            </a:r>
            <a:r>
              <a:rPr lang="cs-CZ" sz="2400" dirty="0" err="1"/>
              <a:t>happened</a:t>
            </a:r>
            <a:r>
              <a:rPr lang="cs-CZ" sz="2400" dirty="0"/>
              <a:t> </a:t>
            </a:r>
            <a:r>
              <a:rPr lang="cs-CZ" sz="2400" dirty="0" err="1"/>
              <a:t>since</a:t>
            </a:r>
            <a:r>
              <a:rPr lang="cs-CZ" sz="2400" dirty="0"/>
              <a:t> </a:t>
            </a:r>
            <a:r>
              <a:rPr lang="cs-CZ" sz="2400" dirty="0" err="1"/>
              <a:t>you</a:t>
            </a:r>
            <a:r>
              <a:rPr lang="cs-CZ" sz="2400" dirty="0"/>
              <a:t> </a:t>
            </a:r>
            <a:r>
              <a:rPr lang="cs-CZ" sz="2400" dirty="0" err="1"/>
              <a:t>were</a:t>
            </a:r>
            <a:r>
              <a:rPr lang="cs-CZ" sz="2400" dirty="0"/>
              <a:t> </a:t>
            </a:r>
            <a:r>
              <a:rPr lang="cs-CZ" sz="2400" dirty="0" err="1"/>
              <a:t>born</a:t>
            </a:r>
            <a:r>
              <a:rPr lang="cs-CZ" sz="2400" dirty="0"/>
              <a:t>?</a:t>
            </a:r>
          </a:p>
          <a:p>
            <a:pPr marL="0" indent="0">
              <a:buNone/>
            </a:pPr>
            <a:endParaRPr lang="cs-CZ" sz="2400" dirty="0"/>
          </a:p>
          <a:p>
            <a:pPr marL="0" indent="0">
              <a:buNone/>
            </a:pPr>
            <a:endParaRPr lang="cs-CZ" sz="2400" dirty="0"/>
          </a:p>
          <a:p>
            <a:pPr marL="0" indent="0">
              <a:buNone/>
            </a:pPr>
            <a:endParaRPr lang="cs-CZ" dirty="0"/>
          </a:p>
          <a:p>
            <a:pPr marL="0" indent="0">
              <a:buNone/>
            </a:pPr>
            <a:endParaRPr lang="cs-CZ" dirty="0"/>
          </a:p>
        </p:txBody>
      </p:sp>
      <p:sp>
        <p:nvSpPr>
          <p:cNvPr id="4" name="Zástupný symbol pro obsah 3">
            <a:extLst>
              <a:ext uri="{FF2B5EF4-FFF2-40B4-BE49-F238E27FC236}">
                <a16:creationId xmlns:a16="http://schemas.microsoft.com/office/drawing/2014/main" id="{565B387E-7B27-4705-83B1-6467229DF829}"/>
              </a:ext>
            </a:extLst>
          </p:cNvPr>
          <p:cNvSpPr>
            <a:spLocks noGrp="1"/>
          </p:cNvSpPr>
          <p:nvPr>
            <p:ph sz="half" idx="2"/>
          </p:nvPr>
        </p:nvSpPr>
        <p:spPr/>
        <p:txBody>
          <a:bodyPr>
            <a:normAutofit/>
          </a:bodyPr>
          <a:lstStyle/>
          <a:p>
            <a:pPr marL="0" indent="0">
              <a:buNone/>
            </a:pPr>
            <a:r>
              <a:rPr lang="cs-CZ" sz="2400" dirty="0" err="1"/>
              <a:t>How</a:t>
            </a:r>
            <a:r>
              <a:rPr lang="cs-CZ" sz="2400" dirty="0"/>
              <a:t> these </a:t>
            </a:r>
            <a:r>
              <a:rPr lang="cs-CZ" sz="2400" dirty="0" err="1"/>
              <a:t>affect</a:t>
            </a:r>
            <a:r>
              <a:rPr lang="cs-CZ" sz="2400" dirty="0"/>
              <a:t> </a:t>
            </a:r>
            <a:r>
              <a:rPr lang="cs-CZ" sz="2400" dirty="0" err="1"/>
              <a:t>the</a:t>
            </a:r>
            <a:r>
              <a:rPr lang="cs-CZ" sz="2400" dirty="0"/>
              <a:t> </a:t>
            </a:r>
            <a:r>
              <a:rPr lang="cs-CZ" sz="2400" dirty="0" err="1"/>
              <a:t>governments</a:t>
            </a:r>
            <a:r>
              <a:rPr lang="cs-CZ" sz="2400" dirty="0"/>
              <a:t> </a:t>
            </a:r>
            <a:r>
              <a:rPr lang="cs-CZ" sz="2400" dirty="0" err="1"/>
              <a:t>or</a:t>
            </a:r>
            <a:r>
              <a:rPr lang="cs-CZ" sz="2400" dirty="0"/>
              <a:t> public </a:t>
            </a:r>
            <a:r>
              <a:rPr lang="cs-CZ" sz="2400" dirty="0" err="1"/>
              <a:t>organisations</a:t>
            </a:r>
            <a:r>
              <a:rPr lang="cs-CZ" sz="2400" dirty="0"/>
              <a:t> in </a:t>
            </a:r>
            <a:r>
              <a:rPr lang="cs-CZ" sz="2400" dirty="0" err="1"/>
              <a:t>general</a:t>
            </a:r>
            <a:r>
              <a:rPr lang="cs-CZ" sz="2400" dirty="0"/>
              <a:t>?</a:t>
            </a:r>
          </a:p>
        </p:txBody>
      </p:sp>
      <p:sp>
        <p:nvSpPr>
          <p:cNvPr id="5" name="Obdélník: se zakulacenými rohy 4">
            <a:extLst>
              <a:ext uri="{FF2B5EF4-FFF2-40B4-BE49-F238E27FC236}">
                <a16:creationId xmlns:a16="http://schemas.microsoft.com/office/drawing/2014/main" id="{53404EA3-8F54-4EED-8181-C6F6758A87EF}"/>
              </a:ext>
            </a:extLst>
          </p:cNvPr>
          <p:cNvSpPr/>
          <p:nvPr/>
        </p:nvSpPr>
        <p:spPr>
          <a:xfrm>
            <a:off x="1596634" y="3184236"/>
            <a:ext cx="2015277" cy="526211"/>
          </a:xfrm>
          <a:prstGeom prst="roundRect">
            <a:avLst/>
          </a:pr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Environmental</a:t>
            </a:r>
            <a:r>
              <a:rPr lang="cs-CZ" dirty="0"/>
              <a:t> </a:t>
            </a:r>
            <a:r>
              <a:rPr lang="cs-CZ" dirty="0" err="1"/>
              <a:t>degradation</a:t>
            </a:r>
            <a:endParaRPr lang="cs-CZ" dirty="0"/>
          </a:p>
        </p:txBody>
      </p:sp>
      <p:sp>
        <p:nvSpPr>
          <p:cNvPr id="6" name="Obdélník: se zakulacenými rohy 5">
            <a:extLst>
              <a:ext uri="{FF2B5EF4-FFF2-40B4-BE49-F238E27FC236}">
                <a16:creationId xmlns:a16="http://schemas.microsoft.com/office/drawing/2014/main" id="{11F7CA05-73B9-43F4-97E7-F8EEF3F23BB8}"/>
              </a:ext>
            </a:extLst>
          </p:cNvPr>
          <p:cNvSpPr/>
          <p:nvPr/>
        </p:nvSpPr>
        <p:spPr>
          <a:xfrm>
            <a:off x="4655241" y="3977521"/>
            <a:ext cx="1002501" cy="526211"/>
          </a:xfrm>
          <a:prstGeom prst="roundRect">
            <a:avLst/>
          </a:pr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Internet</a:t>
            </a:r>
          </a:p>
        </p:txBody>
      </p:sp>
      <p:sp>
        <p:nvSpPr>
          <p:cNvPr id="7" name="Obdélník: se zakulacenými rohy 6">
            <a:extLst>
              <a:ext uri="{FF2B5EF4-FFF2-40B4-BE49-F238E27FC236}">
                <a16:creationId xmlns:a16="http://schemas.microsoft.com/office/drawing/2014/main" id="{87042FC7-6934-4CEC-BB48-5AE06C87929F}"/>
              </a:ext>
            </a:extLst>
          </p:cNvPr>
          <p:cNvSpPr/>
          <p:nvPr/>
        </p:nvSpPr>
        <p:spPr>
          <a:xfrm>
            <a:off x="2726199" y="5204069"/>
            <a:ext cx="1260865" cy="526211"/>
          </a:xfrm>
          <a:prstGeom prst="roundRect">
            <a:avLst/>
          </a:pr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Fake</a:t>
            </a:r>
            <a:r>
              <a:rPr lang="cs-CZ" dirty="0"/>
              <a:t> </a:t>
            </a:r>
            <a:r>
              <a:rPr lang="cs-CZ" dirty="0" err="1"/>
              <a:t>news</a:t>
            </a:r>
            <a:endParaRPr lang="cs-CZ" dirty="0"/>
          </a:p>
        </p:txBody>
      </p:sp>
      <p:sp>
        <p:nvSpPr>
          <p:cNvPr id="8" name="Obdélník: se zakulacenými rohy 7">
            <a:extLst>
              <a:ext uri="{FF2B5EF4-FFF2-40B4-BE49-F238E27FC236}">
                <a16:creationId xmlns:a16="http://schemas.microsoft.com/office/drawing/2014/main" id="{7A93A3C5-B807-4891-9013-FF3048F257FC}"/>
              </a:ext>
            </a:extLst>
          </p:cNvPr>
          <p:cNvSpPr/>
          <p:nvPr/>
        </p:nvSpPr>
        <p:spPr>
          <a:xfrm>
            <a:off x="2584462" y="4518256"/>
            <a:ext cx="2015277" cy="526211"/>
          </a:xfrm>
          <a:prstGeom prst="roundRect">
            <a:avLst/>
          </a:pr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Cryptocurrencies</a:t>
            </a:r>
            <a:endParaRPr lang="cs-CZ" dirty="0"/>
          </a:p>
        </p:txBody>
      </p:sp>
      <p:sp>
        <p:nvSpPr>
          <p:cNvPr id="9" name="Obdélník: se zakulacenými rohy 8">
            <a:extLst>
              <a:ext uri="{FF2B5EF4-FFF2-40B4-BE49-F238E27FC236}">
                <a16:creationId xmlns:a16="http://schemas.microsoft.com/office/drawing/2014/main" id="{23A2CCDE-57D3-4B1D-8F7E-CDFD890F0654}"/>
              </a:ext>
            </a:extLst>
          </p:cNvPr>
          <p:cNvSpPr/>
          <p:nvPr/>
        </p:nvSpPr>
        <p:spPr>
          <a:xfrm>
            <a:off x="1606893" y="4440649"/>
            <a:ext cx="562264" cy="526211"/>
          </a:xfrm>
          <a:prstGeom prst="roundRect">
            <a:avLst/>
          </a:pr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AI</a:t>
            </a:r>
          </a:p>
        </p:txBody>
      </p:sp>
      <p:sp>
        <p:nvSpPr>
          <p:cNvPr id="10" name="Obdélník: se zakulacenými rohy 9">
            <a:extLst>
              <a:ext uri="{FF2B5EF4-FFF2-40B4-BE49-F238E27FC236}">
                <a16:creationId xmlns:a16="http://schemas.microsoft.com/office/drawing/2014/main" id="{1FE2ED13-A4FE-445B-A8D3-08AE972B9977}"/>
              </a:ext>
            </a:extLst>
          </p:cNvPr>
          <p:cNvSpPr/>
          <p:nvPr/>
        </p:nvSpPr>
        <p:spPr>
          <a:xfrm>
            <a:off x="4815854" y="4570976"/>
            <a:ext cx="921863" cy="526211"/>
          </a:xfrm>
          <a:prstGeom prst="roundRect">
            <a:avLst/>
          </a:pr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Global</a:t>
            </a:r>
            <a:r>
              <a:rPr lang="cs-CZ" dirty="0"/>
              <a:t> </a:t>
            </a:r>
            <a:r>
              <a:rPr lang="cs-CZ" dirty="0" err="1"/>
              <a:t>village</a:t>
            </a:r>
            <a:endParaRPr lang="cs-CZ" dirty="0"/>
          </a:p>
        </p:txBody>
      </p:sp>
      <p:sp>
        <p:nvSpPr>
          <p:cNvPr id="11" name="Obdélník: se zakulacenými rohy 10">
            <a:extLst>
              <a:ext uri="{FF2B5EF4-FFF2-40B4-BE49-F238E27FC236}">
                <a16:creationId xmlns:a16="http://schemas.microsoft.com/office/drawing/2014/main" id="{4569D5FC-F0A3-440C-B4C2-1AA4337AE589}"/>
              </a:ext>
            </a:extLst>
          </p:cNvPr>
          <p:cNvSpPr/>
          <p:nvPr/>
        </p:nvSpPr>
        <p:spPr>
          <a:xfrm>
            <a:off x="1065450" y="3846897"/>
            <a:ext cx="1260865" cy="526211"/>
          </a:xfrm>
          <a:prstGeom prst="roundRect">
            <a:avLst/>
          </a:pr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Migration</a:t>
            </a:r>
            <a:endParaRPr lang="cs-CZ" dirty="0"/>
          </a:p>
        </p:txBody>
      </p:sp>
      <p:sp>
        <p:nvSpPr>
          <p:cNvPr id="12" name="Obdélník: se zakulacenými rohy 11">
            <a:extLst>
              <a:ext uri="{FF2B5EF4-FFF2-40B4-BE49-F238E27FC236}">
                <a16:creationId xmlns:a16="http://schemas.microsoft.com/office/drawing/2014/main" id="{AB78DB3D-AF42-4C93-B555-E7C1B403DF46}"/>
              </a:ext>
            </a:extLst>
          </p:cNvPr>
          <p:cNvSpPr/>
          <p:nvPr/>
        </p:nvSpPr>
        <p:spPr>
          <a:xfrm>
            <a:off x="1312830" y="5204069"/>
            <a:ext cx="1002501" cy="526211"/>
          </a:xfrm>
          <a:prstGeom prst="roundRect">
            <a:avLst/>
          </a:pr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Social</a:t>
            </a:r>
            <a:r>
              <a:rPr lang="cs-CZ" dirty="0"/>
              <a:t> media</a:t>
            </a:r>
          </a:p>
        </p:txBody>
      </p:sp>
      <p:sp>
        <p:nvSpPr>
          <p:cNvPr id="13" name="Obdélník: se zakulacenými rohy 12">
            <a:extLst>
              <a:ext uri="{FF2B5EF4-FFF2-40B4-BE49-F238E27FC236}">
                <a16:creationId xmlns:a16="http://schemas.microsoft.com/office/drawing/2014/main" id="{69EE4032-F9D6-4773-B13C-EB241834ABBB}"/>
              </a:ext>
            </a:extLst>
          </p:cNvPr>
          <p:cNvSpPr/>
          <p:nvPr/>
        </p:nvSpPr>
        <p:spPr>
          <a:xfrm>
            <a:off x="4314604" y="3326921"/>
            <a:ext cx="1002501" cy="526211"/>
          </a:xfrm>
          <a:prstGeom prst="roundRect">
            <a:avLst/>
          </a:pr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Hybrid </a:t>
            </a:r>
            <a:r>
              <a:rPr lang="cs-CZ" dirty="0" err="1"/>
              <a:t>warfare</a:t>
            </a:r>
            <a:endParaRPr lang="cs-CZ" dirty="0"/>
          </a:p>
        </p:txBody>
      </p:sp>
      <p:sp>
        <p:nvSpPr>
          <p:cNvPr id="14" name="Obdélník: se zakulacenými rohy 13">
            <a:extLst>
              <a:ext uri="{FF2B5EF4-FFF2-40B4-BE49-F238E27FC236}">
                <a16:creationId xmlns:a16="http://schemas.microsoft.com/office/drawing/2014/main" id="{00837561-CAAF-467D-A54D-CE674BE5D4FB}"/>
              </a:ext>
            </a:extLst>
          </p:cNvPr>
          <p:cNvSpPr/>
          <p:nvPr/>
        </p:nvSpPr>
        <p:spPr>
          <a:xfrm>
            <a:off x="4269146" y="5204070"/>
            <a:ext cx="1468571" cy="526211"/>
          </a:xfrm>
          <a:prstGeom prst="roundRect">
            <a:avLst/>
          </a:pr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Aging</a:t>
            </a:r>
            <a:r>
              <a:rPr lang="cs-CZ" dirty="0"/>
              <a:t> </a:t>
            </a:r>
            <a:r>
              <a:rPr lang="cs-CZ" dirty="0" err="1"/>
              <a:t>populations</a:t>
            </a:r>
            <a:endParaRPr lang="cs-CZ" dirty="0"/>
          </a:p>
        </p:txBody>
      </p:sp>
      <p:sp>
        <p:nvSpPr>
          <p:cNvPr id="15" name="Obdélník: se zakulacenými rohy 14">
            <a:extLst>
              <a:ext uri="{FF2B5EF4-FFF2-40B4-BE49-F238E27FC236}">
                <a16:creationId xmlns:a16="http://schemas.microsoft.com/office/drawing/2014/main" id="{D4513C10-E86B-4E10-820C-C69ABA21900C}"/>
              </a:ext>
            </a:extLst>
          </p:cNvPr>
          <p:cNvSpPr/>
          <p:nvPr/>
        </p:nvSpPr>
        <p:spPr>
          <a:xfrm>
            <a:off x="2447544" y="3910495"/>
            <a:ext cx="2015277" cy="526211"/>
          </a:xfrm>
          <a:prstGeom prst="roundRect">
            <a:avLst/>
          </a:prstGeom>
          <a:solidFill>
            <a:srgbClr val="CC0066"/>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Robots</a:t>
            </a:r>
            <a:r>
              <a:rPr lang="cs-CZ" dirty="0"/>
              <a:t> in </a:t>
            </a:r>
            <a:r>
              <a:rPr lang="cs-CZ" dirty="0" err="1"/>
              <a:t>manucaturing</a:t>
            </a:r>
            <a:endParaRPr lang="cs-CZ" dirty="0"/>
          </a:p>
        </p:txBody>
      </p:sp>
    </p:spTree>
    <p:extLst>
      <p:ext uri="{BB962C8B-B14F-4D97-AF65-F5344CB8AC3E}">
        <p14:creationId xmlns:p14="http://schemas.microsoft.com/office/powerpoint/2010/main" val="92605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a:t>Group </a:t>
            </a:r>
            <a:r>
              <a:rPr lang="cs-CZ" dirty="0" err="1"/>
              <a:t>task</a:t>
            </a:r>
            <a:r>
              <a:rPr lang="cs-CZ" dirty="0"/>
              <a:t> – 5 min</a:t>
            </a:r>
          </a:p>
        </p:txBody>
      </p:sp>
      <p:sp>
        <p:nvSpPr>
          <p:cNvPr id="3" name="Zástupný symbol pro obsah 2">
            <a:extLst>
              <a:ext uri="{FF2B5EF4-FFF2-40B4-BE49-F238E27FC236}">
                <a16:creationId xmlns:a16="http://schemas.microsoft.com/office/drawing/2014/main" id="{8E035854-8CBC-4160-AD57-A0D6BF776D37}"/>
              </a:ext>
            </a:extLst>
          </p:cNvPr>
          <p:cNvSpPr>
            <a:spLocks noGrp="1"/>
          </p:cNvSpPr>
          <p:nvPr>
            <p:ph idx="1"/>
          </p:nvPr>
        </p:nvSpPr>
        <p:spPr>
          <a:xfrm>
            <a:off x="1051845" y="2005012"/>
            <a:ext cx="5044155" cy="4306057"/>
          </a:xfrm>
        </p:spPr>
        <p:txBody>
          <a:bodyPr>
            <a:normAutofit/>
          </a:bodyPr>
          <a:lstStyle/>
          <a:p>
            <a:pPr marL="0" indent="0">
              <a:buNone/>
            </a:pPr>
            <a:r>
              <a:rPr lang="en-US" sz="2400" dirty="0">
                <a:latin typeface="Helvetica" panose="020B0604020202020204" pitchFamily="34" charset="0"/>
                <a:cs typeface="Helvetica" panose="020B0604020202020204" pitchFamily="34" charset="0"/>
              </a:rPr>
              <a:t>Imagine you are somewhere in a mountain region. You task is to climb as high as possible</a:t>
            </a:r>
            <a:r>
              <a:rPr lang="cs-CZ" sz="2400" dirty="0">
                <a:latin typeface="Helvetica" panose="020B0604020202020204" pitchFamily="34" charset="0"/>
                <a:cs typeface="Helvetica" panose="020B0604020202020204" pitchFamily="34" charset="0"/>
              </a:rPr>
              <a:t> </a:t>
            </a:r>
            <a:r>
              <a:rPr lang="cs-CZ" sz="2400" dirty="0" err="1">
                <a:latin typeface="Helvetica" panose="020B0604020202020204" pitchFamily="34" charset="0"/>
                <a:cs typeface="Helvetica" panose="020B0604020202020204" pitchFamily="34" charset="0"/>
              </a:rPr>
              <a:t>within</a:t>
            </a:r>
            <a:r>
              <a:rPr lang="cs-CZ" sz="2400" dirty="0">
                <a:latin typeface="Helvetica" panose="020B0604020202020204" pitchFamily="34" charset="0"/>
                <a:cs typeface="Helvetica" panose="020B0604020202020204" pitchFamily="34" charset="0"/>
              </a:rPr>
              <a:t> </a:t>
            </a:r>
            <a:r>
              <a:rPr lang="cs-CZ" sz="2400" dirty="0" err="1">
                <a:latin typeface="Helvetica" panose="020B0604020202020204" pitchFamily="34" charset="0"/>
                <a:cs typeface="Helvetica" panose="020B0604020202020204" pitchFamily="34" charset="0"/>
              </a:rPr>
              <a:t>the</a:t>
            </a:r>
            <a:r>
              <a:rPr lang="cs-CZ" sz="2400" dirty="0">
                <a:latin typeface="Helvetica" panose="020B0604020202020204" pitchFamily="34" charset="0"/>
                <a:cs typeface="Helvetica" panose="020B0604020202020204" pitchFamily="34" charset="0"/>
              </a:rPr>
              <a:t> 5 km </a:t>
            </a:r>
            <a:r>
              <a:rPr lang="cs-CZ" sz="2400" dirty="0" err="1">
                <a:latin typeface="Helvetica" panose="020B0604020202020204" pitchFamily="34" charset="0"/>
                <a:cs typeface="Helvetica" panose="020B0604020202020204" pitchFamily="34" charset="0"/>
              </a:rPr>
              <a:t>radius</a:t>
            </a:r>
            <a:r>
              <a:rPr lang="en-US" sz="2400" dirty="0">
                <a:latin typeface="Helvetica" panose="020B0604020202020204" pitchFamily="34" charset="0"/>
                <a:cs typeface="Helvetica" panose="020B0604020202020204" pitchFamily="34" charset="0"/>
              </a:rPr>
              <a:t>. It is sunny day, you have a map, GPS and good outdoor equipment with you.</a:t>
            </a:r>
            <a:endParaRPr lang="cs-CZ" sz="2400" dirty="0">
              <a:latin typeface="Helvetica" panose="020B0604020202020204" pitchFamily="34" charset="0"/>
              <a:cs typeface="Helvetica" panose="020B0604020202020204" pitchFamily="34" charset="0"/>
            </a:endParaRPr>
          </a:p>
          <a:p>
            <a:pPr marL="457200" lvl="0" indent="-457200">
              <a:buFont typeface="+mj-lt"/>
              <a:buAutoNum type="arabicPeriod"/>
            </a:pPr>
            <a:r>
              <a:rPr lang="en-US" sz="2400" dirty="0">
                <a:latin typeface="Helvetica" panose="020B0604020202020204" pitchFamily="34" charset="0"/>
                <a:cs typeface="Helvetica" panose="020B0604020202020204" pitchFamily="34" charset="0"/>
              </a:rPr>
              <a:t>What would you do to accomplish your mission? </a:t>
            </a:r>
            <a:endParaRPr lang="cs-CZ" sz="2400" dirty="0">
              <a:latin typeface="Helvetica" panose="020B0604020202020204" pitchFamily="34" charset="0"/>
              <a:cs typeface="Helvetica" panose="020B0604020202020204" pitchFamily="34" charset="0"/>
            </a:endParaRPr>
          </a:p>
          <a:p>
            <a:pPr marL="457200" lvl="0" indent="-457200">
              <a:buFont typeface="+mj-lt"/>
              <a:buAutoNum type="arabicPeriod"/>
            </a:pPr>
            <a:r>
              <a:rPr lang="en-US" sz="2400" dirty="0">
                <a:latin typeface="Helvetica" panose="020B0604020202020204" pitchFamily="34" charset="0"/>
                <a:cs typeface="Helvetica" panose="020B0604020202020204" pitchFamily="34" charset="0"/>
              </a:rPr>
              <a:t>Imagine you are a controller/auditor of this task. How would you control it?</a:t>
            </a:r>
            <a:endParaRPr lang="cs-CZ" sz="2400" dirty="0">
              <a:latin typeface="Helvetica" panose="020B0604020202020204" pitchFamily="34" charset="0"/>
              <a:cs typeface="Helvetica" panose="020B0604020202020204" pitchFamily="34" charset="0"/>
            </a:endParaRPr>
          </a:p>
          <a:p>
            <a:pPr marL="0" indent="0">
              <a:buNone/>
            </a:pPr>
            <a:endParaRPr lang="cs-CZ" dirty="0"/>
          </a:p>
          <a:p>
            <a:pPr marL="0" indent="0">
              <a:buNone/>
            </a:pPr>
            <a:endParaRPr lang="cs-CZ" dirty="0"/>
          </a:p>
        </p:txBody>
      </p:sp>
      <p:sp>
        <p:nvSpPr>
          <p:cNvPr id="4" name="Obdélník 3">
            <a:extLst>
              <a:ext uri="{FF2B5EF4-FFF2-40B4-BE49-F238E27FC236}">
                <a16:creationId xmlns:a16="http://schemas.microsoft.com/office/drawing/2014/main" id="{FAB86F7E-99CB-49E8-A29F-CE1C6CF7B5B2}"/>
              </a:ext>
            </a:extLst>
          </p:cNvPr>
          <p:cNvSpPr/>
          <p:nvPr/>
        </p:nvSpPr>
        <p:spPr>
          <a:xfrm>
            <a:off x="8212347" y="5636961"/>
            <a:ext cx="2927809" cy="276999"/>
          </a:xfrm>
          <a:prstGeom prst="rect">
            <a:avLst/>
          </a:prstGeom>
        </p:spPr>
        <p:txBody>
          <a:bodyPr wrap="square">
            <a:spAutoFit/>
          </a:bodyPr>
          <a:lstStyle/>
          <a:p>
            <a:r>
              <a:rPr lang="en-US" sz="1200" dirty="0">
                <a:solidFill>
                  <a:schemeClr val="bg1">
                    <a:lumMod val="75000"/>
                  </a:schemeClr>
                </a:solidFill>
                <a:latin typeface="-apple-system"/>
              </a:rPr>
              <a:t>Photo by </a:t>
            </a:r>
            <a:r>
              <a:rPr lang="en-US" sz="1200" dirty="0">
                <a:solidFill>
                  <a:schemeClr val="bg1">
                    <a:lumMod val="75000"/>
                  </a:schemeClr>
                </a:solidFill>
                <a:latin typeface="-apple-system"/>
                <a:hlinkClick r:id="rId2">
                  <a:extLst>
                    <a:ext uri="{A12FA001-AC4F-418D-AE19-62706E023703}">
                      <ahyp:hlinkClr xmlns:ahyp="http://schemas.microsoft.com/office/drawing/2018/hyperlinkcolor" val="tx"/>
                    </a:ext>
                  </a:extLst>
                </a:hlinkClick>
              </a:rPr>
              <a:t>Ales </a:t>
            </a:r>
            <a:r>
              <a:rPr lang="en-US" sz="1200" dirty="0" err="1">
                <a:solidFill>
                  <a:schemeClr val="bg1">
                    <a:lumMod val="75000"/>
                  </a:schemeClr>
                </a:solidFill>
                <a:latin typeface="-apple-system"/>
                <a:hlinkClick r:id="rId2">
                  <a:extLst>
                    <a:ext uri="{A12FA001-AC4F-418D-AE19-62706E023703}">
                      <ahyp:hlinkClr xmlns:ahyp="http://schemas.microsoft.com/office/drawing/2018/hyperlinkcolor" val="tx"/>
                    </a:ext>
                  </a:extLst>
                </a:hlinkClick>
              </a:rPr>
              <a:t>Krivec</a:t>
            </a:r>
            <a:r>
              <a:rPr lang="en-US" sz="1200" dirty="0">
                <a:solidFill>
                  <a:schemeClr val="bg1">
                    <a:lumMod val="75000"/>
                  </a:schemeClr>
                </a:solidFill>
                <a:latin typeface="-apple-system"/>
              </a:rPr>
              <a:t> on </a:t>
            </a:r>
            <a:r>
              <a:rPr lang="en-US" sz="1200" dirty="0" err="1">
                <a:solidFill>
                  <a:schemeClr val="bg1">
                    <a:lumMod val="75000"/>
                  </a:schemeClr>
                </a:solidFill>
                <a:latin typeface="-apple-system"/>
                <a:hlinkClick r:id="rId3">
                  <a:extLst>
                    <a:ext uri="{A12FA001-AC4F-418D-AE19-62706E023703}">
                      <ahyp:hlinkClr xmlns:ahyp="http://schemas.microsoft.com/office/drawing/2018/hyperlinkcolor" val="tx"/>
                    </a:ext>
                  </a:extLst>
                </a:hlinkClick>
              </a:rPr>
              <a:t>Unsplash</a:t>
            </a:r>
            <a:endParaRPr lang="en-GB" sz="1200" dirty="0">
              <a:solidFill>
                <a:schemeClr val="bg1">
                  <a:lumMod val="75000"/>
                </a:schemeClr>
              </a:solidFill>
            </a:endParaRPr>
          </a:p>
        </p:txBody>
      </p:sp>
      <p:pic>
        <p:nvPicPr>
          <p:cNvPr id="5" name="Obrázek 4">
            <a:extLst>
              <a:ext uri="{FF2B5EF4-FFF2-40B4-BE49-F238E27FC236}">
                <a16:creationId xmlns:a16="http://schemas.microsoft.com/office/drawing/2014/main" id="{C2609AAE-CB93-437C-A03F-2442C1B36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272349"/>
            <a:ext cx="6096000" cy="4318976"/>
          </a:xfrm>
          <a:prstGeom prst="rect">
            <a:avLst/>
          </a:prstGeom>
        </p:spPr>
      </p:pic>
    </p:spTree>
    <p:extLst>
      <p:ext uri="{BB962C8B-B14F-4D97-AF65-F5344CB8AC3E}">
        <p14:creationId xmlns:p14="http://schemas.microsoft.com/office/powerpoint/2010/main" val="3347966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a:t>Group </a:t>
            </a:r>
            <a:r>
              <a:rPr lang="cs-CZ" dirty="0" err="1"/>
              <a:t>task</a:t>
            </a:r>
            <a:r>
              <a:rPr lang="cs-CZ" dirty="0"/>
              <a:t> – 10 min</a:t>
            </a:r>
          </a:p>
        </p:txBody>
      </p:sp>
      <p:sp>
        <p:nvSpPr>
          <p:cNvPr id="3" name="Zástupný symbol pro obsah 2">
            <a:extLst>
              <a:ext uri="{FF2B5EF4-FFF2-40B4-BE49-F238E27FC236}">
                <a16:creationId xmlns:a16="http://schemas.microsoft.com/office/drawing/2014/main" id="{8E035854-8CBC-4160-AD57-A0D6BF776D37}"/>
              </a:ext>
            </a:extLst>
          </p:cNvPr>
          <p:cNvSpPr>
            <a:spLocks noGrp="1"/>
          </p:cNvSpPr>
          <p:nvPr>
            <p:ph idx="1"/>
          </p:nvPr>
        </p:nvSpPr>
        <p:spPr>
          <a:xfrm>
            <a:off x="1051845" y="2005012"/>
            <a:ext cx="5768055" cy="4306057"/>
          </a:xfrm>
        </p:spPr>
        <p:txBody>
          <a:bodyPr>
            <a:normAutofit lnSpcReduction="10000"/>
          </a:bodyPr>
          <a:lstStyle/>
          <a:p>
            <a:pPr marL="0" indent="0">
              <a:buNone/>
            </a:pPr>
            <a:r>
              <a:rPr lang="en-US" sz="2400" dirty="0">
                <a:latin typeface="Helvetica" panose="020B0604020202020204" pitchFamily="34" charset="0"/>
                <a:cs typeface="Helvetica" panose="020B0604020202020204" pitchFamily="34" charset="0"/>
              </a:rPr>
              <a:t>Imagine the same task </a:t>
            </a:r>
            <a:r>
              <a:rPr lang="cs-CZ" sz="2400" dirty="0" err="1">
                <a:latin typeface="Helvetica" panose="020B0604020202020204" pitchFamily="34" charset="0"/>
                <a:cs typeface="Helvetica" panose="020B0604020202020204" pitchFamily="34" charset="0"/>
              </a:rPr>
              <a:t>again</a:t>
            </a:r>
            <a:r>
              <a:rPr lang="en-US" sz="2400" dirty="0">
                <a:latin typeface="Helvetica" panose="020B0604020202020204" pitchFamily="34" charset="0"/>
                <a:cs typeface="Helvetica" panose="020B0604020202020204" pitchFamily="34" charset="0"/>
              </a:rPr>
              <a:t>.</a:t>
            </a:r>
            <a:endParaRPr lang="cs-CZ" sz="2400" dirty="0">
              <a:latin typeface="Helvetica" panose="020B0604020202020204" pitchFamily="34" charset="0"/>
              <a:cs typeface="Helvetica" panose="020B0604020202020204" pitchFamily="34" charset="0"/>
            </a:endParaRPr>
          </a:p>
          <a:p>
            <a:pPr marL="0" indent="0">
              <a:buNone/>
            </a:pPr>
            <a:r>
              <a:rPr lang="en-US" sz="2400" dirty="0">
                <a:latin typeface="Helvetica" panose="020B0604020202020204" pitchFamily="34" charset="0"/>
                <a:cs typeface="Helvetica" panose="020B0604020202020204" pitchFamily="34" charset="0"/>
              </a:rPr>
              <a:t>Imagine you are somewhere in a mountain region. Your task is to climb as high as possible</a:t>
            </a:r>
            <a:r>
              <a:rPr lang="cs-CZ" sz="2400" dirty="0">
                <a:latin typeface="Helvetica" panose="020B0604020202020204" pitchFamily="34" charset="0"/>
                <a:cs typeface="Helvetica" panose="020B0604020202020204" pitchFamily="34" charset="0"/>
              </a:rPr>
              <a:t> </a:t>
            </a:r>
            <a:r>
              <a:rPr lang="cs-CZ" sz="2400" dirty="0" err="1">
                <a:latin typeface="Helvetica" panose="020B0604020202020204" pitchFamily="34" charset="0"/>
                <a:cs typeface="Helvetica" panose="020B0604020202020204" pitchFamily="34" charset="0"/>
              </a:rPr>
              <a:t>within</a:t>
            </a:r>
            <a:r>
              <a:rPr lang="cs-CZ" sz="2400" dirty="0">
                <a:latin typeface="Helvetica" panose="020B0604020202020204" pitchFamily="34" charset="0"/>
                <a:cs typeface="Helvetica" panose="020B0604020202020204" pitchFamily="34" charset="0"/>
              </a:rPr>
              <a:t> </a:t>
            </a:r>
            <a:r>
              <a:rPr lang="cs-CZ" sz="2400" dirty="0" err="1">
                <a:latin typeface="Helvetica" panose="020B0604020202020204" pitchFamily="34" charset="0"/>
                <a:cs typeface="Helvetica" panose="020B0604020202020204" pitchFamily="34" charset="0"/>
              </a:rPr>
              <a:t>the</a:t>
            </a:r>
            <a:r>
              <a:rPr lang="cs-CZ" sz="2400" dirty="0">
                <a:latin typeface="Helvetica" panose="020B0604020202020204" pitchFamily="34" charset="0"/>
                <a:cs typeface="Helvetica" panose="020B0604020202020204" pitchFamily="34" charset="0"/>
              </a:rPr>
              <a:t> 5 km </a:t>
            </a:r>
            <a:r>
              <a:rPr lang="cs-CZ" sz="2400" dirty="0" err="1">
                <a:latin typeface="Helvetica" panose="020B0604020202020204" pitchFamily="34" charset="0"/>
                <a:cs typeface="Helvetica" panose="020B0604020202020204" pitchFamily="34" charset="0"/>
              </a:rPr>
              <a:t>radius</a:t>
            </a:r>
            <a:r>
              <a:rPr lang="en-US" sz="2400" dirty="0">
                <a:latin typeface="Helvetica" panose="020B0604020202020204" pitchFamily="34" charset="0"/>
                <a:cs typeface="Helvetica" panose="020B0604020202020204" pitchFamily="34" charset="0"/>
              </a:rPr>
              <a:t>. </a:t>
            </a:r>
            <a:r>
              <a:rPr lang="en-US" sz="2400" dirty="0">
                <a:solidFill>
                  <a:srgbClr val="CC0066"/>
                </a:solidFill>
                <a:latin typeface="Helvetica" panose="020B0604020202020204" pitchFamily="34" charset="0"/>
                <a:cs typeface="Helvetica" panose="020B0604020202020204" pitchFamily="34" charset="0"/>
              </a:rPr>
              <a:t>Just this time, you don’t have a map nor GPS. It is a foggy day and the visibility is 5 meters. (And there are no local guides).</a:t>
            </a:r>
            <a:endParaRPr lang="cs-CZ" sz="2400" dirty="0">
              <a:solidFill>
                <a:srgbClr val="CC0066"/>
              </a:solidFill>
              <a:latin typeface="Helvetica" panose="020B0604020202020204" pitchFamily="34" charset="0"/>
              <a:cs typeface="Helvetica" panose="020B0604020202020204" pitchFamily="34" charset="0"/>
            </a:endParaRPr>
          </a:p>
          <a:p>
            <a:pPr marL="457200" lvl="0" indent="-457200">
              <a:buFont typeface="+mj-lt"/>
              <a:buAutoNum type="arabicPeriod"/>
            </a:pPr>
            <a:r>
              <a:rPr lang="en-US" sz="2400" dirty="0">
                <a:latin typeface="Helvetica" panose="020B0604020202020204" pitchFamily="34" charset="0"/>
                <a:cs typeface="Helvetica" panose="020B0604020202020204" pitchFamily="34" charset="0"/>
              </a:rPr>
              <a:t>What would you do to accomplish your mission?</a:t>
            </a:r>
            <a:endParaRPr lang="cs-CZ" sz="2400" dirty="0">
              <a:latin typeface="Helvetica" panose="020B0604020202020204" pitchFamily="34" charset="0"/>
              <a:cs typeface="Helvetica" panose="020B0604020202020204" pitchFamily="34" charset="0"/>
            </a:endParaRPr>
          </a:p>
          <a:p>
            <a:pPr marL="457200" indent="-457200">
              <a:buFont typeface="+mj-lt"/>
              <a:buAutoNum type="arabicPeriod"/>
            </a:pPr>
            <a:r>
              <a:rPr lang="en-US" sz="2400" dirty="0">
                <a:latin typeface="Helvetica" panose="020B0604020202020204" pitchFamily="34" charset="0"/>
                <a:cs typeface="Helvetica" panose="020B0604020202020204" pitchFamily="34" charset="0"/>
              </a:rPr>
              <a:t>Imagine you are a controller/auditor of this task. How would you control it?</a:t>
            </a:r>
            <a:endParaRPr lang="cs-CZ" sz="2400" dirty="0">
              <a:latin typeface="Helvetica" panose="020B0604020202020204" pitchFamily="34" charset="0"/>
              <a:cs typeface="Helvetica" panose="020B0604020202020204" pitchFamily="34" charset="0"/>
            </a:endParaRPr>
          </a:p>
          <a:p>
            <a:pPr marL="0" indent="0">
              <a:buNone/>
            </a:pPr>
            <a:endParaRPr lang="cs-CZ" dirty="0"/>
          </a:p>
          <a:p>
            <a:pPr marL="0" indent="0">
              <a:buNone/>
            </a:pPr>
            <a:endParaRPr lang="cs-CZ" dirty="0"/>
          </a:p>
        </p:txBody>
      </p:sp>
      <p:pic>
        <p:nvPicPr>
          <p:cNvPr id="6" name="Obrázek 5">
            <a:extLst>
              <a:ext uri="{FF2B5EF4-FFF2-40B4-BE49-F238E27FC236}">
                <a16:creationId xmlns:a16="http://schemas.microsoft.com/office/drawing/2014/main" id="{1F74775A-02C0-40F8-B890-EDACD54C8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Tree>
    <p:extLst>
      <p:ext uri="{BB962C8B-B14F-4D97-AF65-F5344CB8AC3E}">
        <p14:creationId xmlns:p14="http://schemas.microsoft.com/office/powerpoint/2010/main" val="1345751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8B9BAC-E42C-4080-888F-6D6956771F4E}"/>
              </a:ext>
            </a:extLst>
          </p:cNvPr>
          <p:cNvSpPr>
            <a:spLocks noGrp="1"/>
          </p:cNvSpPr>
          <p:nvPr>
            <p:ph type="title"/>
          </p:nvPr>
        </p:nvSpPr>
        <p:spPr/>
        <p:txBody>
          <a:bodyPr>
            <a:normAutofit/>
          </a:bodyPr>
          <a:lstStyle/>
          <a:p>
            <a:r>
              <a:rPr lang="cs-CZ" dirty="0"/>
              <a:t>Shift #1: </a:t>
            </a:r>
            <a:r>
              <a:rPr lang="cs-CZ" dirty="0" err="1"/>
              <a:t>The</a:t>
            </a:r>
            <a:r>
              <a:rPr lang="cs-CZ" dirty="0"/>
              <a:t> </a:t>
            </a:r>
            <a:r>
              <a:rPr lang="cs-CZ" dirty="0" err="1"/>
              <a:t>environment</a:t>
            </a:r>
            <a:r>
              <a:rPr lang="cs-CZ" dirty="0"/>
              <a:t> </a:t>
            </a:r>
            <a:r>
              <a:rPr lang="cs-CZ" dirty="0" err="1"/>
              <a:t>we</a:t>
            </a:r>
            <a:r>
              <a:rPr lang="cs-CZ" dirty="0"/>
              <a:t> </a:t>
            </a:r>
            <a:r>
              <a:rPr lang="cs-CZ" dirty="0" err="1"/>
              <a:t>operate</a:t>
            </a:r>
            <a:r>
              <a:rPr lang="cs-CZ" dirty="0"/>
              <a:t> in </a:t>
            </a:r>
          </a:p>
        </p:txBody>
      </p:sp>
      <p:sp>
        <p:nvSpPr>
          <p:cNvPr id="3" name="Zástupný symbol pro obsah 2">
            <a:extLst>
              <a:ext uri="{FF2B5EF4-FFF2-40B4-BE49-F238E27FC236}">
                <a16:creationId xmlns:a16="http://schemas.microsoft.com/office/drawing/2014/main" id="{5C92D592-B3BE-43CE-9DAF-A4C7C783F74B}"/>
              </a:ext>
            </a:extLst>
          </p:cNvPr>
          <p:cNvSpPr>
            <a:spLocks noGrp="1"/>
          </p:cNvSpPr>
          <p:nvPr>
            <p:ph sz="half" idx="1"/>
          </p:nvPr>
        </p:nvSpPr>
        <p:spPr/>
        <p:txBody>
          <a:bodyPr>
            <a:normAutofit/>
          </a:bodyPr>
          <a:lstStyle/>
          <a:p>
            <a:pPr marL="0" indent="0" algn="r">
              <a:buNone/>
            </a:pPr>
            <a:r>
              <a:rPr lang="cs-CZ" dirty="0"/>
              <a:t>F</a:t>
            </a:r>
            <a:r>
              <a:rPr lang="en-GB" dirty="0"/>
              <a:t>rom relatively stable and predictable </a:t>
            </a:r>
            <a:r>
              <a:rPr lang="cs-CZ" dirty="0" err="1"/>
              <a:t>world</a:t>
            </a:r>
            <a:r>
              <a:rPr lang="cs-CZ" dirty="0"/>
              <a:t> …</a:t>
            </a:r>
            <a:r>
              <a:rPr lang="en-GB" dirty="0"/>
              <a:t> </a:t>
            </a:r>
            <a:endParaRPr lang="cs-CZ" dirty="0"/>
          </a:p>
        </p:txBody>
      </p:sp>
      <p:cxnSp>
        <p:nvCxnSpPr>
          <p:cNvPr id="9" name="Přímá spojnice 8">
            <a:extLst>
              <a:ext uri="{FF2B5EF4-FFF2-40B4-BE49-F238E27FC236}">
                <a16:creationId xmlns:a16="http://schemas.microsoft.com/office/drawing/2014/main" id="{E994C8AC-9BF1-49B7-B4FE-5A6967056EB9}"/>
              </a:ext>
            </a:extLst>
          </p:cNvPr>
          <p:cNvCxnSpPr>
            <a:cxnSpLocks/>
            <a:endCxn id="4" idx="0"/>
          </p:cNvCxnSpPr>
          <p:nvPr/>
        </p:nvCxnSpPr>
        <p:spPr>
          <a:xfrm>
            <a:off x="6095110" y="1982623"/>
            <a:ext cx="444" cy="1446377"/>
          </a:xfrm>
          <a:prstGeom prst="line">
            <a:avLst/>
          </a:prstGeom>
          <a:ln>
            <a:solidFill>
              <a:srgbClr val="CC0066"/>
            </a:solidFill>
          </a:ln>
        </p:spPr>
        <p:style>
          <a:lnRef idx="1">
            <a:schemeClr val="accent1"/>
          </a:lnRef>
          <a:fillRef idx="0">
            <a:schemeClr val="accent1"/>
          </a:fillRef>
          <a:effectRef idx="0">
            <a:schemeClr val="accent1"/>
          </a:effectRef>
          <a:fontRef idx="minor">
            <a:schemeClr val="tx1"/>
          </a:fontRef>
        </p:style>
      </p:cxnSp>
      <p:sp>
        <p:nvSpPr>
          <p:cNvPr id="5" name="Zástupný symbol pro obsah 4">
            <a:extLst>
              <a:ext uri="{FF2B5EF4-FFF2-40B4-BE49-F238E27FC236}">
                <a16:creationId xmlns:a16="http://schemas.microsoft.com/office/drawing/2014/main" id="{1917E322-53C8-4859-B1BA-0443AC42A211}"/>
              </a:ext>
            </a:extLst>
          </p:cNvPr>
          <p:cNvSpPr>
            <a:spLocks noGrp="1"/>
          </p:cNvSpPr>
          <p:nvPr>
            <p:ph sz="half" idx="2"/>
          </p:nvPr>
        </p:nvSpPr>
        <p:spPr>
          <a:xfrm>
            <a:off x="6172203" y="1982623"/>
            <a:ext cx="4967955" cy="4328445"/>
          </a:xfrm>
        </p:spPr>
        <p:txBody>
          <a:bodyPr/>
          <a:lstStyle/>
          <a:p>
            <a:pPr marL="0" indent="0">
              <a:buNone/>
            </a:pPr>
            <a:r>
              <a:rPr lang="cs-CZ" dirty="0"/>
              <a:t>… </a:t>
            </a:r>
            <a:r>
              <a:rPr lang="en-GB" dirty="0"/>
              <a:t>to </a:t>
            </a:r>
            <a:r>
              <a:rPr lang="cs-CZ" dirty="0"/>
              <a:t>V. U. C. A. (</a:t>
            </a:r>
            <a:r>
              <a:rPr lang="en-GB" dirty="0"/>
              <a:t>volatile, uncertain, complex and ambiguous</a:t>
            </a:r>
            <a:r>
              <a:rPr lang="cs-CZ" dirty="0"/>
              <a:t>)</a:t>
            </a:r>
            <a:r>
              <a:rPr lang="en-GB" dirty="0"/>
              <a:t> world</a:t>
            </a:r>
            <a:endParaRPr lang="cs-CZ" dirty="0"/>
          </a:p>
        </p:txBody>
      </p:sp>
      <p:sp>
        <p:nvSpPr>
          <p:cNvPr id="4" name="TextovéPole 3">
            <a:extLst>
              <a:ext uri="{FF2B5EF4-FFF2-40B4-BE49-F238E27FC236}">
                <a16:creationId xmlns:a16="http://schemas.microsoft.com/office/drawing/2014/main" id="{6ECB3F13-826B-4513-9F8D-ECCA27559020}"/>
              </a:ext>
            </a:extLst>
          </p:cNvPr>
          <p:cNvSpPr txBox="1"/>
          <p:nvPr/>
        </p:nvSpPr>
        <p:spPr>
          <a:xfrm>
            <a:off x="1051842" y="3429000"/>
            <a:ext cx="10087423" cy="2862322"/>
          </a:xfrm>
          <a:prstGeom prst="rect">
            <a:avLst/>
          </a:prstGeom>
          <a:noFill/>
        </p:spPr>
        <p:txBody>
          <a:bodyPr wrap="square" rtlCol="0">
            <a:spAutoFit/>
          </a:bodyPr>
          <a:lstStyle/>
          <a:p>
            <a:pPr algn="just"/>
            <a:r>
              <a:rPr lang="cs-CZ" sz="2000" dirty="0"/>
              <a:t>Most public </a:t>
            </a:r>
            <a:r>
              <a:rPr lang="cs-CZ" sz="2000" dirty="0" err="1"/>
              <a:t>policies</a:t>
            </a:r>
            <a:r>
              <a:rPr lang="cs-CZ" sz="2000" dirty="0"/>
              <a:t> </a:t>
            </a:r>
            <a:r>
              <a:rPr lang="cs-CZ" sz="2000" dirty="0" err="1"/>
              <a:t>implicitly</a:t>
            </a:r>
            <a:r>
              <a:rPr lang="cs-CZ" sz="2000" dirty="0"/>
              <a:t> </a:t>
            </a:r>
            <a:r>
              <a:rPr lang="cs-CZ" sz="2000" dirty="0" err="1"/>
              <a:t>assume</a:t>
            </a:r>
            <a:r>
              <a:rPr lang="cs-CZ" sz="2000" dirty="0"/>
              <a:t> </a:t>
            </a:r>
            <a:r>
              <a:rPr lang="cs-CZ" sz="2000" dirty="0" err="1"/>
              <a:t>the</a:t>
            </a:r>
            <a:r>
              <a:rPr lang="cs-CZ" sz="2000" dirty="0"/>
              <a:t> </a:t>
            </a:r>
            <a:r>
              <a:rPr lang="cs-CZ" sz="2000" dirty="0" err="1"/>
              <a:t>world</a:t>
            </a:r>
            <a:r>
              <a:rPr lang="cs-CZ" sz="2000" dirty="0"/>
              <a:t> </a:t>
            </a:r>
            <a:r>
              <a:rPr lang="cs-CZ" sz="2000" dirty="0" err="1"/>
              <a:t>is</a:t>
            </a:r>
            <a:r>
              <a:rPr lang="cs-CZ" sz="2000" dirty="0"/>
              <a:t> </a:t>
            </a:r>
            <a:r>
              <a:rPr lang="cs-CZ" sz="2000" dirty="0" err="1"/>
              <a:t>relatively</a:t>
            </a:r>
            <a:r>
              <a:rPr lang="cs-CZ" sz="2000" dirty="0"/>
              <a:t> </a:t>
            </a:r>
            <a:r>
              <a:rPr lang="cs-CZ" sz="2000" dirty="0" err="1"/>
              <a:t>stable</a:t>
            </a:r>
            <a:r>
              <a:rPr lang="cs-CZ" sz="2000" dirty="0"/>
              <a:t> and </a:t>
            </a:r>
            <a:r>
              <a:rPr lang="cs-CZ" sz="2000" dirty="0" err="1"/>
              <a:t>predictable</a:t>
            </a:r>
            <a:r>
              <a:rPr lang="cs-CZ" sz="2000" dirty="0"/>
              <a:t>. </a:t>
            </a:r>
            <a:r>
              <a:rPr lang="cs-CZ" sz="2000" dirty="0" err="1"/>
              <a:t>Patterns</a:t>
            </a:r>
            <a:r>
              <a:rPr lang="cs-CZ" sz="2000" dirty="0"/>
              <a:t> </a:t>
            </a:r>
            <a:r>
              <a:rPr lang="cs-CZ" sz="2000" dirty="0" err="1"/>
              <a:t>repeat</a:t>
            </a:r>
            <a:r>
              <a:rPr lang="cs-CZ" sz="2000" dirty="0"/>
              <a:t>. </a:t>
            </a:r>
            <a:r>
              <a:rPr lang="cs-CZ" sz="2000" dirty="0" err="1"/>
              <a:t>Causalities</a:t>
            </a:r>
            <a:r>
              <a:rPr lang="cs-CZ" sz="2000" dirty="0"/>
              <a:t> are </a:t>
            </a:r>
            <a:r>
              <a:rPr lang="cs-CZ" sz="2000" dirty="0" err="1"/>
              <a:t>known</a:t>
            </a:r>
            <a:r>
              <a:rPr lang="cs-CZ" sz="2000" dirty="0"/>
              <a:t>. </a:t>
            </a:r>
            <a:r>
              <a:rPr lang="cs-CZ" sz="2000" dirty="0" err="1"/>
              <a:t>We</a:t>
            </a:r>
            <a:r>
              <a:rPr lang="cs-CZ" sz="2000" dirty="0"/>
              <a:t> </a:t>
            </a:r>
            <a:r>
              <a:rPr lang="cs-CZ" sz="2000" dirty="0" err="1"/>
              <a:t>know</a:t>
            </a:r>
            <a:r>
              <a:rPr lang="cs-CZ" sz="2000" dirty="0"/>
              <a:t> </a:t>
            </a:r>
            <a:r>
              <a:rPr lang="cs-CZ" sz="2000" dirty="0" err="1"/>
              <a:t>what</a:t>
            </a:r>
            <a:r>
              <a:rPr lang="cs-CZ" sz="2000" dirty="0"/>
              <a:t> </a:t>
            </a:r>
            <a:r>
              <a:rPr lang="cs-CZ" sz="2000" dirty="0" err="1"/>
              <a:t>we</a:t>
            </a:r>
            <a:r>
              <a:rPr lang="cs-CZ" sz="2000" dirty="0"/>
              <a:t> are </a:t>
            </a:r>
            <a:r>
              <a:rPr lang="cs-CZ" sz="2000" dirty="0" err="1"/>
              <a:t>facing</a:t>
            </a:r>
            <a:r>
              <a:rPr lang="cs-CZ" sz="2000" dirty="0"/>
              <a:t> and </a:t>
            </a:r>
            <a:r>
              <a:rPr lang="cs-CZ" sz="2000" dirty="0" err="1"/>
              <a:t>we</a:t>
            </a:r>
            <a:r>
              <a:rPr lang="cs-CZ" sz="2000" dirty="0"/>
              <a:t> </a:t>
            </a:r>
            <a:r>
              <a:rPr lang="cs-CZ" sz="2000" dirty="0" err="1"/>
              <a:t>can</a:t>
            </a:r>
            <a:r>
              <a:rPr lang="cs-CZ" sz="2000" dirty="0"/>
              <a:t> </a:t>
            </a:r>
            <a:r>
              <a:rPr lang="cs-CZ" sz="2000" dirty="0" err="1"/>
              <a:t>agree</a:t>
            </a:r>
            <a:r>
              <a:rPr lang="cs-CZ" sz="2000" dirty="0"/>
              <a:t> </a:t>
            </a:r>
            <a:r>
              <a:rPr lang="cs-CZ" sz="2000" dirty="0" err="1"/>
              <a:t>with</a:t>
            </a:r>
            <a:r>
              <a:rPr lang="cs-CZ" sz="2000" dirty="0"/>
              <a:t> </a:t>
            </a:r>
            <a:r>
              <a:rPr lang="cs-CZ" sz="2000" dirty="0" err="1"/>
              <a:t>each</a:t>
            </a:r>
            <a:r>
              <a:rPr lang="cs-CZ" sz="2000" dirty="0"/>
              <a:t> </a:t>
            </a:r>
            <a:r>
              <a:rPr lang="cs-CZ" sz="2000" dirty="0" err="1"/>
              <a:t>other</a:t>
            </a:r>
            <a:r>
              <a:rPr lang="cs-CZ" sz="2000" dirty="0"/>
              <a:t> </a:t>
            </a:r>
            <a:r>
              <a:rPr lang="cs-CZ" sz="2000" dirty="0" err="1"/>
              <a:t>about</a:t>
            </a:r>
            <a:r>
              <a:rPr lang="cs-CZ" sz="2000" dirty="0"/>
              <a:t> </a:t>
            </a:r>
            <a:r>
              <a:rPr lang="cs-CZ" sz="2000" dirty="0" err="1"/>
              <a:t>it</a:t>
            </a:r>
            <a:r>
              <a:rPr lang="cs-CZ" sz="2000" dirty="0"/>
              <a:t>. V.U.C.A. </a:t>
            </a:r>
            <a:r>
              <a:rPr lang="cs-CZ" sz="2000" dirty="0" err="1"/>
              <a:t>world</a:t>
            </a:r>
            <a:r>
              <a:rPr lang="cs-CZ" sz="2000" dirty="0"/>
              <a:t> </a:t>
            </a:r>
            <a:r>
              <a:rPr lang="cs-CZ" sz="2000" dirty="0" err="1"/>
              <a:t>is</a:t>
            </a:r>
            <a:r>
              <a:rPr lang="cs-CZ" sz="2000" dirty="0"/>
              <a:t> </a:t>
            </a:r>
            <a:r>
              <a:rPr lang="cs-CZ" sz="2000" dirty="0" err="1"/>
              <a:t>different</a:t>
            </a:r>
            <a:r>
              <a:rPr lang="cs-CZ" sz="2000" dirty="0"/>
              <a:t>: </a:t>
            </a:r>
            <a:r>
              <a:rPr lang="cs-CZ" sz="2000" dirty="0" err="1"/>
              <a:t>determined</a:t>
            </a:r>
            <a:r>
              <a:rPr lang="cs-CZ" sz="2000" dirty="0"/>
              <a:t> by </a:t>
            </a:r>
            <a:r>
              <a:rPr lang="cs-CZ" sz="2000" b="1" dirty="0">
                <a:solidFill>
                  <a:srgbClr val="CC0066"/>
                </a:solidFill>
              </a:rPr>
              <a:t>Volatility</a:t>
            </a:r>
            <a:r>
              <a:rPr lang="cs-CZ" sz="2000" dirty="0"/>
              <a:t> – Fast </a:t>
            </a:r>
            <a:r>
              <a:rPr lang="cs-CZ" sz="2000" dirty="0" err="1"/>
              <a:t>unpredictable</a:t>
            </a:r>
            <a:r>
              <a:rPr lang="cs-CZ" sz="2000" dirty="0"/>
              <a:t> </a:t>
            </a:r>
            <a:r>
              <a:rPr lang="cs-CZ" sz="2000" dirty="0" err="1"/>
              <a:t>changes</a:t>
            </a:r>
            <a:r>
              <a:rPr lang="cs-CZ" sz="2000" dirty="0"/>
              <a:t> </a:t>
            </a:r>
            <a:r>
              <a:rPr lang="cs-CZ" sz="2000" dirty="0" err="1"/>
              <a:t>without</a:t>
            </a:r>
            <a:r>
              <a:rPr lang="cs-CZ" sz="2000" dirty="0"/>
              <a:t> </a:t>
            </a:r>
            <a:r>
              <a:rPr lang="cs-CZ" sz="2000" dirty="0" err="1"/>
              <a:t>clear</a:t>
            </a:r>
            <a:r>
              <a:rPr lang="cs-CZ" sz="2000" dirty="0"/>
              <a:t> </a:t>
            </a:r>
            <a:r>
              <a:rPr lang="cs-CZ" sz="2000" dirty="0" err="1"/>
              <a:t>patterns</a:t>
            </a:r>
            <a:r>
              <a:rPr lang="cs-CZ" sz="2000" dirty="0"/>
              <a:t> </a:t>
            </a:r>
            <a:r>
              <a:rPr lang="cs-CZ" sz="2000" dirty="0" err="1"/>
              <a:t>or</a:t>
            </a:r>
            <a:r>
              <a:rPr lang="cs-CZ" sz="2000" dirty="0"/>
              <a:t> </a:t>
            </a:r>
            <a:r>
              <a:rPr lang="cs-CZ" sz="2000" dirty="0" err="1"/>
              <a:t>trends</a:t>
            </a:r>
            <a:r>
              <a:rPr lang="cs-CZ" sz="2000" dirty="0"/>
              <a:t>; </a:t>
            </a:r>
            <a:r>
              <a:rPr lang="cs-CZ" sz="2000" b="1" dirty="0" err="1">
                <a:solidFill>
                  <a:srgbClr val="CC0066"/>
                </a:solidFill>
              </a:rPr>
              <a:t>Uncertainty</a:t>
            </a:r>
            <a:r>
              <a:rPr lang="cs-CZ" sz="2000" dirty="0"/>
              <a:t> – </a:t>
            </a:r>
            <a:r>
              <a:rPr lang="cs-CZ" sz="2000" dirty="0" err="1"/>
              <a:t>Frequent</a:t>
            </a:r>
            <a:r>
              <a:rPr lang="cs-CZ" sz="2000" dirty="0"/>
              <a:t> </a:t>
            </a:r>
            <a:r>
              <a:rPr lang="cs-CZ" sz="2000" dirty="0" err="1"/>
              <a:t>disruptive</a:t>
            </a:r>
            <a:r>
              <a:rPr lang="cs-CZ" sz="2000" dirty="0"/>
              <a:t> </a:t>
            </a:r>
            <a:r>
              <a:rPr lang="cs-CZ" sz="2000" dirty="0" err="1"/>
              <a:t>changes</a:t>
            </a:r>
            <a:r>
              <a:rPr lang="cs-CZ" sz="2000" dirty="0"/>
              <a:t> </a:t>
            </a:r>
            <a:r>
              <a:rPr lang="cs-CZ" sz="2000" dirty="0" err="1"/>
              <a:t>where</a:t>
            </a:r>
            <a:r>
              <a:rPr lang="cs-CZ" sz="2000" dirty="0"/>
              <a:t> </a:t>
            </a:r>
            <a:r>
              <a:rPr lang="cs-CZ" sz="2000" dirty="0" err="1"/>
              <a:t>the</a:t>
            </a:r>
            <a:r>
              <a:rPr lang="cs-CZ" sz="2000" dirty="0"/>
              <a:t> past </a:t>
            </a:r>
            <a:r>
              <a:rPr lang="cs-CZ" sz="2000" dirty="0" err="1"/>
              <a:t>is</a:t>
            </a:r>
            <a:r>
              <a:rPr lang="cs-CZ" sz="2000" dirty="0"/>
              <a:t> not a </a:t>
            </a:r>
            <a:r>
              <a:rPr lang="cs-CZ" sz="2000" dirty="0" err="1"/>
              <a:t>good</a:t>
            </a:r>
            <a:r>
              <a:rPr lang="cs-CZ" sz="2000" dirty="0"/>
              <a:t> </a:t>
            </a:r>
            <a:r>
              <a:rPr lang="cs-CZ" sz="2000" dirty="0" err="1"/>
              <a:t>predictor</a:t>
            </a:r>
            <a:r>
              <a:rPr lang="cs-CZ" sz="2000" dirty="0"/>
              <a:t> </a:t>
            </a:r>
            <a:r>
              <a:rPr lang="cs-CZ" sz="2000" dirty="0" err="1"/>
              <a:t>of</a:t>
            </a:r>
            <a:r>
              <a:rPr lang="cs-CZ" sz="2000" dirty="0"/>
              <a:t> </a:t>
            </a:r>
            <a:r>
              <a:rPr lang="cs-CZ" sz="2000" dirty="0" err="1"/>
              <a:t>the</a:t>
            </a:r>
            <a:r>
              <a:rPr lang="cs-CZ" sz="2000" dirty="0"/>
              <a:t> </a:t>
            </a:r>
            <a:r>
              <a:rPr lang="cs-CZ" sz="2000" dirty="0" err="1"/>
              <a:t>future</a:t>
            </a:r>
            <a:r>
              <a:rPr lang="cs-CZ" sz="2000" dirty="0"/>
              <a:t>; </a:t>
            </a:r>
            <a:r>
              <a:rPr lang="cs-CZ" sz="2000" b="1" dirty="0" err="1">
                <a:solidFill>
                  <a:srgbClr val="CC0066"/>
                </a:solidFill>
              </a:rPr>
              <a:t>Complexity</a:t>
            </a:r>
            <a:r>
              <a:rPr lang="cs-CZ" sz="2000" dirty="0"/>
              <a:t> – </a:t>
            </a:r>
            <a:r>
              <a:rPr lang="cs-CZ" sz="2000" dirty="0" err="1"/>
              <a:t>Multiple</a:t>
            </a:r>
            <a:r>
              <a:rPr lang="cs-CZ" sz="2000" dirty="0"/>
              <a:t>, </a:t>
            </a:r>
            <a:r>
              <a:rPr lang="cs-CZ" sz="2000" dirty="0" err="1"/>
              <a:t>complex</a:t>
            </a:r>
            <a:r>
              <a:rPr lang="cs-CZ" sz="2000" dirty="0"/>
              <a:t>, </a:t>
            </a:r>
            <a:r>
              <a:rPr lang="cs-CZ" sz="2000" dirty="0" err="1"/>
              <a:t>interwined</a:t>
            </a:r>
            <a:r>
              <a:rPr lang="cs-CZ" sz="2000" dirty="0"/>
              <a:t> </a:t>
            </a:r>
            <a:r>
              <a:rPr lang="cs-CZ" sz="2000" dirty="0" err="1"/>
              <a:t>technological</a:t>
            </a:r>
            <a:r>
              <a:rPr lang="cs-CZ" sz="2000" dirty="0"/>
              <a:t>, </a:t>
            </a:r>
            <a:r>
              <a:rPr lang="cs-CZ" sz="2000" dirty="0" err="1"/>
              <a:t>societal</a:t>
            </a:r>
            <a:r>
              <a:rPr lang="cs-CZ" sz="2000" dirty="0"/>
              <a:t>, </a:t>
            </a:r>
            <a:r>
              <a:rPr lang="cs-CZ" sz="2000" dirty="0" err="1"/>
              <a:t>geopolitical</a:t>
            </a:r>
            <a:r>
              <a:rPr lang="cs-CZ" sz="2000" dirty="0"/>
              <a:t> and </a:t>
            </a:r>
            <a:r>
              <a:rPr lang="cs-CZ" sz="2000" dirty="0" err="1"/>
              <a:t>ecological</a:t>
            </a:r>
            <a:r>
              <a:rPr lang="cs-CZ" sz="2000" dirty="0"/>
              <a:t> </a:t>
            </a:r>
            <a:r>
              <a:rPr lang="cs-CZ" sz="2000" dirty="0" err="1"/>
              <a:t>evolutions</a:t>
            </a:r>
            <a:r>
              <a:rPr lang="cs-CZ" sz="2000" dirty="0"/>
              <a:t>; and </a:t>
            </a:r>
            <a:r>
              <a:rPr lang="cs-CZ" sz="2000" b="1" dirty="0" err="1">
                <a:solidFill>
                  <a:srgbClr val="CC0066"/>
                </a:solidFill>
              </a:rPr>
              <a:t>Ambiguity</a:t>
            </a:r>
            <a:r>
              <a:rPr lang="cs-CZ" sz="2000" dirty="0"/>
              <a:t> – </a:t>
            </a:r>
            <a:r>
              <a:rPr lang="cs-CZ" sz="2000" dirty="0" err="1"/>
              <a:t>Little</a:t>
            </a:r>
            <a:r>
              <a:rPr lang="cs-CZ" sz="2000" dirty="0"/>
              <a:t> </a:t>
            </a:r>
            <a:r>
              <a:rPr lang="cs-CZ" sz="2000" dirty="0" err="1"/>
              <a:t>clarity</a:t>
            </a:r>
            <a:r>
              <a:rPr lang="cs-CZ" sz="2000" dirty="0"/>
              <a:t> on </a:t>
            </a:r>
            <a:r>
              <a:rPr lang="cs-CZ" sz="2000" dirty="0" err="1"/>
              <a:t>what</a:t>
            </a:r>
            <a:r>
              <a:rPr lang="cs-CZ" sz="2000" dirty="0"/>
              <a:t> </a:t>
            </a:r>
            <a:r>
              <a:rPr lang="cs-CZ" sz="2000" dirty="0" err="1"/>
              <a:t>is</a:t>
            </a:r>
            <a:r>
              <a:rPr lang="cs-CZ" sz="2000" dirty="0"/>
              <a:t> </a:t>
            </a:r>
            <a:r>
              <a:rPr lang="cs-CZ" sz="2000" dirty="0" err="1"/>
              <a:t>real</a:t>
            </a:r>
            <a:r>
              <a:rPr lang="cs-CZ" sz="2000" dirty="0"/>
              <a:t> </a:t>
            </a:r>
            <a:r>
              <a:rPr lang="cs-CZ" sz="2000" dirty="0" err="1"/>
              <a:t>or</a:t>
            </a:r>
            <a:r>
              <a:rPr lang="cs-CZ" sz="2000" dirty="0"/>
              <a:t> </a:t>
            </a:r>
            <a:r>
              <a:rPr lang="cs-CZ" sz="2000" dirty="0" err="1"/>
              <a:t>true</a:t>
            </a:r>
            <a:r>
              <a:rPr lang="cs-CZ" sz="2000" dirty="0"/>
              <a:t> and </a:t>
            </a:r>
            <a:r>
              <a:rPr lang="cs-CZ" sz="2000" dirty="0" err="1"/>
              <a:t>difficult</a:t>
            </a:r>
            <a:r>
              <a:rPr lang="cs-CZ" sz="2000" dirty="0"/>
              <a:t> to </a:t>
            </a:r>
            <a:r>
              <a:rPr lang="cs-CZ" sz="2000" dirty="0" err="1"/>
              <a:t>predict</a:t>
            </a:r>
            <a:r>
              <a:rPr lang="cs-CZ" sz="2000" dirty="0"/>
              <a:t> </a:t>
            </a:r>
            <a:r>
              <a:rPr lang="cs-CZ" sz="2000" dirty="0" err="1"/>
              <a:t>the</a:t>
            </a:r>
            <a:r>
              <a:rPr lang="cs-CZ" sz="2000" dirty="0"/>
              <a:t> </a:t>
            </a:r>
            <a:r>
              <a:rPr lang="cs-CZ" sz="2000" dirty="0" err="1"/>
              <a:t>impact</a:t>
            </a:r>
            <a:r>
              <a:rPr lang="cs-CZ" sz="2000" dirty="0"/>
              <a:t> </a:t>
            </a:r>
            <a:r>
              <a:rPr lang="cs-CZ" sz="2000" dirty="0" err="1"/>
              <a:t>of</a:t>
            </a:r>
            <a:r>
              <a:rPr lang="cs-CZ" sz="2000" dirty="0"/>
              <a:t> </a:t>
            </a:r>
            <a:r>
              <a:rPr lang="cs-CZ" sz="2000" dirty="0" err="1"/>
              <a:t>actions</a:t>
            </a:r>
            <a:r>
              <a:rPr lang="cs-CZ" sz="2000" dirty="0"/>
              <a:t> </a:t>
            </a:r>
            <a:r>
              <a:rPr lang="cs-CZ" sz="2000" dirty="0" err="1"/>
              <a:t>or</a:t>
            </a:r>
            <a:r>
              <a:rPr lang="cs-CZ" sz="2000" dirty="0"/>
              <a:t> </a:t>
            </a:r>
            <a:r>
              <a:rPr lang="cs-CZ" sz="2000" dirty="0" err="1"/>
              <a:t>initiatives</a:t>
            </a:r>
            <a:r>
              <a:rPr lang="cs-CZ" sz="2000" dirty="0"/>
              <a:t>. </a:t>
            </a:r>
            <a:r>
              <a:rPr lang="cs-CZ" sz="2000" dirty="0" err="1"/>
              <a:t>The</a:t>
            </a:r>
            <a:r>
              <a:rPr lang="cs-CZ" sz="2000" dirty="0"/>
              <a:t> </a:t>
            </a:r>
            <a:r>
              <a:rPr lang="cs-CZ" sz="2000" dirty="0" err="1"/>
              <a:t>environment</a:t>
            </a:r>
            <a:r>
              <a:rPr lang="cs-CZ" sz="2000" dirty="0"/>
              <a:t> </a:t>
            </a:r>
            <a:r>
              <a:rPr lang="cs-CZ" sz="2000" dirty="0" err="1"/>
              <a:t>is</a:t>
            </a:r>
            <a:r>
              <a:rPr lang="cs-CZ" sz="2000" dirty="0"/>
              <a:t> </a:t>
            </a:r>
            <a:r>
              <a:rPr lang="cs-CZ" sz="2000" dirty="0" err="1"/>
              <a:t>constantly</a:t>
            </a:r>
            <a:r>
              <a:rPr lang="cs-CZ" sz="2000" dirty="0"/>
              <a:t> </a:t>
            </a:r>
            <a:r>
              <a:rPr lang="cs-CZ" sz="2000" dirty="0" err="1"/>
              <a:t>changing</a:t>
            </a:r>
            <a:r>
              <a:rPr lang="cs-CZ" sz="2000" dirty="0"/>
              <a:t>. </a:t>
            </a:r>
            <a:r>
              <a:rPr lang="cs-CZ" sz="2000" dirty="0" err="1"/>
              <a:t>Now</a:t>
            </a:r>
            <a:r>
              <a:rPr lang="cs-CZ" sz="2000" dirty="0"/>
              <a:t> </a:t>
            </a:r>
            <a:r>
              <a:rPr lang="cs-CZ" sz="2000" dirty="0" err="1"/>
              <a:t>even</a:t>
            </a:r>
            <a:r>
              <a:rPr lang="cs-CZ" sz="2000" dirty="0"/>
              <a:t> </a:t>
            </a:r>
            <a:r>
              <a:rPr lang="cs-CZ" sz="2000" dirty="0" err="1"/>
              <a:t>with</a:t>
            </a:r>
            <a:r>
              <a:rPr lang="cs-CZ" sz="2000" dirty="0"/>
              <a:t> </a:t>
            </a:r>
            <a:r>
              <a:rPr lang="cs-CZ" sz="2000" dirty="0" err="1"/>
              <a:t>experties</a:t>
            </a:r>
            <a:r>
              <a:rPr lang="cs-CZ" sz="2000" dirty="0"/>
              <a:t> </a:t>
            </a:r>
            <a:r>
              <a:rPr lang="cs-CZ" sz="2000" dirty="0" err="1"/>
              <a:t>we</a:t>
            </a:r>
            <a:r>
              <a:rPr lang="cs-CZ" sz="2000" dirty="0"/>
              <a:t> are </a:t>
            </a:r>
            <a:r>
              <a:rPr lang="cs-CZ" sz="2000" dirty="0" err="1"/>
              <a:t>able</a:t>
            </a:r>
            <a:r>
              <a:rPr lang="cs-CZ" sz="2000" dirty="0"/>
              <a:t> to </a:t>
            </a:r>
            <a:r>
              <a:rPr lang="cs-CZ" sz="2000" dirty="0" err="1"/>
              <a:t>analyze</a:t>
            </a:r>
            <a:r>
              <a:rPr lang="cs-CZ" sz="2000" dirty="0"/>
              <a:t> </a:t>
            </a:r>
            <a:r>
              <a:rPr lang="cs-CZ" sz="2000" dirty="0" err="1"/>
              <a:t>it</a:t>
            </a:r>
            <a:r>
              <a:rPr lang="cs-CZ" sz="2000" dirty="0"/>
              <a:t> </a:t>
            </a:r>
            <a:r>
              <a:rPr lang="cs-CZ" sz="2000" dirty="0" err="1"/>
              <a:t>towards</a:t>
            </a:r>
            <a:r>
              <a:rPr lang="cs-CZ" sz="2000" dirty="0"/>
              <a:t> </a:t>
            </a:r>
            <a:r>
              <a:rPr lang="cs-CZ" sz="2000" dirty="0" err="1"/>
              <a:t>the</a:t>
            </a:r>
            <a:r>
              <a:rPr lang="cs-CZ" sz="2000" dirty="0"/>
              <a:t> </a:t>
            </a:r>
            <a:r>
              <a:rPr lang="cs-CZ" sz="2000" dirty="0" err="1"/>
              <a:t>future</a:t>
            </a:r>
            <a:r>
              <a:rPr lang="cs-CZ" sz="2000" dirty="0"/>
              <a:t>. </a:t>
            </a:r>
            <a:r>
              <a:rPr lang="cs-CZ" sz="2000" dirty="0" err="1"/>
              <a:t>How</a:t>
            </a:r>
            <a:r>
              <a:rPr lang="cs-CZ" sz="2000" dirty="0"/>
              <a:t> </a:t>
            </a:r>
            <a:r>
              <a:rPr lang="cs-CZ" sz="2000" dirty="0" err="1"/>
              <a:t>can</a:t>
            </a:r>
            <a:r>
              <a:rPr lang="cs-CZ" sz="2000" dirty="0"/>
              <a:t> public </a:t>
            </a:r>
            <a:r>
              <a:rPr lang="cs-CZ" sz="2000" dirty="0" err="1"/>
              <a:t>organisations</a:t>
            </a:r>
            <a:r>
              <a:rPr lang="cs-CZ" sz="2000" dirty="0"/>
              <a:t> face these </a:t>
            </a:r>
            <a:r>
              <a:rPr lang="cs-CZ" sz="2000" dirty="0" err="1"/>
              <a:t>challenges</a:t>
            </a:r>
            <a:r>
              <a:rPr lang="cs-CZ" sz="2000" dirty="0"/>
              <a:t>?</a:t>
            </a:r>
          </a:p>
        </p:txBody>
      </p:sp>
    </p:spTree>
    <p:extLst>
      <p:ext uri="{BB962C8B-B14F-4D97-AF65-F5344CB8AC3E}">
        <p14:creationId xmlns:p14="http://schemas.microsoft.com/office/powerpoint/2010/main" val="2300750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8B9BAC-E42C-4080-888F-6D6956771F4E}"/>
              </a:ext>
            </a:extLst>
          </p:cNvPr>
          <p:cNvSpPr>
            <a:spLocks noGrp="1"/>
          </p:cNvSpPr>
          <p:nvPr>
            <p:ph type="title"/>
          </p:nvPr>
        </p:nvSpPr>
        <p:spPr/>
        <p:txBody>
          <a:bodyPr>
            <a:normAutofit/>
          </a:bodyPr>
          <a:lstStyle/>
          <a:p>
            <a:r>
              <a:rPr lang="cs-CZ" dirty="0"/>
              <a:t>Shift #2: </a:t>
            </a:r>
            <a:r>
              <a:rPr lang="cs-CZ" dirty="0" err="1"/>
              <a:t>Purpose</a:t>
            </a:r>
            <a:r>
              <a:rPr lang="cs-CZ" dirty="0"/>
              <a:t>: </a:t>
            </a:r>
            <a:r>
              <a:rPr lang="cs-CZ" dirty="0" err="1"/>
              <a:t>human</a:t>
            </a:r>
            <a:r>
              <a:rPr lang="cs-CZ" dirty="0"/>
              <a:t> </a:t>
            </a:r>
            <a:r>
              <a:rPr lang="cs-CZ" dirty="0" err="1"/>
              <a:t>development</a:t>
            </a:r>
            <a:endParaRPr lang="cs-CZ" dirty="0"/>
          </a:p>
        </p:txBody>
      </p:sp>
      <p:sp>
        <p:nvSpPr>
          <p:cNvPr id="3" name="Zástupný symbol pro obsah 2">
            <a:extLst>
              <a:ext uri="{FF2B5EF4-FFF2-40B4-BE49-F238E27FC236}">
                <a16:creationId xmlns:a16="http://schemas.microsoft.com/office/drawing/2014/main" id="{5C92D592-B3BE-43CE-9DAF-A4C7C783F74B}"/>
              </a:ext>
            </a:extLst>
          </p:cNvPr>
          <p:cNvSpPr>
            <a:spLocks noGrp="1"/>
          </p:cNvSpPr>
          <p:nvPr>
            <p:ph sz="half" idx="1"/>
          </p:nvPr>
        </p:nvSpPr>
        <p:spPr/>
        <p:txBody>
          <a:bodyPr>
            <a:normAutofit/>
          </a:bodyPr>
          <a:lstStyle/>
          <a:p>
            <a:pPr marL="0" indent="0" algn="r">
              <a:buNone/>
            </a:pPr>
            <a:r>
              <a:rPr lang="cs-CZ" dirty="0"/>
              <a:t>F</a:t>
            </a:r>
            <a:r>
              <a:rPr lang="en-GB" dirty="0"/>
              <a:t>rom </a:t>
            </a:r>
            <a:r>
              <a:rPr lang="cs-CZ" dirty="0" err="1"/>
              <a:t>selecting</a:t>
            </a:r>
            <a:r>
              <a:rPr lang="cs-CZ" dirty="0"/>
              <a:t> </a:t>
            </a:r>
            <a:r>
              <a:rPr lang="cs-CZ" dirty="0" err="1"/>
              <a:t>measures</a:t>
            </a:r>
            <a:r>
              <a:rPr lang="cs-CZ" dirty="0"/>
              <a:t> </a:t>
            </a:r>
            <a:r>
              <a:rPr lang="cs-CZ" dirty="0" err="1"/>
              <a:t>of</a:t>
            </a:r>
            <a:r>
              <a:rPr lang="cs-CZ" dirty="0"/>
              <a:t> </a:t>
            </a:r>
            <a:r>
              <a:rPr lang="cs-CZ" dirty="0" err="1"/>
              <a:t>human</a:t>
            </a:r>
            <a:r>
              <a:rPr lang="cs-CZ" dirty="0"/>
              <a:t> </a:t>
            </a:r>
            <a:r>
              <a:rPr lang="cs-CZ" dirty="0" err="1"/>
              <a:t>well-being</a:t>
            </a:r>
            <a:r>
              <a:rPr lang="cs-CZ" dirty="0"/>
              <a:t> </a:t>
            </a:r>
            <a:r>
              <a:rPr lang="cs-CZ" dirty="0" err="1"/>
              <a:t>from</a:t>
            </a:r>
            <a:r>
              <a:rPr lang="cs-CZ" dirty="0"/>
              <a:t> </a:t>
            </a:r>
            <a:r>
              <a:rPr lang="cs-CZ" dirty="0" err="1"/>
              <a:t>the</a:t>
            </a:r>
            <a:r>
              <a:rPr lang="cs-CZ" dirty="0"/>
              <a:t> point </a:t>
            </a:r>
            <a:r>
              <a:rPr lang="cs-CZ" dirty="0" err="1"/>
              <a:t>of</a:t>
            </a:r>
            <a:r>
              <a:rPr lang="cs-CZ" dirty="0"/>
              <a:t> </a:t>
            </a:r>
            <a:r>
              <a:rPr lang="cs-CZ" dirty="0" err="1"/>
              <a:t>view</a:t>
            </a:r>
            <a:r>
              <a:rPr lang="cs-CZ" dirty="0"/>
              <a:t> </a:t>
            </a:r>
            <a:r>
              <a:rPr lang="cs-CZ" dirty="0" err="1"/>
              <a:t>of</a:t>
            </a:r>
            <a:r>
              <a:rPr lang="cs-CZ" dirty="0"/>
              <a:t> </a:t>
            </a:r>
            <a:r>
              <a:rPr lang="cs-CZ" dirty="0" err="1"/>
              <a:t>policy-makers</a:t>
            </a:r>
            <a:r>
              <a:rPr lang="cs-CZ" dirty="0"/>
              <a:t>…</a:t>
            </a:r>
          </a:p>
        </p:txBody>
      </p:sp>
      <p:cxnSp>
        <p:nvCxnSpPr>
          <p:cNvPr id="9" name="Přímá spojnice 8">
            <a:extLst>
              <a:ext uri="{FF2B5EF4-FFF2-40B4-BE49-F238E27FC236}">
                <a16:creationId xmlns:a16="http://schemas.microsoft.com/office/drawing/2014/main" id="{E994C8AC-9BF1-49B7-B4FE-5A6967056EB9}"/>
              </a:ext>
            </a:extLst>
          </p:cNvPr>
          <p:cNvCxnSpPr>
            <a:cxnSpLocks/>
          </p:cNvCxnSpPr>
          <p:nvPr/>
        </p:nvCxnSpPr>
        <p:spPr>
          <a:xfrm>
            <a:off x="6095110" y="1982623"/>
            <a:ext cx="891" cy="4328446"/>
          </a:xfrm>
          <a:prstGeom prst="line">
            <a:avLst/>
          </a:prstGeom>
          <a:ln>
            <a:solidFill>
              <a:srgbClr val="CC0066"/>
            </a:solidFill>
          </a:ln>
        </p:spPr>
        <p:style>
          <a:lnRef idx="1">
            <a:schemeClr val="accent1"/>
          </a:lnRef>
          <a:fillRef idx="0">
            <a:schemeClr val="accent1"/>
          </a:fillRef>
          <a:effectRef idx="0">
            <a:schemeClr val="accent1"/>
          </a:effectRef>
          <a:fontRef idx="minor">
            <a:schemeClr val="tx1"/>
          </a:fontRef>
        </p:style>
      </p:cxnSp>
      <p:sp>
        <p:nvSpPr>
          <p:cNvPr id="5" name="Zástupný symbol pro obsah 4">
            <a:extLst>
              <a:ext uri="{FF2B5EF4-FFF2-40B4-BE49-F238E27FC236}">
                <a16:creationId xmlns:a16="http://schemas.microsoft.com/office/drawing/2014/main" id="{1917E322-53C8-4859-B1BA-0443AC42A211}"/>
              </a:ext>
            </a:extLst>
          </p:cNvPr>
          <p:cNvSpPr>
            <a:spLocks noGrp="1"/>
          </p:cNvSpPr>
          <p:nvPr>
            <p:ph sz="half" idx="2"/>
          </p:nvPr>
        </p:nvSpPr>
        <p:spPr>
          <a:xfrm>
            <a:off x="6172203" y="1982623"/>
            <a:ext cx="4967955" cy="4328445"/>
          </a:xfrm>
        </p:spPr>
        <p:txBody>
          <a:bodyPr/>
          <a:lstStyle/>
          <a:p>
            <a:pPr marL="0" indent="0">
              <a:buNone/>
            </a:pPr>
            <a:endParaRPr lang="cs-CZ" dirty="0"/>
          </a:p>
          <a:p>
            <a:pPr marL="0" indent="0">
              <a:buNone/>
            </a:pPr>
            <a:r>
              <a:rPr lang="cs-CZ" dirty="0"/>
              <a:t>… </a:t>
            </a:r>
            <a:r>
              <a:rPr lang="en-GB" dirty="0"/>
              <a:t>to </a:t>
            </a:r>
            <a:r>
              <a:rPr lang="cs-CZ" dirty="0" err="1"/>
              <a:t>understanding</a:t>
            </a:r>
            <a:r>
              <a:rPr lang="cs-CZ" dirty="0"/>
              <a:t> </a:t>
            </a:r>
            <a:r>
              <a:rPr lang="cs-CZ" dirty="0" err="1"/>
              <a:t>human</a:t>
            </a:r>
            <a:r>
              <a:rPr lang="cs-CZ" dirty="0"/>
              <a:t> </a:t>
            </a:r>
            <a:r>
              <a:rPr lang="cs-CZ" dirty="0" err="1"/>
              <a:t>development</a:t>
            </a:r>
            <a:r>
              <a:rPr lang="cs-CZ" dirty="0"/>
              <a:t> </a:t>
            </a:r>
            <a:r>
              <a:rPr lang="cs-CZ" dirty="0" err="1"/>
              <a:t>from</a:t>
            </a:r>
            <a:r>
              <a:rPr lang="cs-CZ" dirty="0"/>
              <a:t> </a:t>
            </a:r>
            <a:r>
              <a:rPr lang="cs-CZ" dirty="0" err="1"/>
              <a:t>the</a:t>
            </a:r>
            <a:r>
              <a:rPr lang="cs-CZ" dirty="0"/>
              <a:t> point </a:t>
            </a:r>
            <a:r>
              <a:rPr lang="cs-CZ" dirty="0" err="1"/>
              <a:t>of</a:t>
            </a:r>
            <a:r>
              <a:rPr lang="cs-CZ" dirty="0"/>
              <a:t> </a:t>
            </a:r>
            <a:r>
              <a:rPr lang="cs-CZ" dirty="0" err="1"/>
              <a:t>view</a:t>
            </a:r>
            <a:r>
              <a:rPr lang="cs-CZ" dirty="0"/>
              <a:t> </a:t>
            </a:r>
            <a:r>
              <a:rPr lang="cs-CZ" dirty="0" err="1"/>
              <a:t>of</a:t>
            </a:r>
            <a:r>
              <a:rPr lang="cs-CZ" dirty="0"/>
              <a:t> a diversity </a:t>
            </a:r>
            <a:r>
              <a:rPr lang="cs-CZ" dirty="0" err="1"/>
              <a:t>of</a:t>
            </a:r>
            <a:r>
              <a:rPr lang="cs-CZ" dirty="0"/>
              <a:t> </a:t>
            </a:r>
            <a:r>
              <a:rPr lang="cs-CZ" dirty="0" err="1"/>
              <a:t>citizens</a:t>
            </a:r>
            <a:r>
              <a:rPr lang="cs-CZ" dirty="0"/>
              <a:t>.</a:t>
            </a:r>
          </a:p>
        </p:txBody>
      </p:sp>
      <p:pic>
        <p:nvPicPr>
          <p:cNvPr id="6146" name="Picture 2" descr="Government And Public Works Kpi Dashboard Showing Criminal Records |  PowerPoint Templates Backgrounds | Template PPT Graphics | Presentation  Themes Templates">
            <a:extLst>
              <a:ext uri="{FF2B5EF4-FFF2-40B4-BE49-F238E27FC236}">
                <a16:creationId xmlns:a16="http://schemas.microsoft.com/office/drawing/2014/main" id="{12E3CDEC-4AD4-4A57-827B-EBDB9212D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52152"/>
            <a:ext cx="4007796" cy="30058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r. Heather Berlin on Twitter: &amp;quot;Enjoyed speaking about human flourishing  and creativity @stanford @Wrldview #StanfordPowerofMinds meeting, captured  beautifully by creative graphic recorder Alece Birnbach @visualrecorder.  #brain #mind #Mindset… https ...">
            <a:extLst>
              <a:ext uri="{FF2B5EF4-FFF2-40B4-BE49-F238E27FC236}">
                <a16:creationId xmlns:a16="http://schemas.microsoft.com/office/drawing/2014/main" id="{F64B26C5-2FD0-4921-A25F-7E3A037424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7705" y="3706565"/>
            <a:ext cx="3823003" cy="295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90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a:t>A story of a well in Africa…</a:t>
            </a:r>
          </a:p>
        </p:txBody>
      </p:sp>
      <p:sp>
        <p:nvSpPr>
          <p:cNvPr id="3" name="Zástupný symbol pro obsah 2"/>
          <p:cNvSpPr>
            <a:spLocks noGrp="1"/>
          </p:cNvSpPr>
          <p:nvPr>
            <p:ph idx="1"/>
          </p:nvPr>
        </p:nvSpPr>
        <p:spPr/>
        <p:txBody>
          <a:bodyPr/>
          <a:lstStyle/>
          <a:p>
            <a:endParaRPr lang="cs-CZ"/>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159" t="11932" r="11584" b="13492"/>
          <a:stretch/>
        </p:blipFill>
        <p:spPr bwMode="auto">
          <a:xfrm>
            <a:off x="1367461" y="1264779"/>
            <a:ext cx="9144000" cy="5027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68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noProof="0"/>
          </a:p>
        </p:txBody>
      </p:sp>
      <p:sp>
        <p:nvSpPr>
          <p:cNvPr id="3" name="Zástupný symbol pro obsah 2"/>
          <p:cNvSpPr>
            <a:spLocks noGrp="1"/>
          </p:cNvSpPr>
          <p:nvPr>
            <p:ph idx="1"/>
          </p:nvPr>
        </p:nvSpPr>
        <p:spPr/>
        <p:txBody>
          <a:bodyPr/>
          <a:lstStyle/>
          <a:p>
            <a:endParaRPr lang="cs-CZ" dirty="0"/>
          </a:p>
        </p:txBody>
      </p:sp>
      <p:pic>
        <p:nvPicPr>
          <p:cNvPr id="3074" name="Picture 2" descr="File:Village Telly in Mal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44625"/>
            <a:ext cx="9144000" cy="609219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524000" y="6536378"/>
            <a:ext cx="9144000" cy="246221"/>
          </a:xfrm>
          <a:prstGeom prst="rect">
            <a:avLst/>
          </a:prstGeom>
        </p:spPr>
        <p:txBody>
          <a:bodyPr wrap="square">
            <a:spAutoFit/>
          </a:bodyPr>
          <a:lstStyle/>
          <a:p>
            <a:r>
              <a:rPr lang="en-US" sz="1000" dirty="0"/>
              <a:t>Ferdinand Reus from Arnhem, Holland - The village of </a:t>
            </a:r>
            <a:r>
              <a:rPr lang="en-US" sz="1000" dirty="0" err="1"/>
              <a:t>Telly</a:t>
            </a:r>
            <a:r>
              <a:rPr lang="cs-CZ" sz="1000" dirty="0"/>
              <a:t> </a:t>
            </a:r>
            <a:r>
              <a:rPr lang="en-US" sz="1000" dirty="0"/>
              <a:t>CC BY-SA 2.0</a:t>
            </a:r>
          </a:p>
        </p:txBody>
      </p:sp>
    </p:spTree>
    <p:extLst>
      <p:ext uri="{BB962C8B-B14F-4D97-AF65-F5344CB8AC3E}">
        <p14:creationId xmlns:p14="http://schemas.microsoft.com/office/powerpoint/2010/main" val="202045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err="1"/>
              <a:t>Outline</a:t>
            </a:r>
            <a:r>
              <a:rPr lang="cs-CZ" dirty="0"/>
              <a:t> </a:t>
            </a:r>
            <a:r>
              <a:rPr lang="cs-CZ" dirty="0" err="1"/>
              <a:t>for</a:t>
            </a:r>
            <a:r>
              <a:rPr lang="cs-CZ" dirty="0"/>
              <a:t> </a:t>
            </a:r>
            <a:r>
              <a:rPr lang="cs-CZ" dirty="0" err="1"/>
              <a:t>today</a:t>
            </a:r>
            <a:r>
              <a:rPr lang="cs-CZ" dirty="0"/>
              <a:t>:</a:t>
            </a:r>
          </a:p>
        </p:txBody>
      </p:sp>
      <p:sp>
        <p:nvSpPr>
          <p:cNvPr id="3" name="Zástupný symbol pro obsah 2">
            <a:extLst>
              <a:ext uri="{FF2B5EF4-FFF2-40B4-BE49-F238E27FC236}">
                <a16:creationId xmlns:a16="http://schemas.microsoft.com/office/drawing/2014/main" id="{8E035854-8CBC-4160-AD57-A0D6BF776D37}"/>
              </a:ext>
            </a:extLst>
          </p:cNvPr>
          <p:cNvSpPr>
            <a:spLocks noGrp="1"/>
          </p:cNvSpPr>
          <p:nvPr>
            <p:ph idx="1"/>
          </p:nvPr>
        </p:nvSpPr>
        <p:spPr/>
        <p:txBody>
          <a:bodyPr/>
          <a:lstStyle/>
          <a:p>
            <a:r>
              <a:rPr lang="cs-CZ" dirty="0" err="1"/>
              <a:t>Introductions</a:t>
            </a:r>
            <a:r>
              <a:rPr lang="cs-CZ" dirty="0"/>
              <a:t> – </a:t>
            </a:r>
            <a:r>
              <a:rPr lang="cs-CZ" dirty="0" err="1"/>
              <a:t>about</a:t>
            </a:r>
            <a:r>
              <a:rPr lang="cs-CZ" dirty="0"/>
              <a:t> </a:t>
            </a:r>
            <a:r>
              <a:rPr lang="cs-CZ" dirty="0" err="1"/>
              <a:t>us</a:t>
            </a:r>
            <a:endParaRPr lang="cs-CZ" dirty="0"/>
          </a:p>
          <a:p>
            <a:r>
              <a:rPr lang="cs-CZ" dirty="0" err="1"/>
              <a:t>Course</a:t>
            </a:r>
            <a:r>
              <a:rPr lang="cs-CZ" dirty="0"/>
              <a:t> </a:t>
            </a:r>
            <a:r>
              <a:rPr lang="cs-CZ" dirty="0" err="1"/>
              <a:t>overview</a:t>
            </a:r>
            <a:endParaRPr lang="cs-CZ" dirty="0"/>
          </a:p>
          <a:p>
            <a:r>
              <a:rPr lang="cs-CZ" dirty="0" err="1"/>
              <a:t>Short</a:t>
            </a:r>
            <a:r>
              <a:rPr lang="cs-CZ" dirty="0"/>
              <a:t> </a:t>
            </a:r>
            <a:r>
              <a:rPr lang="cs-CZ" dirty="0" err="1"/>
              <a:t>break</a:t>
            </a:r>
            <a:endParaRPr lang="cs-CZ" dirty="0"/>
          </a:p>
          <a:p>
            <a:r>
              <a:rPr lang="cs-CZ" dirty="0"/>
              <a:t>Intro to </a:t>
            </a:r>
            <a:r>
              <a:rPr lang="cs-CZ" dirty="0" err="1"/>
              <a:t>Topic</a:t>
            </a:r>
            <a:r>
              <a:rPr lang="cs-CZ" dirty="0"/>
              <a:t> 1: </a:t>
            </a:r>
            <a:r>
              <a:rPr lang="en-GB" dirty="0"/>
              <a:t>Paradigm shifts</a:t>
            </a:r>
            <a:r>
              <a:rPr lang="cs-CZ" dirty="0"/>
              <a:t> in </a:t>
            </a:r>
            <a:r>
              <a:rPr lang="cs-CZ" dirty="0" err="1"/>
              <a:t>the</a:t>
            </a:r>
            <a:r>
              <a:rPr lang="cs-CZ" dirty="0"/>
              <a:t> public </a:t>
            </a:r>
            <a:r>
              <a:rPr lang="cs-CZ" dirty="0" err="1"/>
              <a:t>sector</a:t>
            </a:r>
            <a:r>
              <a:rPr lang="en-GB" dirty="0"/>
              <a:t> 1 </a:t>
            </a:r>
            <a:endParaRPr lang="cs-CZ" dirty="0"/>
          </a:p>
          <a:p>
            <a:pPr lvl="1"/>
            <a:r>
              <a:rPr lang="en-GB" dirty="0"/>
              <a:t>The Environment, </a:t>
            </a:r>
            <a:endParaRPr lang="cs-CZ" dirty="0"/>
          </a:p>
          <a:p>
            <a:pPr lvl="1"/>
            <a:r>
              <a:rPr lang="en-GB" dirty="0"/>
              <a:t>The People we Serve, </a:t>
            </a:r>
            <a:endParaRPr lang="cs-CZ" dirty="0"/>
          </a:p>
          <a:p>
            <a:pPr lvl="1"/>
            <a:r>
              <a:rPr lang="en-GB" dirty="0"/>
              <a:t>The Way of Management. </a:t>
            </a:r>
            <a:endParaRPr lang="cs-CZ" dirty="0"/>
          </a:p>
        </p:txBody>
      </p:sp>
    </p:spTree>
    <p:extLst>
      <p:ext uri="{BB962C8B-B14F-4D97-AF65-F5344CB8AC3E}">
        <p14:creationId xmlns:p14="http://schemas.microsoft.com/office/powerpoint/2010/main" val="2130089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noProof="0"/>
          </a:p>
        </p:txBody>
      </p:sp>
      <p:sp>
        <p:nvSpPr>
          <p:cNvPr id="3" name="Zástupný symbol pro obsah 2"/>
          <p:cNvSpPr>
            <a:spLocks noGrp="1"/>
          </p:cNvSpPr>
          <p:nvPr>
            <p:ph idx="1"/>
          </p:nvPr>
        </p:nvSpPr>
        <p:spPr/>
        <p:txBody>
          <a:bodyPr/>
          <a:lstStyle/>
          <a:p>
            <a:endParaRPr lang="cs-CZ" dirty="0"/>
          </a:p>
        </p:txBody>
      </p:sp>
      <p:sp>
        <p:nvSpPr>
          <p:cNvPr id="4" name="Obdélník 3"/>
          <p:cNvSpPr/>
          <p:nvPr/>
        </p:nvSpPr>
        <p:spPr>
          <a:xfrm>
            <a:off x="1487488" y="6597352"/>
            <a:ext cx="9101920" cy="261610"/>
          </a:xfrm>
          <a:prstGeom prst="rect">
            <a:avLst/>
          </a:prstGeom>
        </p:spPr>
        <p:txBody>
          <a:bodyPr wrap="square">
            <a:spAutoFit/>
          </a:bodyPr>
          <a:lstStyle/>
          <a:p>
            <a:r>
              <a:rPr lang="en-US" sz="1050" dirty="0"/>
              <a:t>"Mao Women". Licensed under CC BY-SA 2.5 via Commons - https://commons.wikimedia.org/wiki/File:Mao_Women.jpg#/media/File:Mao_Women.jpg</a:t>
            </a:r>
            <a:endParaRPr lang="cs-CZ" sz="1050" dirty="0"/>
          </a:p>
        </p:txBody>
      </p:sp>
      <p:pic>
        <p:nvPicPr>
          <p:cNvPr id="4098" name="Picture 2" descr="https://upload.wikimedia.org/wikipedia/commons/0/0f/Mao_Wom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44624"/>
            <a:ext cx="9181021"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54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noProof="0"/>
          </a:p>
        </p:txBody>
      </p:sp>
      <p:sp>
        <p:nvSpPr>
          <p:cNvPr id="3" name="Zástupný symbol pro obsah 2"/>
          <p:cNvSpPr>
            <a:spLocks noGrp="1"/>
          </p:cNvSpPr>
          <p:nvPr>
            <p:ph idx="1"/>
          </p:nvPr>
        </p:nvSpPr>
        <p:spPr/>
        <p:txBody>
          <a:bodyPr/>
          <a:lstStyle/>
          <a:p>
            <a:endParaRPr lang="cs-CZ"/>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20" t="17857" r="44001" b="10038"/>
          <a:stretch/>
        </p:blipFill>
        <p:spPr bwMode="auto">
          <a:xfrm>
            <a:off x="1524000" y="-21943"/>
            <a:ext cx="9144000" cy="6879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208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GB" noProof="0"/>
          </a:p>
        </p:txBody>
      </p:sp>
      <p:sp>
        <p:nvSpPr>
          <p:cNvPr id="3" name="Zástupný symbol pro obsah 2"/>
          <p:cNvSpPr>
            <a:spLocks noGrp="1"/>
          </p:cNvSpPr>
          <p:nvPr>
            <p:ph idx="1"/>
          </p:nvPr>
        </p:nvSpPr>
        <p:spPr/>
        <p:txBody>
          <a:bodyPr/>
          <a:lstStyle/>
          <a:p>
            <a:endParaRPr lang="cs-CZ"/>
          </a:p>
        </p:txBody>
      </p:sp>
      <p:pic>
        <p:nvPicPr>
          <p:cNvPr id="6146" name="Picture 2" descr="https://images.indiegogo.com/file_attachments/703445/files/20140708151721-Dongora_well__2_.JPG?14048578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4407"/>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01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en-GB" sz="4000"/>
              <a:t>Let‘s interrogate the usual suspects</a:t>
            </a:r>
          </a:p>
        </p:txBody>
      </p:sp>
      <p:pic>
        <p:nvPicPr>
          <p:cNvPr id="7170" name="Picture 2" descr="https://upload.wikimedia.org/wikipedia/commons/thumb/0/06/Women_Farmers_in_Itoculu%2C_Monapo_District%2C_Mozambique.JPG/800px-Women_Farmers_in_Itoculu%2C_Monapo_District%2C_Mozambiqu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0389" y="4562239"/>
            <a:ext cx="2713484" cy="203511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ortraits of African American men free stock photograp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8088" y="4557125"/>
            <a:ext cx="2952328" cy="196821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c2.staticflickr.com/4/3731/13724561035_b5a7d2378c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8088" y="1988840"/>
            <a:ext cx="2966392" cy="196407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c2.staticflickr.com/4/3279/2969545601_dd43e45c23_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5506" y="1988840"/>
            <a:ext cx="2563251" cy="192243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567608" y="1412776"/>
            <a:ext cx="1872208" cy="369332"/>
          </a:xfrm>
          <a:prstGeom prst="rect">
            <a:avLst/>
          </a:prstGeom>
          <a:noFill/>
        </p:spPr>
        <p:txBody>
          <a:bodyPr wrap="square" rtlCol="0">
            <a:spAutoFit/>
          </a:bodyPr>
          <a:lstStyle/>
          <a:p>
            <a:r>
              <a:rPr lang="cs-CZ" dirty="0" err="1"/>
              <a:t>Kids</a:t>
            </a:r>
            <a:r>
              <a:rPr lang="cs-CZ" dirty="0"/>
              <a:t> </a:t>
            </a:r>
            <a:r>
              <a:rPr lang="cs-CZ" dirty="0" err="1"/>
              <a:t>of</a:t>
            </a:r>
            <a:r>
              <a:rPr lang="cs-CZ" dirty="0"/>
              <a:t> </a:t>
            </a:r>
            <a:r>
              <a:rPr lang="cs-CZ" dirty="0" err="1"/>
              <a:t>the</a:t>
            </a:r>
            <a:r>
              <a:rPr lang="cs-CZ" dirty="0"/>
              <a:t> </a:t>
            </a:r>
            <a:r>
              <a:rPr lang="cs-CZ" dirty="0" err="1"/>
              <a:t>village</a:t>
            </a:r>
            <a:endParaRPr lang="cs-CZ" dirty="0"/>
          </a:p>
        </p:txBody>
      </p:sp>
      <p:sp>
        <p:nvSpPr>
          <p:cNvPr id="10" name="TextovéPole 9"/>
          <p:cNvSpPr txBox="1"/>
          <p:nvPr/>
        </p:nvSpPr>
        <p:spPr>
          <a:xfrm>
            <a:off x="7428148" y="1415852"/>
            <a:ext cx="1872208" cy="369332"/>
          </a:xfrm>
          <a:prstGeom prst="rect">
            <a:avLst/>
          </a:prstGeom>
          <a:noFill/>
        </p:spPr>
        <p:txBody>
          <a:bodyPr wrap="square" rtlCol="0">
            <a:spAutoFit/>
          </a:bodyPr>
          <a:lstStyle/>
          <a:p>
            <a:r>
              <a:rPr lang="cs-CZ" dirty="0" err="1"/>
              <a:t>Men</a:t>
            </a:r>
            <a:r>
              <a:rPr lang="cs-CZ" dirty="0"/>
              <a:t> </a:t>
            </a:r>
            <a:r>
              <a:rPr lang="cs-CZ" dirty="0" err="1"/>
              <a:t>of</a:t>
            </a:r>
            <a:r>
              <a:rPr lang="cs-CZ" dirty="0"/>
              <a:t> </a:t>
            </a:r>
            <a:r>
              <a:rPr lang="cs-CZ" dirty="0" err="1"/>
              <a:t>the</a:t>
            </a:r>
            <a:r>
              <a:rPr lang="cs-CZ" dirty="0"/>
              <a:t> </a:t>
            </a:r>
            <a:r>
              <a:rPr lang="cs-CZ" dirty="0" err="1"/>
              <a:t>village</a:t>
            </a:r>
            <a:endParaRPr lang="cs-CZ" dirty="0"/>
          </a:p>
        </p:txBody>
      </p:sp>
      <p:sp>
        <p:nvSpPr>
          <p:cNvPr id="11" name="TextovéPole 10"/>
          <p:cNvSpPr txBox="1"/>
          <p:nvPr/>
        </p:nvSpPr>
        <p:spPr>
          <a:xfrm>
            <a:off x="2567609" y="4139788"/>
            <a:ext cx="2217729" cy="369332"/>
          </a:xfrm>
          <a:prstGeom prst="rect">
            <a:avLst/>
          </a:prstGeom>
          <a:noFill/>
        </p:spPr>
        <p:txBody>
          <a:bodyPr wrap="square" rtlCol="0">
            <a:spAutoFit/>
          </a:bodyPr>
          <a:lstStyle/>
          <a:p>
            <a:r>
              <a:rPr lang="cs-CZ" dirty="0" err="1"/>
              <a:t>Women</a:t>
            </a:r>
            <a:r>
              <a:rPr lang="cs-CZ" dirty="0"/>
              <a:t> </a:t>
            </a:r>
            <a:r>
              <a:rPr lang="cs-CZ" dirty="0" err="1"/>
              <a:t>of</a:t>
            </a:r>
            <a:r>
              <a:rPr lang="cs-CZ" dirty="0"/>
              <a:t> </a:t>
            </a:r>
            <a:r>
              <a:rPr lang="cs-CZ" dirty="0" err="1"/>
              <a:t>the</a:t>
            </a:r>
            <a:r>
              <a:rPr lang="cs-CZ" dirty="0"/>
              <a:t> </a:t>
            </a:r>
            <a:r>
              <a:rPr lang="cs-CZ" dirty="0" err="1"/>
              <a:t>village</a:t>
            </a:r>
            <a:endParaRPr lang="cs-CZ" dirty="0"/>
          </a:p>
        </p:txBody>
      </p:sp>
      <p:sp>
        <p:nvSpPr>
          <p:cNvPr id="12" name="TextovéPole 11"/>
          <p:cNvSpPr txBox="1"/>
          <p:nvPr/>
        </p:nvSpPr>
        <p:spPr>
          <a:xfrm>
            <a:off x="6946034" y="4139788"/>
            <a:ext cx="2966391" cy="369332"/>
          </a:xfrm>
          <a:prstGeom prst="rect">
            <a:avLst/>
          </a:prstGeom>
          <a:noFill/>
        </p:spPr>
        <p:txBody>
          <a:bodyPr wrap="square" rtlCol="0">
            <a:spAutoFit/>
          </a:bodyPr>
          <a:lstStyle/>
          <a:p>
            <a:r>
              <a:rPr lang="cs-CZ" dirty="0" err="1"/>
              <a:t>People</a:t>
            </a:r>
            <a:r>
              <a:rPr lang="cs-CZ" dirty="0"/>
              <a:t> </a:t>
            </a:r>
            <a:r>
              <a:rPr lang="cs-CZ" dirty="0" err="1"/>
              <a:t>from</a:t>
            </a:r>
            <a:r>
              <a:rPr lang="cs-CZ" dirty="0"/>
              <a:t> a </a:t>
            </a:r>
            <a:r>
              <a:rPr lang="cs-CZ" dirty="0" err="1"/>
              <a:t>nearby</a:t>
            </a:r>
            <a:r>
              <a:rPr lang="cs-CZ" dirty="0"/>
              <a:t> </a:t>
            </a:r>
            <a:r>
              <a:rPr lang="cs-CZ" dirty="0" err="1"/>
              <a:t>village</a:t>
            </a:r>
            <a:endParaRPr lang="cs-CZ" dirty="0"/>
          </a:p>
        </p:txBody>
      </p:sp>
      <p:sp>
        <p:nvSpPr>
          <p:cNvPr id="3" name="Obdélník 2"/>
          <p:cNvSpPr/>
          <p:nvPr/>
        </p:nvSpPr>
        <p:spPr>
          <a:xfrm>
            <a:off x="1900514" y="6329126"/>
            <a:ext cx="8424936" cy="553998"/>
          </a:xfrm>
          <a:prstGeom prst="rect">
            <a:avLst/>
          </a:prstGeom>
        </p:spPr>
        <p:txBody>
          <a:bodyPr wrap="square">
            <a:spAutoFit/>
          </a:bodyPr>
          <a:lstStyle/>
          <a:p>
            <a:r>
              <a:rPr lang="en-US" sz="1000" dirty="0">
                <a:solidFill>
                  <a:schemeClr val="bg1">
                    <a:lumMod val="85000"/>
                  </a:schemeClr>
                </a:solidFill>
              </a:rPr>
              <a:t>"Women Farmers in </a:t>
            </a:r>
            <a:r>
              <a:rPr lang="en-US" sz="1000" dirty="0" err="1">
                <a:solidFill>
                  <a:schemeClr val="bg1">
                    <a:lumMod val="85000"/>
                  </a:schemeClr>
                </a:solidFill>
              </a:rPr>
              <a:t>Itoculu</a:t>
            </a:r>
            <a:r>
              <a:rPr lang="en-US" sz="1000" dirty="0">
                <a:solidFill>
                  <a:schemeClr val="bg1">
                    <a:lumMod val="85000"/>
                  </a:schemeClr>
                </a:solidFill>
              </a:rPr>
              <a:t>, </a:t>
            </a:r>
            <a:r>
              <a:rPr lang="en-US" sz="1000" dirty="0" err="1">
                <a:solidFill>
                  <a:schemeClr val="bg1">
                    <a:lumMod val="85000"/>
                  </a:schemeClr>
                </a:solidFill>
              </a:rPr>
              <a:t>Monapo</a:t>
            </a:r>
            <a:r>
              <a:rPr lang="en-US" sz="1000" dirty="0">
                <a:solidFill>
                  <a:schemeClr val="bg1">
                    <a:lumMod val="85000"/>
                  </a:schemeClr>
                </a:solidFill>
              </a:rPr>
              <a:t> District, Mozambique" by Diksha41 - Own work. Licensed under CC BY-SA 3.0 via Commons - https://commons.wikimedia.org/wiki/File:Women_Farmers_in_Itoculu,_Monapo_District,_Mozambique.JPG#/media/File:Women_Farmers_in_Itoculu,_Monapo_District,_Mozambique.JPG</a:t>
            </a:r>
            <a:endParaRPr lang="cs-CZ" sz="1000" dirty="0">
              <a:solidFill>
                <a:schemeClr val="bg1">
                  <a:lumMod val="85000"/>
                </a:schemeClr>
              </a:solidFill>
            </a:endParaRPr>
          </a:p>
        </p:txBody>
      </p:sp>
    </p:spTree>
    <p:extLst>
      <p:ext uri="{BB962C8B-B14F-4D97-AF65-F5344CB8AC3E}">
        <p14:creationId xmlns:p14="http://schemas.microsoft.com/office/powerpoint/2010/main" val="32094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animEffect transition="in" filter="fade">
                                      <p:cBhvr>
                                        <p:cTn id="7" dur="500"/>
                                        <p:tgtEl>
                                          <p:spTgt spid="71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7174"/>
                                        </p:tgtEl>
                                        <p:attrNameLst>
                                          <p:attrName>style.visibility</p:attrName>
                                        </p:attrNameLst>
                                      </p:cBhvr>
                                      <p:to>
                                        <p:strVal val="visible"/>
                                      </p:to>
                                    </p:set>
                                    <p:animEffect transition="in" filter="fade">
                                      <p:cBhvr>
                                        <p:cTn id="18" dur="500"/>
                                        <p:tgtEl>
                                          <p:spTgt spid="717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7170"/>
                                        </p:tgtEl>
                                        <p:attrNameLst>
                                          <p:attrName>style.visibility</p:attrName>
                                        </p:attrNameLst>
                                      </p:cBhvr>
                                      <p:to>
                                        <p:strVal val="visible"/>
                                      </p:to>
                                    </p:set>
                                    <p:animEffect transition="in" filter="fade">
                                      <p:cBhvr>
                                        <p:cTn id="26" dur="500"/>
                                        <p:tgtEl>
                                          <p:spTgt spid="717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7172"/>
                                        </p:tgtEl>
                                        <p:attrNameLst>
                                          <p:attrName>style.visibility</p:attrName>
                                        </p:attrNameLst>
                                      </p:cBhvr>
                                      <p:to>
                                        <p:strVal val="visible"/>
                                      </p:to>
                                    </p:set>
                                    <p:animEffect transition="in" filter="fade">
                                      <p:cBhvr>
                                        <p:cTn id="34" dur="500"/>
                                        <p:tgtEl>
                                          <p:spTgt spid="717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8B9BAC-E42C-4080-888F-6D6956771F4E}"/>
              </a:ext>
            </a:extLst>
          </p:cNvPr>
          <p:cNvSpPr>
            <a:spLocks noGrp="1"/>
          </p:cNvSpPr>
          <p:nvPr>
            <p:ph type="title"/>
          </p:nvPr>
        </p:nvSpPr>
        <p:spPr/>
        <p:txBody>
          <a:bodyPr>
            <a:normAutofit/>
          </a:bodyPr>
          <a:lstStyle/>
          <a:p>
            <a:r>
              <a:rPr lang="cs-CZ" dirty="0"/>
              <a:t>Shift #2: </a:t>
            </a:r>
            <a:r>
              <a:rPr lang="cs-CZ" dirty="0" err="1"/>
              <a:t>Purpose</a:t>
            </a:r>
            <a:r>
              <a:rPr lang="cs-CZ" dirty="0"/>
              <a:t>: </a:t>
            </a:r>
            <a:r>
              <a:rPr lang="cs-CZ" dirty="0" err="1"/>
              <a:t>human</a:t>
            </a:r>
            <a:r>
              <a:rPr lang="cs-CZ" dirty="0"/>
              <a:t> </a:t>
            </a:r>
            <a:r>
              <a:rPr lang="cs-CZ" dirty="0" err="1"/>
              <a:t>development</a:t>
            </a:r>
            <a:endParaRPr lang="cs-CZ" dirty="0"/>
          </a:p>
        </p:txBody>
      </p:sp>
      <p:sp>
        <p:nvSpPr>
          <p:cNvPr id="3" name="Zástupný symbol pro obsah 2">
            <a:extLst>
              <a:ext uri="{FF2B5EF4-FFF2-40B4-BE49-F238E27FC236}">
                <a16:creationId xmlns:a16="http://schemas.microsoft.com/office/drawing/2014/main" id="{5C92D592-B3BE-43CE-9DAF-A4C7C783F74B}"/>
              </a:ext>
            </a:extLst>
          </p:cNvPr>
          <p:cNvSpPr>
            <a:spLocks noGrp="1"/>
          </p:cNvSpPr>
          <p:nvPr>
            <p:ph sz="half" idx="1"/>
          </p:nvPr>
        </p:nvSpPr>
        <p:spPr/>
        <p:txBody>
          <a:bodyPr>
            <a:normAutofit/>
          </a:bodyPr>
          <a:lstStyle/>
          <a:p>
            <a:pPr marL="0" indent="0" algn="r">
              <a:buNone/>
            </a:pPr>
            <a:r>
              <a:rPr lang="cs-CZ" dirty="0"/>
              <a:t>F</a:t>
            </a:r>
            <a:r>
              <a:rPr lang="en-GB" dirty="0"/>
              <a:t>rom </a:t>
            </a:r>
            <a:r>
              <a:rPr lang="cs-CZ" dirty="0" err="1"/>
              <a:t>selecting</a:t>
            </a:r>
            <a:r>
              <a:rPr lang="cs-CZ" dirty="0"/>
              <a:t> </a:t>
            </a:r>
            <a:r>
              <a:rPr lang="cs-CZ" dirty="0" err="1"/>
              <a:t>measures</a:t>
            </a:r>
            <a:r>
              <a:rPr lang="cs-CZ" dirty="0"/>
              <a:t> </a:t>
            </a:r>
            <a:r>
              <a:rPr lang="cs-CZ" dirty="0" err="1"/>
              <a:t>of</a:t>
            </a:r>
            <a:r>
              <a:rPr lang="cs-CZ" dirty="0"/>
              <a:t> </a:t>
            </a:r>
            <a:r>
              <a:rPr lang="cs-CZ" dirty="0" err="1"/>
              <a:t>human</a:t>
            </a:r>
            <a:r>
              <a:rPr lang="cs-CZ" dirty="0"/>
              <a:t> </a:t>
            </a:r>
            <a:r>
              <a:rPr lang="cs-CZ" dirty="0" err="1"/>
              <a:t>well-being</a:t>
            </a:r>
            <a:r>
              <a:rPr lang="cs-CZ" dirty="0"/>
              <a:t> </a:t>
            </a:r>
            <a:r>
              <a:rPr lang="cs-CZ" dirty="0" err="1"/>
              <a:t>from</a:t>
            </a:r>
            <a:r>
              <a:rPr lang="cs-CZ" dirty="0"/>
              <a:t> </a:t>
            </a:r>
            <a:r>
              <a:rPr lang="cs-CZ" dirty="0" err="1"/>
              <a:t>the</a:t>
            </a:r>
            <a:r>
              <a:rPr lang="cs-CZ" dirty="0"/>
              <a:t> point </a:t>
            </a:r>
            <a:r>
              <a:rPr lang="cs-CZ" dirty="0" err="1"/>
              <a:t>of</a:t>
            </a:r>
            <a:r>
              <a:rPr lang="cs-CZ" dirty="0"/>
              <a:t> </a:t>
            </a:r>
            <a:r>
              <a:rPr lang="cs-CZ" dirty="0" err="1"/>
              <a:t>view</a:t>
            </a:r>
            <a:r>
              <a:rPr lang="cs-CZ" dirty="0"/>
              <a:t> </a:t>
            </a:r>
            <a:r>
              <a:rPr lang="cs-CZ" dirty="0" err="1"/>
              <a:t>of</a:t>
            </a:r>
            <a:r>
              <a:rPr lang="cs-CZ" dirty="0"/>
              <a:t> </a:t>
            </a:r>
            <a:r>
              <a:rPr lang="cs-CZ" dirty="0" err="1"/>
              <a:t>policy-makers</a:t>
            </a:r>
            <a:r>
              <a:rPr lang="cs-CZ" dirty="0"/>
              <a:t>…</a:t>
            </a:r>
          </a:p>
        </p:txBody>
      </p:sp>
      <p:cxnSp>
        <p:nvCxnSpPr>
          <p:cNvPr id="9" name="Přímá spojnice 8">
            <a:extLst>
              <a:ext uri="{FF2B5EF4-FFF2-40B4-BE49-F238E27FC236}">
                <a16:creationId xmlns:a16="http://schemas.microsoft.com/office/drawing/2014/main" id="{E994C8AC-9BF1-49B7-B4FE-5A6967056EB9}"/>
              </a:ext>
            </a:extLst>
          </p:cNvPr>
          <p:cNvCxnSpPr>
            <a:cxnSpLocks/>
          </p:cNvCxnSpPr>
          <p:nvPr/>
        </p:nvCxnSpPr>
        <p:spPr>
          <a:xfrm>
            <a:off x="6095110" y="1982623"/>
            <a:ext cx="890" cy="1446377"/>
          </a:xfrm>
          <a:prstGeom prst="line">
            <a:avLst/>
          </a:prstGeom>
          <a:ln>
            <a:solidFill>
              <a:srgbClr val="CC0066"/>
            </a:solidFill>
          </a:ln>
        </p:spPr>
        <p:style>
          <a:lnRef idx="1">
            <a:schemeClr val="accent1"/>
          </a:lnRef>
          <a:fillRef idx="0">
            <a:schemeClr val="accent1"/>
          </a:fillRef>
          <a:effectRef idx="0">
            <a:schemeClr val="accent1"/>
          </a:effectRef>
          <a:fontRef idx="minor">
            <a:schemeClr val="tx1"/>
          </a:fontRef>
        </p:style>
      </p:cxnSp>
      <p:sp>
        <p:nvSpPr>
          <p:cNvPr id="5" name="Zástupný symbol pro obsah 4">
            <a:extLst>
              <a:ext uri="{FF2B5EF4-FFF2-40B4-BE49-F238E27FC236}">
                <a16:creationId xmlns:a16="http://schemas.microsoft.com/office/drawing/2014/main" id="{1917E322-53C8-4859-B1BA-0443AC42A211}"/>
              </a:ext>
            </a:extLst>
          </p:cNvPr>
          <p:cNvSpPr>
            <a:spLocks noGrp="1"/>
          </p:cNvSpPr>
          <p:nvPr>
            <p:ph sz="half" idx="2"/>
          </p:nvPr>
        </p:nvSpPr>
        <p:spPr>
          <a:xfrm>
            <a:off x="6172203" y="1982623"/>
            <a:ext cx="4967955" cy="4328445"/>
          </a:xfrm>
        </p:spPr>
        <p:txBody>
          <a:bodyPr/>
          <a:lstStyle/>
          <a:p>
            <a:pPr marL="0" indent="0">
              <a:buNone/>
            </a:pPr>
            <a:r>
              <a:rPr lang="cs-CZ" dirty="0"/>
              <a:t>… </a:t>
            </a:r>
            <a:r>
              <a:rPr lang="en-GB" dirty="0"/>
              <a:t>to </a:t>
            </a:r>
            <a:r>
              <a:rPr lang="cs-CZ" dirty="0" err="1"/>
              <a:t>understanding</a:t>
            </a:r>
            <a:r>
              <a:rPr lang="cs-CZ" dirty="0"/>
              <a:t> </a:t>
            </a:r>
            <a:r>
              <a:rPr lang="cs-CZ" dirty="0" err="1"/>
              <a:t>human</a:t>
            </a:r>
            <a:r>
              <a:rPr lang="cs-CZ" dirty="0"/>
              <a:t> </a:t>
            </a:r>
            <a:r>
              <a:rPr lang="cs-CZ" dirty="0" err="1"/>
              <a:t>development</a:t>
            </a:r>
            <a:r>
              <a:rPr lang="cs-CZ" dirty="0"/>
              <a:t> </a:t>
            </a:r>
            <a:r>
              <a:rPr lang="cs-CZ" dirty="0" err="1"/>
              <a:t>from</a:t>
            </a:r>
            <a:r>
              <a:rPr lang="cs-CZ" dirty="0"/>
              <a:t> </a:t>
            </a:r>
            <a:r>
              <a:rPr lang="cs-CZ" dirty="0" err="1"/>
              <a:t>the</a:t>
            </a:r>
            <a:r>
              <a:rPr lang="cs-CZ" dirty="0"/>
              <a:t> point </a:t>
            </a:r>
            <a:r>
              <a:rPr lang="cs-CZ" dirty="0" err="1"/>
              <a:t>of</a:t>
            </a:r>
            <a:r>
              <a:rPr lang="cs-CZ" dirty="0"/>
              <a:t> </a:t>
            </a:r>
            <a:r>
              <a:rPr lang="cs-CZ" dirty="0" err="1"/>
              <a:t>view</a:t>
            </a:r>
            <a:r>
              <a:rPr lang="cs-CZ" dirty="0"/>
              <a:t> </a:t>
            </a:r>
            <a:r>
              <a:rPr lang="cs-CZ" dirty="0" err="1"/>
              <a:t>of</a:t>
            </a:r>
            <a:r>
              <a:rPr lang="cs-CZ" dirty="0"/>
              <a:t> a diversity </a:t>
            </a:r>
            <a:r>
              <a:rPr lang="cs-CZ" dirty="0" err="1"/>
              <a:t>of</a:t>
            </a:r>
            <a:r>
              <a:rPr lang="cs-CZ" dirty="0"/>
              <a:t> </a:t>
            </a:r>
            <a:r>
              <a:rPr lang="cs-CZ" dirty="0" err="1"/>
              <a:t>citizens</a:t>
            </a:r>
            <a:r>
              <a:rPr lang="cs-CZ" dirty="0"/>
              <a:t>.</a:t>
            </a:r>
          </a:p>
        </p:txBody>
      </p:sp>
      <p:sp>
        <p:nvSpPr>
          <p:cNvPr id="4" name="TextovéPole 3">
            <a:extLst>
              <a:ext uri="{FF2B5EF4-FFF2-40B4-BE49-F238E27FC236}">
                <a16:creationId xmlns:a16="http://schemas.microsoft.com/office/drawing/2014/main" id="{1344F1BF-EB22-433E-9AA6-22D960A83F88}"/>
              </a:ext>
            </a:extLst>
          </p:cNvPr>
          <p:cNvSpPr txBox="1"/>
          <p:nvPr/>
        </p:nvSpPr>
        <p:spPr>
          <a:xfrm>
            <a:off x="1051842" y="3429000"/>
            <a:ext cx="10086534" cy="1200329"/>
          </a:xfrm>
          <a:prstGeom prst="rect">
            <a:avLst/>
          </a:prstGeom>
          <a:noFill/>
        </p:spPr>
        <p:txBody>
          <a:bodyPr wrap="square" rtlCol="0">
            <a:spAutoFit/>
          </a:bodyPr>
          <a:lstStyle/>
          <a:p>
            <a:r>
              <a:rPr lang="en-US" sz="2400" dirty="0"/>
              <a:t>The purpose of any public service is positive change in the well-being of people and an expansion of their </a:t>
            </a:r>
            <a:r>
              <a:rPr lang="cs-CZ" sz="2400" dirty="0" err="1"/>
              <a:t>freedom</a:t>
            </a:r>
            <a:r>
              <a:rPr lang="cs-CZ" sz="2400" dirty="0"/>
              <a:t> to do </a:t>
            </a:r>
            <a:r>
              <a:rPr lang="cs-CZ" sz="2400" dirty="0" err="1"/>
              <a:t>what</a:t>
            </a:r>
            <a:r>
              <a:rPr lang="cs-CZ" sz="2400" dirty="0"/>
              <a:t> </a:t>
            </a:r>
            <a:r>
              <a:rPr lang="cs-CZ" sz="2400" dirty="0" err="1"/>
              <a:t>they</a:t>
            </a:r>
            <a:r>
              <a:rPr lang="cs-CZ" sz="2400" dirty="0"/>
              <a:t> </a:t>
            </a:r>
            <a:r>
              <a:rPr lang="cs-CZ" sz="2400" dirty="0" err="1"/>
              <a:t>value</a:t>
            </a:r>
            <a:r>
              <a:rPr lang="en-US" sz="2400" dirty="0"/>
              <a:t>. These are the results we look for, not indicators or targets. </a:t>
            </a:r>
            <a:endParaRPr lang="cs-CZ" sz="2400" dirty="0"/>
          </a:p>
        </p:txBody>
      </p:sp>
    </p:spTree>
    <p:extLst>
      <p:ext uri="{BB962C8B-B14F-4D97-AF65-F5344CB8AC3E}">
        <p14:creationId xmlns:p14="http://schemas.microsoft.com/office/powerpoint/2010/main" val="3618602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GB" noProof="0"/>
              <a:t>Well-being </a:t>
            </a:r>
            <a:br>
              <a:rPr lang="en-GB" noProof="0"/>
            </a:br>
            <a:r>
              <a:rPr lang="en-GB" noProof="0"/>
              <a:t>and progress for people</a:t>
            </a:r>
          </a:p>
        </p:txBody>
      </p:sp>
      <p:sp>
        <p:nvSpPr>
          <p:cNvPr id="3" name="Zástupný symbol pro obsah 2"/>
          <p:cNvSpPr>
            <a:spLocks noGrp="1"/>
          </p:cNvSpPr>
          <p:nvPr>
            <p:ph idx="1"/>
          </p:nvPr>
        </p:nvSpPr>
        <p:spPr>
          <a:xfrm>
            <a:off x="1981200" y="3758607"/>
            <a:ext cx="8229600" cy="2367557"/>
          </a:xfrm>
        </p:spPr>
        <p:txBody>
          <a:bodyPr>
            <a:normAutofit/>
          </a:bodyPr>
          <a:lstStyle/>
          <a:p>
            <a:r>
              <a:rPr lang="en-GB" noProof="0" dirty="0"/>
              <a:t>Amartya Sen</a:t>
            </a:r>
          </a:p>
          <a:p>
            <a:r>
              <a:rPr lang="en-GB" noProof="0" dirty="0"/>
              <a:t>1998 Economics Nobel Price winner for his work in welfare economics</a:t>
            </a:r>
          </a:p>
          <a:p>
            <a:r>
              <a:rPr lang="cs-CZ" noProof="0" dirty="0"/>
              <a:t>His </a:t>
            </a:r>
            <a:r>
              <a:rPr lang="en-GB" b="1" noProof="0" dirty="0"/>
              <a:t>Capability approach</a:t>
            </a:r>
            <a:r>
              <a:rPr lang="cs-CZ" b="1" noProof="0" dirty="0"/>
              <a:t> </a:t>
            </a:r>
            <a:r>
              <a:rPr lang="cs-CZ" noProof="0" dirty="0" err="1"/>
              <a:t>is</a:t>
            </a:r>
            <a:r>
              <a:rPr lang="cs-CZ" noProof="0" dirty="0"/>
              <a:t> </a:t>
            </a:r>
            <a:r>
              <a:rPr lang="cs-CZ" noProof="0" dirty="0" err="1"/>
              <a:t>theoretical</a:t>
            </a:r>
            <a:r>
              <a:rPr lang="cs-CZ" noProof="0" dirty="0"/>
              <a:t> fundament </a:t>
            </a:r>
            <a:r>
              <a:rPr lang="cs-CZ" noProof="0" dirty="0" err="1"/>
              <a:t>for</a:t>
            </a:r>
            <a:r>
              <a:rPr lang="cs-CZ" noProof="0" dirty="0"/>
              <a:t> „</a:t>
            </a:r>
            <a:r>
              <a:rPr lang="cs-CZ" dirty="0"/>
              <a:t> </a:t>
            </a:r>
            <a:r>
              <a:rPr lang="cs-CZ" dirty="0" err="1"/>
              <a:t>supporting</a:t>
            </a:r>
            <a:r>
              <a:rPr lang="cs-CZ" dirty="0"/>
              <a:t> </a:t>
            </a:r>
            <a:r>
              <a:rPr lang="cs-CZ" dirty="0" err="1"/>
              <a:t>human</a:t>
            </a:r>
            <a:r>
              <a:rPr lang="cs-CZ" dirty="0"/>
              <a:t> </a:t>
            </a:r>
            <a:r>
              <a:rPr lang="cs-CZ" dirty="0" err="1"/>
              <a:t>freedom</a:t>
            </a:r>
            <a:r>
              <a:rPr lang="cs-CZ" dirty="0"/>
              <a:t> and </a:t>
            </a:r>
            <a:r>
              <a:rPr lang="cs-CZ" dirty="0" err="1"/>
              <a:t>flourishing</a:t>
            </a:r>
            <a:r>
              <a:rPr lang="cs-CZ" dirty="0"/>
              <a:t>“</a:t>
            </a:r>
            <a:endParaRPr lang="en-GB" noProof="0" dirty="0"/>
          </a:p>
        </p:txBody>
      </p:sp>
      <p:pic>
        <p:nvPicPr>
          <p:cNvPr id="4" name="Picture 6"/>
          <p:cNvPicPr>
            <a:picLocks noChangeAspect="1"/>
          </p:cNvPicPr>
          <p:nvPr/>
        </p:nvPicPr>
        <p:blipFill>
          <a:blip r:embed="rId2" cstate="print"/>
          <a:stretch>
            <a:fillRect/>
          </a:stretch>
        </p:blipFill>
        <p:spPr>
          <a:xfrm>
            <a:off x="4655840" y="1669608"/>
            <a:ext cx="2785332" cy="2088999"/>
          </a:xfrm>
          <a:prstGeom prst="rect">
            <a:avLst/>
          </a:prstGeom>
        </p:spPr>
      </p:pic>
    </p:spTree>
    <p:extLst>
      <p:ext uri="{BB962C8B-B14F-4D97-AF65-F5344CB8AC3E}">
        <p14:creationId xmlns:p14="http://schemas.microsoft.com/office/powerpoint/2010/main" val="87958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8B9BAC-E42C-4080-888F-6D6956771F4E}"/>
              </a:ext>
            </a:extLst>
          </p:cNvPr>
          <p:cNvSpPr>
            <a:spLocks noGrp="1"/>
          </p:cNvSpPr>
          <p:nvPr>
            <p:ph type="title"/>
          </p:nvPr>
        </p:nvSpPr>
        <p:spPr/>
        <p:txBody>
          <a:bodyPr>
            <a:normAutofit fontScale="90000"/>
          </a:bodyPr>
          <a:lstStyle/>
          <a:p>
            <a:r>
              <a:rPr lang="cs-CZ" dirty="0"/>
              <a:t>Shift #3: </a:t>
            </a:r>
            <a:r>
              <a:rPr lang="cs-CZ" dirty="0" err="1"/>
              <a:t>What</a:t>
            </a:r>
            <a:r>
              <a:rPr lang="cs-CZ" dirty="0"/>
              <a:t> </a:t>
            </a:r>
            <a:r>
              <a:rPr lang="cs-CZ" dirty="0" err="1"/>
              <a:t>the</a:t>
            </a:r>
            <a:r>
              <a:rPr lang="cs-CZ" dirty="0"/>
              <a:t> public </a:t>
            </a:r>
            <a:r>
              <a:rPr lang="cs-CZ" dirty="0" err="1"/>
              <a:t>sector</a:t>
            </a:r>
            <a:r>
              <a:rPr lang="cs-CZ" dirty="0"/>
              <a:t> </a:t>
            </a:r>
            <a:r>
              <a:rPr lang="cs-CZ" dirty="0" err="1"/>
              <a:t>delivers</a:t>
            </a:r>
            <a:r>
              <a:rPr lang="cs-CZ" dirty="0"/>
              <a:t> (and </a:t>
            </a:r>
            <a:r>
              <a:rPr lang="cs-CZ" dirty="0" err="1"/>
              <a:t>how</a:t>
            </a:r>
            <a:r>
              <a:rPr lang="cs-CZ" dirty="0"/>
              <a:t> </a:t>
            </a:r>
            <a:r>
              <a:rPr lang="cs-CZ" dirty="0" err="1"/>
              <a:t>it</a:t>
            </a:r>
            <a:r>
              <a:rPr lang="cs-CZ" dirty="0"/>
              <a:t> </a:t>
            </a:r>
            <a:r>
              <a:rPr lang="cs-CZ" dirty="0" err="1"/>
              <a:t>manages</a:t>
            </a:r>
            <a:r>
              <a:rPr lang="cs-CZ" dirty="0"/>
              <a:t> </a:t>
            </a:r>
            <a:r>
              <a:rPr lang="cs-CZ" dirty="0" err="1"/>
              <a:t>the</a:t>
            </a:r>
            <a:r>
              <a:rPr lang="cs-CZ" dirty="0"/>
              <a:t> </a:t>
            </a:r>
            <a:r>
              <a:rPr lang="cs-CZ" dirty="0" err="1"/>
              <a:t>delivery</a:t>
            </a:r>
            <a:r>
              <a:rPr lang="cs-CZ" dirty="0"/>
              <a:t>)</a:t>
            </a:r>
          </a:p>
        </p:txBody>
      </p:sp>
      <p:sp>
        <p:nvSpPr>
          <p:cNvPr id="3" name="Zástupný symbol pro obsah 2">
            <a:extLst>
              <a:ext uri="{FF2B5EF4-FFF2-40B4-BE49-F238E27FC236}">
                <a16:creationId xmlns:a16="http://schemas.microsoft.com/office/drawing/2014/main" id="{5C92D592-B3BE-43CE-9DAF-A4C7C783F74B}"/>
              </a:ext>
            </a:extLst>
          </p:cNvPr>
          <p:cNvSpPr>
            <a:spLocks noGrp="1"/>
          </p:cNvSpPr>
          <p:nvPr>
            <p:ph sz="half" idx="1"/>
          </p:nvPr>
        </p:nvSpPr>
        <p:spPr/>
        <p:txBody>
          <a:bodyPr>
            <a:normAutofit/>
          </a:bodyPr>
          <a:lstStyle/>
          <a:p>
            <a:pPr marL="0" indent="0" algn="r">
              <a:buNone/>
            </a:pPr>
            <a:r>
              <a:rPr lang="cs-CZ" dirty="0"/>
              <a:t>F</a:t>
            </a:r>
            <a:r>
              <a:rPr lang="en-GB" dirty="0"/>
              <a:t>rom </a:t>
            </a:r>
            <a:r>
              <a:rPr lang="cs-CZ" dirty="0" err="1"/>
              <a:t>products</a:t>
            </a:r>
            <a:r>
              <a:rPr lang="cs-CZ" dirty="0"/>
              <a:t>…</a:t>
            </a:r>
            <a:r>
              <a:rPr lang="en-GB" dirty="0"/>
              <a:t> </a:t>
            </a:r>
            <a:endParaRPr lang="cs-CZ" dirty="0"/>
          </a:p>
        </p:txBody>
      </p:sp>
      <p:cxnSp>
        <p:nvCxnSpPr>
          <p:cNvPr id="9" name="Přímá spojnice 8">
            <a:extLst>
              <a:ext uri="{FF2B5EF4-FFF2-40B4-BE49-F238E27FC236}">
                <a16:creationId xmlns:a16="http://schemas.microsoft.com/office/drawing/2014/main" id="{E994C8AC-9BF1-49B7-B4FE-5A6967056EB9}"/>
              </a:ext>
            </a:extLst>
          </p:cNvPr>
          <p:cNvCxnSpPr>
            <a:cxnSpLocks/>
          </p:cNvCxnSpPr>
          <p:nvPr/>
        </p:nvCxnSpPr>
        <p:spPr>
          <a:xfrm>
            <a:off x="6095110" y="1982623"/>
            <a:ext cx="891" cy="4328446"/>
          </a:xfrm>
          <a:prstGeom prst="line">
            <a:avLst/>
          </a:prstGeom>
          <a:ln>
            <a:solidFill>
              <a:srgbClr val="CC0066"/>
            </a:solidFill>
          </a:ln>
        </p:spPr>
        <p:style>
          <a:lnRef idx="1">
            <a:schemeClr val="accent1"/>
          </a:lnRef>
          <a:fillRef idx="0">
            <a:schemeClr val="accent1"/>
          </a:fillRef>
          <a:effectRef idx="0">
            <a:schemeClr val="accent1"/>
          </a:effectRef>
          <a:fontRef idx="minor">
            <a:schemeClr val="tx1"/>
          </a:fontRef>
        </p:style>
      </p:cxnSp>
      <p:sp>
        <p:nvSpPr>
          <p:cNvPr id="5" name="Zástupný symbol pro obsah 4">
            <a:extLst>
              <a:ext uri="{FF2B5EF4-FFF2-40B4-BE49-F238E27FC236}">
                <a16:creationId xmlns:a16="http://schemas.microsoft.com/office/drawing/2014/main" id="{1917E322-53C8-4859-B1BA-0443AC42A211}"/>
              </a:ext>
            </a:extLst>
          </p:cNvPr>
          <p:cNvSpPr>
            <a:spLocks noGrp="1"/>
          </p:cNvSpPr>
          <p:nvPr>
            <p:ph sz="half" idx="2"/>
          </p:nvPr>
        </p:nvSpPr>
        <p:spPr>
          <a:xfrm>
            <a:off x="6172203" y="1982623"/>
            <a:ext cx="4967955" cy="4328445"/>
          </a:xfrm>
        </p:spPr>
        <p:txBody>
          <a:bodyPr/>
          <a:lstStyle/>
          <a:p>
            <a:pPr marL="0" indent="0">
              <a:buNone/>
            </a:pPr>
            <a:endParaRPr lang="cs-CZ" dirty="0"/>
          </a:p>
          <a:p>
            <a:pPr marL="0" indent="0">
              <a:buNone/>
            </a:pPr>
            <a:r>
              <a:rPr lang="cs-CZ" dirty="0"/>
              <a:t>… </a:t>
            </a:r>
            <a:r>
              <a:rPr lang="en-GB" dirty="0"/>
              <a:t>to </a:t>
            </a:r>
            <a:r>
              <a:rPr lang="cs-CZ" dirty="0" err="1"/>
              <a:t>services</a:t>
            </a:r>
            <a:endParaRPr lang="cs-CZ" dirty="0"/>
          </a:p>
        </p:txBody>
      </p:sp>
      <p:pic>
        <p:nvPicPr>
          <p:cNvPr id="8194" name="Picture 2" descr="Industry car manufacturing cartoon Stock Vector Image by ©jemastock  #251776254">
            <a:extLst>
              <a:ext uri="{FF2B5EF4-FFF2-40B4-BE49-F238E27FC236}">
                <a16:creationId xmlns:a16="http://schemas.microsoft.com/office/drawing/2014/main" id="{43550D4B-7D65-45CB-B814-093D3E966A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168"/>
          <a:stretch/>
        </p:blipFill>
        <p:spPr bwMode="auto">
          <a:xfrm>
            <a:off x="1393826" y="3786996"/>
            <a:ext cx="4210546" cy="260517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elp Old Disabled People in Nursing Home. Social Worker Community Care of  Sick Seniors on Wheelchair, Skilled Nurse Residential Healthcare, Physical  Therapy Service. Cartoon Flat Vector Illustration:: tasmeemME.com">
            <a:extLst>
              <a:ext uri="{FF2B5EF4-FFF2-40B4-BE49-F238E27FC236}">
                <a16:creationId xmlns:a16="http://schemas.microsoft.com/office/drawing/2014/main" id="{34E308C5-694A-4CBD-8F0F-1EB5A4E4C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8437" y="4000141"/>
            <a:ext cx="428625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7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a:t>Group </a:t>
            </a:r>
            <a:r>
              <a:rPr lang="cs-CZ" dirty="0" err="1"/>
              <a:t>task</a:t>
            </a:r>
            <a:r>
              <a:rPr lang="cs-CZ" dirty="0"/>
              <a:t> – 10 min</a:t>
            </a:r>
          </a:p>
        </p:txBody>
      </p:sp>
      <p:sp>
        <p:nvSpPr>
          <p:cNvPr id="3" name="Zástupný symbol pro obsah 2">
            <a:extLst>
              <a:ext uri="{FF2B5EF4-FFF2-40B4-BE49-F238E27FC236}">
                <a16:creationId xmlns:a16="http://schemas.microsoft.com/office/drawing/2014/main" id="{8E035854-8CBC-4160-AD57-A0D6BF776D37}"/>
              </a:ext>
            </a:extLst>
          </p:cNvPr>
          <p:cNvSpPr>
            <a:spLocks noGrp="1"/>
          </p:cNvSpPr>
          <p:nvPr>
            <p:ph idx="1"/>
          </p:nvPr>
        </p:nvSpPr>
        <p:spPr>
          <a:xfrm>
            <a:off x="1051845" y="2005012"/>
            <a:ext cx="10091871" cy="4306057"/>
          </a:xfrm>
        </p:spPr>
        <p:txBody>
          <a:bodyPr>
            <a:normAutofit/>
          </a:bodyPr>
          <a:lstStyle/>
          <a:p>
            <a:pPr marL="0" indent="0">
              <a:buNone/>
            </a:pPr>
            <a:r>
              <a:rPr lang="en-US" dirty="0"/>
              <a:t>Exercise Product vs. Service. </a:t>
            </a:r>
            <a:endParaRPr lang="cs-CZ" dirty="0"/>
          </a:p>
          <a:p>
            <a:pPr marL="0" indent="0">
              <a:buNone/>
            </a:pPr>
            <a:r>
              <a:rPr lang="en-US" dirty="0"/>
              <a:t>Discuss within the group terms Product and Service. Try to agree the definition of these terms:</a:t>
            </a:r>
            <a:endParaRPr lang="cs-CZ" dirty="0"/>
          </a:p>
          <a:p>
            <a:r>
              <a:rPr lang="en-US" dirty="0"/>
              <a:t>Products are</a:t>
            </a:r>
            <a:r>
              <a:rPr lang="cs-CZ" dirty="0"/>
              <a:t> …..</a:t>
            </a:r>
          </a:p>
          <a:p>
            <a:r>
              <a:rPr lang="en-US" dirty="0"/>
              <a:t>Services are</a:t>
            </a:r>
            <a:r>
              <a:rPr lang="cs-CZ" dirty="0"/>
              <a:t> …..</a:t>
            </a:r>
          </a:p>
          <a:p>
            <a:pPr marL="0" indent="0">
              <a:buNone/>
            </a:pPr>
            <a:r>
              <a:rPr lang="en-US" dirty="0"/>
              <a:t>Discuss within the group terms Product and Service. Try to formulate the main differences between Products and Services</a:t>
            </a: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613044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8B9BAC-E42C-4080-888F-6D6956771F4E}"/>
              </a:ext>
            </a:extLst>
          </p:cNvPr>
          <p:cNvSpPr>
            <a:spLocks noGrp="1"/>
          </p:cNvSpPr>
          <p:nvPr>
            <p:ph type="title"/>
          </p:nvPr>
        </p:nvSpPr>
        <p:spPr/>
        <p:txBody>
          <a:bodyPr>
            <a:normAutofit fontScale="90000"/>
          </a:bodyPr>
          <a:lstStyle/>
          <a:p>
            <a:r>
              <a:rPr lang="cs-CZ" dirty="0"/>
              <a:t>Shift #3: </a:t>
            </a:r>
            <a:r>
              <a:rPr lang="cs-CZ" dirty="0" err="1"/>
              <a:t>What</a:t>
            </a:r>
            <a:r>
              <a:rPr lang="cs-CZ" dirty="0"/>
              <a:t> </a:t>
            </a:r>
            <a:r>
              <a:rPr lang="cs-CZ" dirty="0" err="1"/>
              <a:t>the</a:t>
            </a:r>
            <a:r>
              <a:rPr lang="cs-CZ" dirty="0"/>
              <a:t> public </a:t>
            </a:r>
            <a:r>
              <a:rPr lang="cs-CZ" dirty="0" err="1"/>
              <a:t>sector</a:t>
            </a:r>
            <a:r>
              <a:rPr lang="cs-CZ" dirty="0"/>
              <a:t> </a:t>
            </a:r>
            <a:r>
              <a:rPr lang="cs-CZ" dirty="0" err="1"/>
              <a:t>delivers</a:t>
            </a:r>
            <a:r>
              <a:rPr lang="cs-CZ" dirty="0"/>
              <a:t> (and </a:t>
            </a:r>
            <a:r>
              <a:rPr lang="cs-CZ" dirty="0" err="1"/>
              <a:t>how</a:t>
            </a:r>
            <a:r>
              <a:rPr lang="cs-CZ" dirty="0"/>
              <a:t> </a:t>
            </a:r>
            <a:r>
              <a:rPr lang="cs-CZ" dirty="0" err="1"/>
              <a:t>it</a:t>
            </a:r>
            <a:r>
              <a:rPr lang="cs-CZ" dirty="0"/>
              <a:t> </a:t>
            </a:r>
            <a:r>
              <a:rPr lang="cs-CZ" dirty="0" err="1"/>
              <a:t>manager</a:t>
            </a:r>
            <a:r>
              <a:rPr lang="cs-CZ" dirty="0"/>
              <a:t> </a:t>
            </a:r>
            <a:r>
              <a:rPr lang="cs-CZ" dirty="0" err="1"/>
              <a:t>the</a:t>
            </a:r>
            <a:r>
              <a:rPr lang="cs-CZ" dirty="0"/>
              <a:t> </a:t>
            </a:r>
            <a:r>
              <a:rPr lang="cs-CZ" dirty="0" err="1"/>
              <a:t>delivery</a:t>
            </a:r>
            <a:r>
              <a:rPr lang="cs-CZ" dirty="0"/>
              <a:t>)</a:t>
            </a:r>
          </a:p>
        </p:txBody>
      </p:sp>
      <p:sp>
        <p:nvSpPr>
          <p:cNvPr id="3" name="Zástupný symbol pro obsah 2">
            <a:extLst>
              <a:ext uri="{FF2B5EF4-FFF2-40B4-BE49-F238E27FC236}">
                <a16:creationId xmlns:a16="http://schemas.microsoft.com/office/drawing/2014/main" id="{5C92D592-B3BE-43CE-9DAF-A4C7C783F74B}"/>
              </a:ext>
            </a:extLst>
          </p:cNvPr>
          <p:cNvSpPr>
            <a:spLocks noGrp="1"/>
          </p:cNvSpPr>
          <p:nvPr>
            <p:ph sz="half" idx="1"/>
          </p:nvPr>
        </p:nvSpPr>
        <p:spPr/>
        <p:txBody>
          <a:bodyPr>
            <a:normAutofit/>
          </a:bodyPr>
          <a:lstStyle/>
          <a:p>
            <a:pPr marL="0" indent="0" algn="r">
              <a:buNone/>
            </a:pPr>
            <a:r>
              <a:rPr lang="cs-CZ" dirty="0"/>
              <a:t>F</a:t>
            </a:r>
            <a:r>
              <a:rPr lang="en-GB" dirty="0"/>
              <a:t>rom </a:t>
            </a:r>
            <a:r>
              <a:rPr lang="cs-CZ" dirty="0" err="1"/>
              <a:t>products</a:t>
            </a:r>
            <a:r>
              <a:rPr lang="cs-CZ" dirty="0"/>
              <a:t>…</a:t>
            </a:r>
            <a:r>
              <a:rPr lang="en-GB" dirty="0"/>
              <a:t> </a:t>
            </a:r>
            <a:endParaRPr lang="cs-CZ" dirty="0"/>
          </a:p>
        </p:txBody>
      </p:sp>
      <p:cxnSp>
        <p:nvCxnSpPr>
          <p:cNvPr id="9" name="Přímá spojnice 8">
            <a:extLst>
              <a:ext uri="{FF2B5EF4-FFF2-40B4-BE49-F238E27FC236}">
                <a16:creationId xmlns:a16="http://schemas.microsoft.com/office/drawing/2014/main" id="{E994C8AC-9BF1-49B7-B4FE-5A6967056EB9}"/>
              </a:ext>
            </a:extLst>
          </p:cNvPr>
          <p:cNvCxnSpPr>
            <a:cxnSpLocks/>
          </p:cNvCxnSpPr>
          <p:nvPr/>
        </p:nvCxnSpPr>
        <p:spPr>
          <a:xfrm>
            <a:off x="6095110" y="1982623"/>
            <a:ext cx="890" cy="1446377"/>
          </a:xfrm>
          <a:prstGeom prst="line">
            <a:avLst/>
          </a:prstGeom>
          <a:ln>
            <a:solidFill>
              <a:srgbClr val="CC0066"/>
            </a:solidFill>
          </a:ln>
        </p:spPr>
        <p:style>
          <a:lnRef idx="1">
            <a:schemeClr val="accent1"/>
          </a:lnRef>
          <a:fillRef idx="0">
            <a:schemeClr val="accent1"/>
          </a:fillRef>
          <a:effectRef idx="0">
            <a:schemeClr val="accent1"/>
          </a:effectRef>
          <a:fontRef idx="minor">
            <a:schemeClr val="tx1"/>
          </a:fontRef>
        </p:style>
      </p:cxnSp>
      <p:sp>
        <p:nvSpPr>
          <p:cNvPr id="5" name="Zástupný symbol pro obsah 4">
            <a:extLst>
              <a:ext uri="{FF2B5EF4-FFF2-40B4-BE49-F238E27FC236}">
                <a16:creationId xmlns:a16="http://schemas.microsoft.com/office/drawing/2014/main" id="{1917E322-53C8-4859-B1BA-0443AC42A211}"/>
              </a:ext>
            </a:extLst>
          </p:cNvPr>
          <p:cNvSpPr>
            <a:spLocks noGrp="1"/>
          </p:cNvSpPr>
          <p:nvPr>
            <p:ph sz="half" idx="2"/>
          </p:nvPr>
        </p:nvSpPr>
        <p:spPr>
          <a:xfrm>
            <a:off x="6172203" y="1982623"/>
            <a:ext cx="4967955" cy="4328445"/>
          </a:xfrm>
        </p:spPr>
        <p:txBody>
          <a:bodyPr/>
          <a:lstStyle/>
          <a:p>
            <a:pPr marL="0" indent="0">
              <a:buNone/>
            </a:pPr>
            <a:r>
              <a:rPr lang="cs-CZ" dirty="0"/>
              <a:t>… </a:t>
            </a:r>
            <a:r>
              <a:rPr lang="en-GB" dirty="0"/>
              <a:t>to </a:t>
            </a:r>
            <a:r>
              <a:rPr lang="cs-CZ" dirty="0" err="1"/>
              <a:t>services</a:t>
            </a:r>
            <a:endParaRPr lang="cs-CZ" dirty="0"/>
          </a:p>
        </p:txBody>
      </p:sp>
      <p:sp>
        <p:nvSpPr>
          <p:cNvPr id="4" name="TextovéPole 3">
            <a:extLst>
              <a:ext uri="{FF2B5EF4-FFF2-40B4-BE49-F238E27FC236}">
                <a16:creationId xmlns:a16="http://schemas.microsoft.com/office/drawing/2014/main" id="{A8D50D90-3DD8-47D4-991B-860E7A1619B1}"/>
              </a:ext>
            </a:extLst>
          </p:cNvPr>
          <p:cNvSpPr txBox="1"/>
          <p:nvPr/>
        </p:nvSpPr>
        <p:spPr>
          <a:xfrm>
            <a:off x="1051842" y="3429000"/>
            <a:ext cx="10086534" cy="3046988"/>
          </a:xfrm>
          <a:prstGeom prst="rect">
            <a:avLst/>
          </a:prstGeom>
          <a:noFill/>
        </p:spPr>
        <p:txBody>
          <a:bodyPr wrap="square" rtlCol="0">
            <a:spAutoFit/>
          </a:bodyPr>
          <a:lstStyle/>
          <a:p>
            <a:r>
              <a:rPr lang="en-US" sz="2400" dirty="0"/>
              <a:t>Public services are often managed in </a:t>
            </a:r>
            <a:r>
              <a:rPr lang="en-US" sz="2400" b="1" dirty="0"/>
              <a:t>product </a:t>
            </a:r>
            <a:r>
              <a:rPr lang="en-US" sz="2400" dirty="0"/>
              <a:t>manufacturing style. Production and consumption of products is separated in time and space and variety of products is relatively limited. But public services are </a:t>
            </a:r>
            <a:r>
              <a:rPr lang="en-US" sz="2400" b="1" dirty="0"/>
              <a:t>services</a:t>
            </a:r>
            <a:r>
              <a:rPr lang="en-US" sz="2400" dirty="0"/>
              <a:t>, not products. Each service is co-produced in interaction between user and provider and consumed at the moment of its provision. As people have different needs, this leads to enormous variety in demand on services. Thus, service provision should be managed in a way different from manufacturing in order to cope with the variety and complexity of demand. </a:t>
            </a:r>
            <a:endParaRPr lang="cs-CZ" sz="2400" dirty="0"/>
          </a:p>
        </p:txBody>
      </p:sp>
    </p:spTree>
    <p:extLst>
      <p:ext uri="{BB962C8B-B14F-4D97-AF65-F5344CB8AC3E}">
        <p14:creationId xmlns:p14="http://schemas.microsoft.com/office/powerpoint/2010/main" val="12122622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err="1"/>
              <a:t>Your</a:t>
            </a:r>
            <a:r>
              <a:rPr lang="cs-CZ" dirty="0"/>
              <a:t> </a:t>
            </a:r>
            <a:r>
              <a:rPr lang="cs-CZ" dirty="0" err="1"/>
              <a:t>companions</a:t>
            </a:r>
            <a:r>
              <a:rPr lang="cs-CZ" dirty="0"/>
              <a:t> </a:t>
            </a:r>
            <a:r>
              <a:rPr lang="cs-CZ" dirty="0" err="1"/>
              <a:t>for</a:t>
            </a:r>
            <a:r>
              <a:rPr lang="cs-CZ" dirty="0"/>
              <a:t> </a:t>
            </a:r>
            <a:r>
              <a:rPr lang="cs-CZ" dirty="0" err="1"/>
              <a:t>the</a:t>
            </a:r>
            <a:r>
              <a:rPr lang="cs-CZ" dirty="0"/>
              <a:t> rest </a:t>
            </a:r>
            <a:r>
              <a:rPr lang="cs-CZ" dirty="0" err="1"/>
              <a:t>of</a:t>
            </a:r>
            <a:r>
              <a:rPr lang="cs-CZ" dirty="0"/>
              <a:t> </a:t>
            </a:r>
            <a:r>
              <a:rPr lang="cs-CZ" dirty="0" err="1"/>
              <a:t>the</a:t>
            </a:r>
            <a:r>
              <a:rPr lang="cs-CZ" dirty="0"/>
              <a:t> </a:t>
            </a:r>
            <a:r>
              <a:rPr lang="cs-CZ" dirty="0" err="1"/>
              <a:t>week</a:t>
            </a:r>
            <a:endParaRPr lang="cs-CZ" dirty="0"/>
          </a:p>
        </p:txBody>
      </p:sp>
      <p:pic>
        <p:nvPicPr>
          <p:cNvPr id="6" name="Obrázek 5" descr="adamsmith.jpg">
            <a:extLst>
              <a:ext uri="{FF2B5EF4-FFF2-40B4-BE49-F238E27FC236}">
                <a16:creationId xmlns:a16="http://schemas.microsoft.com/office/drawing/2014/main" id="{DC612230-817D-465D-A28D-4A6192D6BE3C}"/>
              </a:ext>
            </a:extLst>
          </p:cNvPr>
          <p:cNvPicPr>
            <a:picLocks noChangeAspect="1"/>
          </p:cNvPicPr>
          <p:nvPr/>
        </p:nvPicPr>
        <p:blipFill>
          <a:blip r:embed="rId2" cstate="print"/>
          <a:stretch>
            <a:fillRect/>
          </a:stretch>
        </p:blipFill>
        <p:spPr>
          <a:xfrm>
            <a:off x="3186114" y="3429000"/>
            <a:ext cx="1453345" cy="2164220"/>
          </a:xfrm>
          <a:prstGeom prst="rect">
            <a:avLst/>
          </a:prstGeom>
        </p:spPr>
      </p:pic>
      <p:pic>
        <p:nvPicPr>
          <p:cNvPr id="7" name="Picture 10" descr="Výsledek obrázku pro karl marx">
            <a:extLst>
              <a:ext uri="{FF2B5EF4-FFF2-40B4-BE49-F238E27FC236}">
                <a16:creationId xmlns:a16="http://schemas.microsoft.com/office/drawing/2014/main" id="{AD8BAF27-3298-4625-BA35-49CD0C380D5B}"/>
              </a:ext>
            </a:extLst>
          </p:cNvPr>
          <p:cNvPicPr>
            <a:picLocks noChangeAspect="1" noChangeArrowheads="1"/>
          </p:cNvPicPr>
          <p:nvPr/>
        </p:nvPicPr>
        <p:blipFill>
          <a:blip r:embed="rId3" cstate="print"/>
          <a:srcRect/>
          <a:stretch>
            <a:fillRect/>
          </a:stretch>
        </p:blipFill>
        <p:spPr bwMode="auto">
          <a:xfrm>
            <a:off x="5410200" y="3429001"/>
            <a:ext cx="1540229" cy="2164220"/>
          </a:xfrm>
          <a:prstGeom prst="rect">
            <a:avLst/>
          </a:prstGeom>
          <a:noFill/>
        </p:spPr>
      </p:pic>
      <p:pic>
        <p:nvPicPr>
          <p:cNvPr id="8" name="Picture 12" descr="Výsledek obrázku pro john seddon">
            <a:extLst>
              <a:ext uri="{FF2B5EF4-FFF2-40B4-BE49-F238E27FC236}">
                <a16:creationId xmlns:a16="http://schemas.microsoft.com/office/drawing/2014/main" id="{0F3AE10E-7D61-4D18-9B48-D8B66C4E7180}"/>
              </a:ext>
            </a:extLst>
          </p:cNvPr>
          <p:cNvPicPr>
            <a:picLocks noChangeAspect="1" noChangeArrowheads="1"/>
          </p:cNvPicPr>
          <p:nvPr/>
        </p:nvPicPr>
        <p:blipFill>
          <a:blip r:embed="rId4" cstate="print"/>
          <a:srcRect/>
          <a:stretch>
            <a:fillRect/>
          </a:stretch>
        </p:blipFill>
        <p:spPr bwMode="auto">
          <a:xfrm>
            <a:off x="7552543" y="3429000"/>
            <a:ext cx="1447800" cy="1447800"/>
          </a:xfrm>
          <a:prstGeom prst="rect">
            <a:avLst/>
          </a:prstGeom>
          <a:noFill/>
        </p:spPr>
      </p:pic>
      <p:pic>
        <p:nvPicPr>
          <p:cNvPr id="10242" name="Picture 2" descr="Stream episode Hilary Cottam, Innovator and Social Entrepreneur by Business  Fights Poverty podcast | Listen online for free on SoundCloud">
            <a:extLst>
              <a:ext uri="{FF2B5EF4-FFF2-40B4-BE49-F238E27FC236}">
                <a16:creationId xmlns:a16="http://schemas.microsoft.com/office/drawing/2014/main" id="{18F0D396-4D86-492F-A7A7-8C6B3387A43A}"/>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051846" y="1283047"/>
            <a:ext cx="1425666" cy="142566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ᗪᗩᐯᕮ SᑎOᗯᗪᕮᑎ 🏴󠁧󠁢󠁷󠁬󠁳󠁿 🇪🇺 (@snowded) | Twitter">
            <a:extLst>
              <a:ext uri="{FF2B5EF4-FFF2-40B4-BE49-F238E27FC236}">
                <a16:creationId xmlns:a16="http://schemas.microsoft.com/office/drawing/2014/main" id="{AB739EE9-E4BB-451C-88DE-E912E6EE07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6114" y="1264780"/>
            <a:ext cx="1443934" cy="144393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Professor Gwyn Bevan">
            <a:extLst>
              <a:ext uri="{FF2B5EF4-FFF2-40B4-BE49-F238E27FC236}">
                <a16:creationId xmlns:a16="http://schemas.microsoft.com/office/drawing/2014/main" id="{F18B5E0B-DFA9-4C10-80E8-21F2578DE6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283047"/>
            <a:ext cx="1443934" cy="1443934"/>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D8518776-75E4-4E47-827D-E7EE0BB9A318}"/>
              </a:ext>
            </a:extLst>
          </p:cNvPr>
          <p:cNvSpPr txBox="1"/>
          <p:nvPr/>
        </p:nvSpPr>
        <p:spPr>
          <a:xfrm>
            <a:off x="1028804" y="2853546"/>
            <a:ext cx="1471750" cy="369332"/>
          </a:xfrm>
          <a:prstGeom prst="rect">
            <a:avLst/>
          </a:prstGeom>
          <a:noFill/>
        </p:spPr>
        <p:txBody>
          <a:bodyPr wrap="none" rtlCol="0">
            <a:spAutoFit/>
          </a:bodyPr>
          <a:lstStyle/>
          <a:p>
            <a:r>
              <a:rPr lang="cs-CZ" dirty="0"/>
              <a:t>Hilary </a:t>
            </a:r>
            <a:r>
              <a:rPr lang="cs-CZ" dirty="0" err="1"/>
              <a:t>Cottam</a:t>
            </a:r>
            <a:endParaRPr lang="cs-CZ" dirty="0"/>
          </a:p>
        </p:txBody>
      </p:sp>
      <p:sp>
        <p:nvSpPr>
          <p:cNvPr id="13" name="TextovéPole 12">
            <a:extLst>
              <a:ext uri="{FF2B5EF4-FFF2-40B4-BE49-F238E27FC236}">
                <a16:creationId xmlns:a16="http://schemas.microsoft.com/office/drawing/2014/main" id="{23D90C20-A126-4625-91A1-4AD42DED2AB2}"/>
              </a:ext>
            </a:extLst>
          </p:cNvPr>
          <p:cNvSpPr txBox="1"/>
          <p:nvPr/>
        </p:nvSpPr>
        <p:spPr>
          <a:xfrm>
            <a:off x="3158298" y="2884191"/>
            <a:ext cx="1575047" cy="369332"/>
          </a:xfrm>
          <a:prstGeom prst="rect">
            <a:avLst/>
          </a:prstGeom>
          <a:noFill/>
        </p:spPr>
        <p:txBody>
          <a:bodyPr wrap="none" rtlCol="0">
            <a:spAutoFit/>
          </a:bodyPr>
          <a:lstStyle/>
          <a:p>
            <a:r>
              <a:rPr lang="cs-CZ" dirty="0"/>
              <a:t>Dave </a:t>
            </a:r>
            <a:r>
              <a:rPr lang="cs-CZ" dirty="0" err="1"/>
              <a:t>Snowden</a:t>
            </a:r>
            <a:endParaRPr lang="cs-CZ" dirty="0"/>
          </a:p>
        </p:txBody>
      </p:sp>
      <p:sp>
        <p:nvSpPr>
          <p:cNvPr id="14" name="TextovéPole 13">
            <a:extLst>
              <a:ext uri="{FF2B5EF4-FFF2-40B4-BE49-F238E27FC236}">
                <a16:creationId xmlns:a16="http://schemas.microsoft.com/office/drawing/2014/main" id="{37870822-30D1-4F5E-9D18-7A33745A1249}"/>
              </a:ext>
            </a:extLst>
          </p:cNvPr>
          <p:cNvSpPr txBox="1"/>
          <p:nvPr/>
        </p:nvSpPr>
        <p:spPr>
          <a:xfrm>
            <a:off x="5344643" y="2893325"/>
            <a:ext cx="1345946" cy="369332"/>
          </a:xfrm>
          <a:prstGeom prst="rect">
            <a:avLst/>
          </a:prstGeom>
          <a:noFill/>
        </p:spPr>
        <p:txBody>
          <a:bodyPr wrap="none" rtlCol="0">
            <a:spAutoFit/>
          </a:bodyPr>
          <a:lstStyle/>
          <a:p>
            <a:r>
              <a:rPr lang="cs-CZ" dirty="0" err="1"/>
              <a:t>Gwyn</a:t>
            </a:r>
            <a:r>
              <a:rPr lang="cs-CZ" dirty="0"/>
              <a:t> </a:t>
            </a:r>
            <a:r>
              <a:rPr lang="cs-CZ" dirty="0" err="1"/>
              <a:t>Bevan</a:t>
            </a:r>
            <a:endParaRPr lang="cs-CZ" dirty="0"/>
          </a:p>
        </p:txBody>
      </p:sp>
      <p:sp>
        <p:nvSpPr>
          <p:cNvPr id="15" name="TextovéPole 14">
            <a:extLst>
              <a:ext uri="{FF2B5EF4-FFF2-40B4-BE49-F238E27FC236}">
                <a16:creationId xmlns:a16="http://schemas.microsoft.com/office/drawing/2014/main" id="{E1757CA4-EDFB-4D17-A11C-8D4E23C3FA89}"/>
              </a:ext>
            </a:extLst>
          </p:cNvPr>
          <p:cNvSpPr txBox="1"/>
          <p:nvPr/>
        </p:nvSpPr>
        <p:spPr>
          <a:xfrm>
            <a:off x="3158298" y="5768697"/>
            <a:ext cx="1329210" cy="369332"/>
          </a:xfrm>
          <a:prstGeom prst="rect">
            <a:avLst/>
          </a:prstGeom>
          <a:noFill/>
        </p:spPr>
        <p:txBody>
          <a:bodyPr wrap="none" rtlCol="0">
            <a:spAutoFit/>
          </a:bodyPr>
          <a:lstStyle/>
          <a:p>
            <a:r>
              <a:rPr lang="cs-CZ" dirty="0"/>
              <a:t>Adam Smith</a:t>
            </a:r>
          </a:p>
        </p:txBody>
      </p:sp>
      <p:sp>
        <p:nvSpPr>
          <p:cNvPr id="16" name="TextovéPole 15">
            <a:extLst>
              <a:ext uri="{FF2B5EF4-FFF2-40B4-BE49-F238E27FC236}">
                <a16:creationId xmlns:a16="http://schemas.microsoft.com/office/drawing/2014/main" id="{4A823CB8-9AB4-43F5-ACB3-2FD00CFE64CF}"/>
              </a:ext>
            </a:extLst>
          </p:cNvPr>
          <p:cNvSpPr txBox="1"/>
          <p:nvPr/>
        </p:nvSpPr>
        <p:spPr>
          <a:xfrm>
            <a:off x="5431395" y="5768697"/>
            <a:ext cx="1084912" cy="369332"/>
          </a:xfrm>
          <a:prstGeom prst="rect">
            <a:avLst/>
          </a:prstGeom>
          <a:noFill/>
        </p:spPr>
        <p:txBody>
          <a:bodyPr wrap="none" rtlCol="0">
            <a:spAutoFit/>
          </a:bodyPr>
          <a:lstStyle/>
          <a:p>
            <a:r>
              <a:rPr lang="cs-CZ" dirty="0"/>
              <a:t>Karl Marx</a:t>
            </a:r>
          </a:p>
        </p:txBody>
      </p:sp>
      <p:sp>
        <p:nvSpPr>
          <p:cNvPr id="17" name="TextovéPole 16">
            <a:extLst>
              <a:ext uri="{FF2B5EF4-FFF2-40B4-BE49-F238E27FC236}">
                <a16:creationId xmlns:a16="http://schemas.microsoft.com/office/drawing/2014/main" id="{3A87F902-4DB9-40A0-8CBA-7048FD845D4F}"/>
              </a:ext>
            </a:extLst>
          </p:cNvPr>
          <p:cNvSpPr txBox="1"/>
          <p:nvPr/>
        </p:nvSpPr>
        <p:spPr>
          <a:xfrm>
            <a:off x="7583785" y="5058456"/>
            <a:ext cx="1385316" cy="369332"/>
          </a:xfrm>
          <a:prstGeom prst="rect">
            <a:avLst/>
          </a:prstGeom>
          <a:noFill/>
        </p:spPr>
        <p:txBody>
          <a:bodyPr wrap="none" rtlCol="0">
            <a:spAutoFit/>
          </a:bodyPr>
          <a:lstStyle/>
          <a:p>
            <a:r>
              <a:rPr lang="cs-CZ" dirty="0"/>
              <a:t>John </a:t>
            </a:r>
            <a:r>
              <a:rPr lang="cs-CZ" dirty="0" err="1"/>
              <a:t>Seddon</a:t>
            </a:r>
            <a:endParaRPr lang="cs-CZ" dirty="0"/>
          </a:p>
        </p:txBody>
      </p:sp>
    </p:spTree>
    <p:extLst>
      <p:ext uri="{BB962C8B-B14F-4D97-AF65-F5344CB8AC3E}">
        <p14:creationId xmlns:p14="http://schemas.microsoft.com/office/powerpoint/2010/main" val="316710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8B9BAC-E42C-4080-888F-6D6956771F4E}"/>
              </a:ext>
            </a:extLst>
          </p:cNvPr>
          <p:cNvSpPr>
            <a:spLocks noGrp="1"/>
          </p:cNvSpPr>
          <p:nvPr>
            <p:ph type="title"/>
          </p:nvPr>
        </p:nvSpPr>
        <p:spPr/>
        <p:txBody>
          <a:bodyPr/>
          <a:lstStyle/>
          <a:p>
            <a:r>
              <a:rPr lang="cs-CZ" dirty="0" err="1"/>
              <a:t>About</a:t>
            </a:r>
            <a:r>
              <a:rPr lang="cs-CZ" dirty="0"/>
              <a:t> </a:t>
            </a:r>
            <a:r>
              <a:rPr lang="cs-CZ" dirty="0" err="1"/>
              <a:t>us</a:t>
            </a:r>
            <a:endParaRPr lang="cs-CZ" dirty="0"/>
          </a:p>
        </p:txBody>
      </p:sp>
      <p:sp>
        <p:nvSpPr>
          <p:cNvPr id="3" name="Zástupný symbol pro obsah 2">
            <a:extLst>
              <a:ext uri="{FF2B5EF4-FFF2-40B4-BE49-F238E27FC236}">
                <a16:creationId xmlns:a16="http://schemas.microsoft.com/office/drawing/2014/main" id="{5C92D592-B3BE-43CE-9DAF-A4C7C783F74B}"/>
              </a:ext>
            </a:extLst>
          </p:cNvPr>
          <p:cNvSpPr>
            <a:spLocks noGrp="1"/>
          </p:cNvSpPr>
          <p:nvPr>
            <p:ph sz="half" idx="1"/>
          </p:nvPr>
        </p:nvSpPr>
        <p:spPr/>
        <p:txBody>
          <a:bodyPr>
            <a:normAutofit/>
          </a:bodyPr>
          <a:lstStyle/>
          <a:p>
            <a:pPr marL="0" indent="0">
              <a:buNone/>
            </a:pPr>
            <a:r>
              <a:rPr lang="cs-CZ" sz="2400" dirty="0"/>
              <a:t>Vladimír </a:t>
            </a:r>
            <a:r>
              <a:rPr lang="cs-CZ" sz="2400" dirty="0" err="1"/>
              <a:t>Kváča</a:t>
            </a:r>
            <a:r>
              <a:rPr lang="cs-CZ" sz="2400" dirty="0"/>
              <a:t>, Ph.D.</a:t>
            </a:r>
          </a:p>
          <a:p>
            <a:r>
              <a:rPr lang="cs-CZ" sz="2400" dirty="0" err="1"/>
              <a:t>Freelance</a:t>
            </a:r>
            <a:r>
              <a:rPr lang="cs-CZ" sz="2400" dirty="0"/>
              <a:t> </a:t>
            </a:r>
            <a:r>
              <a:rPr lang="cs-CZ" sz="2400" dirty="0" err="1"/>
              <a:t>consultant</a:t>
            </a:r>
            <a:r>
              <a:rPr lang="cs-CZ" sz="2400" dirty="0"/>
              <a:t> (design </a:t>
            </a:r>
            <a:r>
              <a:rPr lang="cs-CZ" sz="2400" dirty="0" err="1"/>
              <a:t>of</a:t>
            </a:r>
            <a:r>
              <a:rPr lang="cs-CZ" sz="2400" dirty="0"/>
              <a:t> public </a:t>
            </a:r>
            <a:r>
              <a:rPr lang="cs-CZ" sz="2400" dirty="0" err="1"/>
              <a:t>services</a:t>
            </a:r>
            <a:r>
              <a:rPr lang="cs-CZ" sz="2400" dirty="0"/>
              <a:t> and </a:t>
            </a:r>
            <a:r>
              <a:rPr lang="cs-CZ" sz="2400" dirty="0" err="1"/>
              <a:t>evaluations</a:t>
            </a:r>
            <a:r>
              <a:rPr lang="cs-CZ" sz="2400" dirty="0"/>
              <a:t>)</a:t>
            </a:r>
          </a:p>
          <a:p>
            <a:r>
              <a:rPr lang="cs-CZ" sz="2400" dirty="0" err="1"/>
              <a:t>Former</a:t>
            </a:r>
            <a:r>
              <a:rPr lang="cs-CZ" sz="2400" dirty="0"/>
              <a:t> </a:t>
            </a:r>
            <a:r>
              <a:rPr lang="cs-CZ" sz="2400" dirty="0" err="1"/>
              <a:t>Director</a:t>
            </a:r>
            <a:r>
              <a:rPr lang="cs-CZ" sz="2400" dirty="0"/>
              <a:t> General </a:t>
            </a:r>
            <a:r>
              <a:rPr lang="cs-CZ" sz="2400" dirty="0" err="1"/>
              <a:t>at</a:t>
            </a:r>
            <a:r>
              <a:rPr lang="cs-CZ" sz="2400" dirty="0"/>
              <a:t> Ministry </a:t>
            </a:r>
            <a:r>
              <a:rPr lang="cs-CZ" sz="2400" dirty="0" err="1"/>
              <a:t>of</a:t>
            </a:r>
            <a:r>
              <a:rPr lang="cs-CZ" sz="2400" dirty="0"/>
              <a:t> </a:t>
            </a:r>
            <a:r>
              <a:rPr lang="cs-CZ" sz="2400" dirty="0" err="1"/>
              <a:t>Labour</a:t>
            </a:r>
            <a:r>
              <a:rPr lang="cs-CZ" sz="2400" dirty="0"/>
              <a:t> and </a:t>
            </a:r>
            <a:r>
              <a:rPr lang="cs-CZ" sz="2400" dirty="0" err="1"/>
              <a:t>Social</a:t>
            </a:r>
            <a:r>
              <a:rPr lang="cs-CZ" sz="2400" dirty="0"/>
              <a:t> </a:t>
            </a:r>
            <a:r>
              <a:rPr lang="cs-CZ" sz="2400" dirty="0" err="1"/>
              <a:t>Affairs</a:t>
            </a:r>
            <a:r>
              <a:rPr lang="cs-CZ" sz="2400" dirty="0"/>
              <a:t> (CZ)</a:t>
            </a:r>
          </a:p>
          <a:p>
            <a:r>
              <a:rPr lang="cs-CZ" sz="2400" dirty="0" err="1"/>
              <a:t>Former</a:t>
            </a:r>
            <a:r>
              <a:rPr lang="cs-CZ" sz="2400" dirty="0"/>
              <a:t> </a:t>
            </a:r>
            <a:r>
              <a:rPr lang="cs-CZ" sz="2400" dirty="0" err="1"/>
              <a:t>European</a:t>
            </a:r>
            <a:r>
              <a:rPr lang="cs-CZ" sz="2400" dirty="0"/>
              <a:t> </a:t>
            </a:r>
            <a:r>
              <a:rPr lang="cs-CZ" sz="2400" dirty="0" err="1"/>
              <a:t>Commission‘s</a:t>
            </a:r>
            <a:r>
              <a:rPr lang="cs-CZ" sz="2400" dirty="0"/>
              <a:t> Public </a:t>
            </a:r>
            <a:r>
              <a:rPr lang="cs-CZ" sz="2400" dirty="0" err="1"/>
              <a:t>Administration</a:t>
            </a:r>
            <a:r>
              <a:rPr lang="cs-CZ" sz="2400" dirty="0"/>
              <a:t> and </a:t>
            </a:r>
            <a:r>
              <a:rPr lang="cs-CZ" sz="2400" dirty="0" err="1"/>
              <a:t>Governance</a:t>
            </a:r>
            <a:r>
              <a:rPr lang="cs-CZ" sz="2400" dirty="0"/>
              <a:t> Network </a:t>
            </a:r>
            <a:r>
              <a:rPr lang="cs-CZ" sz="2400" dirty="0" err="1"/>
              <a:t>facilitating</a:t>
            </a:r>
            <a:r>
              <a:rPr lang="cs-CZ" sz="2400" dirty="0"/>
              <a:t> expert</a:t>
            </a:r>
          </a:p>
          <a:p>
            <a:endParaRPr lang="cs-CZ" dirty="0"/>
          </a:p>
        </p:txBody>
      </p:sp>
      <p:pic>
        <p:nvPicPr>
          <p:cNvPr id="6" name="Zástupný symbol pro obsah 5">
            <a:extLst>
              <a:ext uri="{FF2B5EF4-FFF2-40B4-BE49-F238E27FC236}">
                <a16:creationId xmlns:a16="http://schemas.microsoft.com/office/drawing/2014/main" id="{A6692E56-366B-4291-B9EA-157C726BBE2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4478336" y="726319"/>
            <a:ext cx="1435099" cy="1076324"/>
          </a:xfrm>
        </p:spPr>
      </p:pic>
      <p:sp>
        <p:nvSpPr>
          <p:cNvPr id="7" name="Zástupný symbol pro obsah 2">
            <a:extLst>
              <a:ext uri="{FF2B5EF4-FFF2-40B4-BE49-F238E27FC236}">
                <a16:creationId xmlns:a16="http://schemas.microsoft.com/office/drawing/2014/main" id="{6B7776D2-154D-4E61-B1A8-BAAD9963DA1F}"/>
              </a:ext>
            </a:extLst>
          </p:cNvPr>
          <p:cNvSpPr txBox="1">
            <a:spLocks/>
          </p:cNvSpPr>
          <p:nvPr/>
        </p:nvSpPr>
        <p:spPr>
          <a:xfrm>
            <a:off x="6397346" y="1982623"/>
            <a:ext cx="4967955" cy="432844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t>Michaela </a:t>
            </a:r>
            <a:r>
              <a:rPr lang="en-US" sz="2600" dirty="0" err="1"/>
              <a:t>Ditrych</a:t>
            </a:r>
            <a:r>
              <a:rPr lang="en-US" sz="2600" dirty="0"/>
              <a:t> </a:t>
            </a:r>
            <a:r>
              <a:rPr lang="en-US" sz="2600" dirty="0" err="1"/>
              <a:t>Lenc</a:t>
            </a:r>
            <a:r>
              <a:rPr lang="en-US" sz="2600" dirty="0"/>
              <a:t> </a:t>
            </a:r>
            <a:endParaRPr lang="cs-CZ" sz="2600" dirty="0"/>
          </a:p>
          <a:p>
            <a:r>
              <a:rPr lang="en-US" sz="2600" dirty="0"/>
              <a:t>Ph</a:t>
            </a:r>
            <a:r>
              <a:rPr lang="cs-CZ" sz="2600" dirty="0"/>
              <a:t>.</a:t>
            </a:r>
            <a:r>
              <a:rPr lang="en-US" sz="2600" dirty="0"/>
              <a:t>D</a:t>
            </a:r>
            <a:r>
              <a:rPr lang="cs-CZ" sz="2600" dirty="0"/>
              <a:t>.</a:t>
            </a:r>
            <a:r>
              <a:rPr lang="en-US" sz="2600" dirty="0"/>
              <a:t> student of Public and Social Policy at the Faculty of Social Sciences, where she also completed her master’s degree in Public Policy; above that, she holds a master’s degree in Economic Policy and Development Studies. </a:t>
            </a:r>
            <a:endParaRPr lang="cs-CZ" sz="2600" dirty="0"/>
          </a:p>
          <a:p>
            <a:r>
              <a:rPr lang="en-US" sz="2600" dirty="0"/>
              <a:t>She is professionally and academically interested in development policy, particularly in the role of the private sector in development cooperation from a </a:t>
            </a:r>
            <a:r>
              <a:rPr lang="en-US" sz="2600" dirty="0" err="1"/>
              <a:t>metagovernance</a:t>
            </a:r>
            <a:r>
              <a:rPr lang="en-US" sz="2600" dirty="0"/>
              <a:t> perspective.</a:t>
            </a:r>
            <a:endParaRPr lang="cs-CZ" sz="2600" dirty="0"/>
          </a:p>
        </p:txBody>
      </p:sp>
      <p:cxnSp>
        <p:nvCxnSpPr>
          <p:cNvPr id="9" name="Přímá spojnice 8">
            <a:extLst>
              <a:ext uri="{FF2B5EF4-FFF2-40B4-BE49-F238E27FC236}">
                <a16:creationId xmlns:a16="http://schemas.microsoft.com/office/drawing/2014/main" id="{E994C8AC-9BF1-49B7-B4FE-5A6967056EB9}"/>
              </a:ext>
            </a:extLst>
          </p:cNvPr>
          <p:cNvCxnSpPr>
            <a:stCxn id="2" idx="0"/>
          </p:cNvCxnSpPr>
          <p:nvPr/>
        </p:nvCxnSpPr>
        <p:spPr>
          <a:xfrm flipH="1">
            <a:off x="6096000" y="546931"/>
            <a:ext cx="1781" cy="5764138"/>
          </a:xfrm>
          <a:prstGeom prst="line">
            <a:avLst/>
          </a:prstGeom>
          <a:ln>
            <a:solidFill>
              <a:srgbClr val="CC0066"/>
            </a:solidFill>
          </a:ln>
        </p:spPr>
        <p:style>
          <a:lnRef idx="1">
            <a:schemeClr val="accent1"/>
          </a:lnRef>
          <a:fillRef idx="0">
            <a:schemeClr val="accent1"/>
          </a:fillRef>
          <a:effectRef idx="0">
            <a:schemeClr val="accent1"/>
          </a:effectRef>
          <a:fontRef idx="minor">
            <a:schemeClr val="tx1"/>
          </a:fontRef>
        </p:style>
      </p:cxnSp>
      <p:pic>
        <p:nvPicPr>
          <p:cNvPr id="5" name="Obrázek 4">
            <a:extLst>
              <a:ext uri="{FF2B5EF4-FFF2-40B4-BE49-F238E27FC236}">
                <a16:creationId xmlns:a16="http://schemas.microsoft.com/office/drawing/2014/main" id="{84DE4D6E-DA95-44A7-BC69-776021EBCB17}"/>
              </a:ext>
            </a:extLst>
          </p:cNvPr>
          <p:cNvPicPr>
            <a:picLocks noChangeAspect="1"/>
          </p:cNvPicPr>
          <p:nvPr/>
        </p:nvPicPr>
        <p:blipFill rotWithShape="1">
          <a:blip r:embed="rId3">
            <a:extLst>
              <a:ext uri="{28A0092B-C50C-407E-A947-70E740481C1C}">
                <a14:useLocalDpi xmlns:a14="http://schemas.microsoft.com/office/drawing/2010/main" val="0"/>
              </a:ext>
            </a:extLst>
          </a:blip>
          <a:srcRect l="33660" r="24340" b="22957"/>
          <a:stretch/>
        </p:blipFill>
        <p:spPr>
          <a:xfrm>
            <a:off x="9949281" y="546931"/>
            <a:ext cx="1190874" cy="1457485"/>
          </a:xfrm>
          <a:prstGeom prst="rect">
            <a:avLst/>
          </a:prstGeom>
        </p:spPr>
      </p:pic>
    </p:spTree>
    <p:extLst>
      <p:ext uri="{BB962C8B-B14F-4D97-AF65-F5344CB8AC3E}">
        <p14:creationId xmlns:p14="http://schemas.microsoft.com/office/powerpoint/2010/main" val="23056510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err="1"/>
              <a:t>Reading</a:t>
            </a:r>
            <a:r>
              <a:rPr lang="cs-CZ" dirty="0"/>
              <a:t> and </a:t>
            </a:r>
            <a:r>
              <a:rPr lang="cs-CZ" dirty="0" err="1"/>
              <a:t>watching</a:t>
            </a:r>
            <a:r>
              <a:rPr lang="cs-CZ" dirty="0"/>
              <a:t> list</a:t>
            </a:r>
          </a:p>
        </p:txBody>
      </p:sp>
      <p:sp>
        <p:nvSpPr>
          <p:cNvPr id="3" name="Zástupný symbol pro obsah 2">
            <a:extLst>
              <a:ext uri="{FF2B5EF4-FFF2-40B4-BE49-F238E27FC236}">
                <a16:creationId xmlns:a16="http://schemas.microsoft.com/office/drawing/2014/main" id="{8E035854-8CBC-4160-AD57-A0D6BF776D37}"/>
              </a:ext>
            </a:extLst>
          </p:cNvPr>
          <p:cNvSpPr>
            <a:spLocks noGrp="1"/>
          </p:cNvSpPr>
          <p:nvPr>
            <p:ph idx="1"/>
          </p:nvPr>
        </p:nvSpPr>
        <p:spPr>
          <a:xfrm>
            <a:off x="1051846" y="2005012"/>
            <a:ext cx="3925596" cy="4404414"/>
          </a:xfrm>
        </p:spPr>
        <p:txBody>
          <a:bodyPr>
            <a:normAutofit/>
          </a:bodyPr>
          <a:lstStyle/>
          <a:p>
            <a:pPr marL="0" indent="0">
              <a:buNone/>
            </a:pPr>
            <a:r>
              <a:rPr lang="cs-CZ" dirty="0" err="1"/>
              <a:t>Moodle</a:t>
            </a:r>
            <a:r>
              <a:rPr lang="cs-CZ" dirty="0"/>
              <a:t>: </a:t>
            </a:r>
            <a:r>
              <a:rPr lang="cs-CZ" dirty="0">
                <a:hlinkClick r:id="rId2"/>
              </a:rPr>
              <a:t>https://dl1.cuni.cz/course/view.php?id=13837</a:t>
            </a:r>
            <a:endParaRPr lang="cs-CZ" dirty="0"/>
          </a:p>
          <a:p>
            <a:pPr marL="0" indent="0">
              <a:buNone/>
            </a:pPr>
            <a:endParaRPr lang="cs-CZ" dirty="0"/>
          </a:p>
          <a:p>
            <a:pPr marL="0" indent="0">
              <a:buNone/>
            </a:pPr>
            <a:endParaRPr lang="cs-CZ" dirty="0"/>
          </a:p>
        </p:txBody>
      </p:sp>
      <p:pic>
        <p:nvPicPr>
          <p:cNvPr id="4" name="Obrázek 3">
            <a:extLst>
              <a:ext uri="{FF2B5EF4-FFF2-40B4-BE49-F238E27FC236}">
                <a16:creationId xmlns:a16="http://schemas.microsoft.com/office/drawing/2014/main" id="{221B59E3-B95A-48E4-968B-233696407706}"/>
              </a:ext>
            </a:extLst>
          </p:cNvPr>
          <p:cNvPicPr>
            <a:picLocks noChangeAspect="1"/>
          </p:cNvPicPr>
          <p:nvPr/>
        </p:nvPicPr>
        <p:blipFill rotWithShape="1">
          <a:blip r:embed="rId3"/>
          <a:srcRect l="-1" t="12778" r="83939" b="6415"/>
          <a:stretch/>
        </p:blipFill>
        <p:spPr>
          <a:xfrm>
            <a:off x="5400136" y="1264779"/>
            <a:ext cx="1958196" cy="5541753"/>
          </a:xfrm>
          <a:prstGeom prst="rect">
            <a:avLst/>
          </a:prstGeom>
        </p:spPr>
      </p:pic>
      <p:pic>
        <p:nvPicPr>
          <p:cNvPr id="6" name="Obrázek 5">
            <a:extLst>
              <a:ext uri="{FF2B5EF4-FFF2-40B4-BE49-F238E27FC236}">
                <a16:creationId xmlns:a16="http://schemas.microsoft.com/office/drawing/2014/main" id="{1AD90E26-A0D0-4788-95BC-01E91FAB2F77}"/>
              </a:ext>
            </a:extLst>
          </p:cNvPr>
          <p:cNvPicPr>
            <a:picLocks noChangeAspect="1"/>
          </p:cNvPicPr>
          <p:nvPr/>
        </p:nvPicPr>
        <p:blipFill rotWithShape="1">
          <a:blip r:embed="rId3"/>
          <a:srcRect l="35057" t="12778" r="25156" b="6415"/>
          <a:stretch/>
        </p:blipFill>
        <p:spPr>
          <a:xfrm>
            <a:off x="7264698" y="1264778"/>
            <a:ext cx="4850741" cy="5541753"/>
          </a:xfrm>
          <a:prstGeom prst="rect">
            <a:avLst/>
          </a:prstGeom>
        </p:spPr>
      </p:pic>
    </p:spTree>
    <p:extLst>
      <p:ext uri="{BB962C8B-B14F-4D97-AF65-F5344CB8AC3E}">
        <p14:creationId xmlns:p14="http://schemas.microsoft.com/office/powerpoint/2010/main" val="3893078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err="1"/>
              <a:t>Homework</a:t>
            </a:r>
            <a:r>
              <a:rPr lang="cs-CZ" dirty="0"/>
              <a:t> #1</a:t>
            </a:r>
          </a:p>
        </p:txBody>
      </p:sp>
      <p:sp>
        <p:nvSpPr>
          <p:cNvPr id="3" name="Zástupný symbol pro obsah 2">
            <a:extLst>
              <a:ext uri="{FF2B5EF4-FFF2-40B4-BE49-F238E27FC236}">
                <a16:creationId xmlns:a16="http://schemas.microsoft.com/office/drawing/2014/main" id="{8E035854-8CBC-4160-AD57-A0D6BF776D37}"/>
              </a:ext>
            </a:extLst>
          </p:cNvPr>
          <p:cNvSpPr>
            <a:spLocks noGrp="1"/>
          </p:cNvSpPr>
          <p:nvPr>
            <p:ph idx="1"/>
          </p:nvPr>
        </p:nvSpPr>
        <p:spPr>
          <a:xfrm>
            <a:off x="1051845" y="2005012"/>
            <a:ext cx="10091871" cy="4306057"/>
          </a:xfrm>
        </p:spPr>
        <p:txBody>
          <a:bodyPr>
            <a:normAutofit/>
          </a:bodyPr>
          <a:lstStyle/>
          <a:p>
            <a:pPr marL="0" indent="0">
              <a:buNone/>
            </a:pPr>
            <a:r>
              <a:rPr lang="cs-CZ" dirty="0" err="1"/>
              <a:t>Moodle</a:t>
            </a:r>
            <a:r>
              <a:rPr lang="cs-CZ" dirty="0"/>
              <a:t>: </a:t>
            </a:r>
            <a:r>
              <a:rPr lang="cs-CZ" dirty="0">
                <a:hlinkClick r:id="rId2"/>
              </a:rPr>
              <a:t>https://dl1.cuni.cz/course/view.php?id=13837</a:t>
            </a:r>
            <a:r>
              <a:rPr lang="cs-CZ" dirty="0"/>
              <a:t> </a:t>
            </a:r>
          </a:p>
          <a:p>
            <a:pPr marL="0" indent="0">
              <a:buNone/>
            </a:pPr>
            <a:r>
              <a:rPr lang="en-US" dirty="0"/>
              <a:t>As we meet again already next week and you need to read a lot, this week's assignment is simple: Just </a:t>
            </a:r>
            <a:r>
              <a:rPr lang="en-US" b="1" dirty="0"/>
              <a:t>write a short (200 - 300 words) reflection</a:t>
            </a:r>
            <a:r>
              <a:rPr lang="en-US" dirty="0"/>
              <a:t> of what you read and watched from the reading list. Write what was new to you, what you find surprising, what you find important or interesting and also what you find confusing at the moment.</a:t>
            </a:r>
            <a:endParaRPr lang="cs-CZ" dirty="0"/>
          </a:p>
          <a:p>
            <a:pPr marL="0" indent="0">
              <a:buNone/>
            </a:pPr>
            <a:r>
              <a:rPr lang="cs-CZ" dirty="0" err="1"/>
              <a:t>Deadline</a:t>
            </a:r>
            <a:r>
              <a:rPr lang="cs-CZ" dirty="0"/>
              <a:t>: </a:t>
            </a:r>
            <a:r>
              <a:rPr lang="cs-CZ" dirty="0" err="1"/>
              <a:t>Monday</a:t>
            </a:r>
            <a:r>
              <a:rPr lang="cs-CZ" dirty="0"/>
              <a:t>, </a:t>
            </a:r>
            <a:r>
              <a:rPr lang="cs-CZ" dirty="0" err="1"/>
              <a:t>Oct</a:t>
            </a:r>
            <a:r>
              <a:rPr lang="cs-CZ" dirty="0"/>
              <a:t> 17, 23:59 CEST</a:t>
            </a:r>
          </a:p>
        </p:txBody>
      </p:sp>
    </p:spTree>
    <p:extLst>
      <p:ext uri="{BB962C8B-B14F-4D97-AF65-F5344CB8AC3E}">
        <p14:creationId xmlns:p14="http://schemas.microsoft.com/office/powerpoint/2010/main" val="1116114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rson waving reflecting shadow on teal wall paint">
            <a:extLst>
              <a:ext uri="{FF2B5EF4-FFF2-40B4-BE49-F238E27FC236}">
                <a16:creationId xmlns:a16="http://schemas.microsoft.com/office/drawing/2014/main" id="{B1FD84FE-C84D-40BA-B1F6-24F573115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9" y="0"/>
            <a:ext cx="51450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E8609CE0-A8A0-4EB4-A242-6C2F209BBCCC}"/>
              </a:ext>
            </a:extLst>
          </p:cNvPr>
          <p:cNvSpPr txBox="1"/>
          <p:nvPr/>
        </p:nvSpPr>
        <p:spPr>
          <a:xfrm>
            <a:off x="6096000" y="1351507"/>
            <a:ext cx="5040702" cy="1938992"/>
          </a:xfrm>
          <a:prstGeom prst="rect">
            <a:avLst/>
          </a:prstGeom>
          <a:noFill/>
        </p:spPr>
        <p:txBody>
          <a:bodyPr wrap="square" rtlCol="0">
            <a:spAutoFit/>
          </a:bodyPr>
          <a:lstStyle/>
          <a:p>
            <a:r>
              <a:rPr lang="cs-CZ" sz="2400" dirty="0" err="1"/>
              <a:t>Thank</a:t>
            </a:r>
            <a:r>
              <a:rPr lang="cs-CZ" sz="2400" dirty="0"/>
              <a:t> </a:t>
            </a:r>
            <a:r>
              <a:rPr lang="cs-CZ" sz="2400" dirty="0" err="1"/>
              <a:t>you</a:t>
            </a:r>
            <a:r>
              <a:rPr lang="cs-CZ" sz="2400" dirty="0"/>
              <a:t> and</a:t>
            </a:r>
          </a:p>
          <a:p>
            <a:r>
              <a:rPr lang="cs-CZ" sz="2400" dirty="0" err="1"/>
              <a:t>see</a:t>
            </a:r>
            <a:r>
              <a:rPr lang="cs-CZ" sz="2400" dirty="0"/>
              <a:t> </a:t>
            </a:r>
            <a:r>
              <a:rPr lang="cs-CZ" sz="2400" dirty="0" err="1"/>
              <a:t>you</a:t>
            </a:r>
            <a:r>
              <a:rPr lang="cs-CZ" sz="2400" dirty="0"/>
              <a:t> </a:t>
            </a:r>
            <a:r>
              <a:rPr lang="cs-CZ" sz="2400" dirty="0" err="1"/>
              <a:t>next</a:t>
            </a:r>
            <a:r>
              <a:rPr lang="cs-CZ" sz="2400" dirty="0"/>
              <a:t> </a:t>
            </a:r>
            <a:r>
              <a:rPr lang="cs-CZ" sz="2400" dirty="0" err="1"/>
              <a:t>week</a:t>
            </a:r>
            <a:endParaRPr lang="cs-CZ" sz="2400" dirty="0"/>
          </a:p>
          <a:p>
            <a:endParaRPr lang="cs-CZ" sz="2400" dirty="0"/>
          </a:p>
          <a:p>
            <a:r>
              <a:rPr lang="cs-CZ" sz="2400" dirty="0"/>
              <a:t>Same </a:t>
            </a:r>
            <a:r>
              <a:rPr lang="cs-CZ" sz="2400" dirty="0" err="1"/>
              <a:t>time</a:t>
            </a:r>
            <a:endParaRPr lang="cs-CZ" sz="2400" dirty="0"/>
          </a:p>
          <a:p>
            <a:r>
              <a:rPr lang="cs-CZ" sz="2400" dirty="0"/>
              <a:t>Same </a:t>
            </a:r>
            <a:r>
              <a:rPr lang="cs-CZ" sz="2400" dirty="0" err="1"/>
              <a:t>room</a:t>
            </a:r>
            <a:endParaRPr lang="cs-CZ" sz="2400" dirty="0"/>
          </a:p>
        </p:txBody>
      </p:sp>
    </p:spTree>
    <p:extLst>
      <p:ext uri="{BB962C8B-B14F-4D97-AF65-F5344CB8AC3E}">
        <p14:creationId xmlns:p14="http://schemas.microsoft.com/office/powerpoint/2010/main" val="598426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err="1"/>
              <a:t>About</a:t>
            </a:r>
            <a:r>
              <a:rPr lang="cs-CZ" dirty="0"/>
              <a:t> </a:t>
            </a:r>
            <a:r>
              <a:rPr lang="cs-CZ" dirty="0" err="1"/>
              <a:t>us</a:t>
            </a:r>
            <a:endParaRPr lang="cs-CZ" dirty="0"/>
          </a:p>
        </p:txBody>
      </p:sp>
      <p:sp>
        <p:nvSpPr>
          <p:cNvPr id="3" name="Zástupný symbol pro obsah 2">
            <a:extLst>
              <a:ext uri="{FF2B5EF4-FFF2-40B4-BE49-F238E27FC236}">
                <a16:creationId xmlns:a16="http://schemas.microsoft.com/office/drawing/2014/main" id="{8E035854-8CBC-4160-AD57-A0D6BF776D37}"/>
              </a:ext>
            </a:extLst>
          </p:cNvPr>
          <p:cNvSpPr>
            <a:spLocks noGrp="1"/>
          </p:cNvSpPr>
          <p:nvPr>
            <p:ph idx="1"/>
          </p:nvPr>
        </p:nvSpPr>
        <p:spPr/>
        <p:txBody>
          <a:bodyPr/>
          <a:lstStyle/>
          <a:p>
            <a:pPr marL="0" indent="0">
              <a:buNone/>
            </a:pPr>
            <a:r>
              <a:rPr lang="cs-CZ" dirty="0" err="1"/>
              <a:t>Meet</a:t>
            </a:r>
            <a:r>
              <a:rPr lang="cs-CZ" dirty="0"/>
              <a:t> </a:t>
            </a:r>
            <a:r>
              <a:rPr lang="cs-CZ" dirty="0" err="1"/>
              <a:t>an</a:t>
            </a:r>
            <a:r>
              <a:rPr lang="cs-CZ" dirty="0"/>
              <a:t> </a:t>
            </a:r>
            <a:r>
              <a:rPr lang="cs-CZ" dirty="0" err="1"/>
              <a:t>unknown</a:t>
            </a:r>
            <a:r>
              <a:rPr lang="cs-CZ" dirty="0"/>
              <a:t> </a:t>
            </a:r>
            <a:r>
              <a:rPr lang="cs-CZ" dirty="0" err="1"/>
              <a:t>stranger</a:t>
            </a:r>
            <a:endParaRPr lang="cs-CZ" dirty="0"/>
          </a:p>
          <a:p>
            <a:pPr marL="0" indent="0">
              <a:buNone/>
            </a:pPr>
            <a:r>
              <a:rPr lang="cs-CZ" dirty="0" err="1"/>
              <a:t>Be</a:t>
            </a:r>
            <a:r>
              <a:rPr lang="cs-CZ" dirty="0"/>
              <a:t> </a:t>
            </a:r>
            <a:r>
              <a:rPr lang="cs-CZ" dirty="0" err="1"/>
              <a:t>ready</a:t>
            </a:r>
            <a:r>
              <a:rPr lang="cs-CZ" dirty="0"/>
              <a:t> to </a:t>
            </a:r>
            <a:r>
              <a:rPr lang="cs-CZ" dirty="0" err="1"/>
              <a:t>introduce</a:t>
            </a:r>
            <a:r>
              <a:rPr lang="cs-CZ" dirty="0"/>
              <a:t> </a:t>
            </a:r>
            <a:r>
              <a:rPr lang="cs-CZ" dirty="0" err="1"/>
              <a:t>your</a:t>
            </a:r>
            <a:r>
              <a:rPr lang="cs-CZ" dirty="0"/>
              <a:t> </a:t>
            </a:r>
            <a:r>
              <a:rPr lang="cs-CZ" dirty="0" err="1"/>
              <a:t>new</a:t>
            </a:r>
            <a:r>
              <a:rPr lang="cs-CZ" dirty="0"/>
              <a:t> </a:t>
            </a:r>
            <a:r>
              <a:rPr lang="cs-CZ" dirty="0" err="1"/>
              <a:t>friend</a:t>
            </a:r>
            <a:r>
              <a:rPr lang="cs-CZ" dirty="0"/>
              <a:t> in 10 </a:t>
            </a:r>
            <a:r>
              <a:rPr lang="cs-CZ" dirty="0" err="1"/>
              <a:t>minutes</a:t>
            </a:r>
            <a:r>
              <a:rPr lang="cs-CZ" dirty="0"/>
              <a:t>:</a:t>
            </a:r>
          </a:p>
          <a:p>
            <a:pPr marL="514350" indent="-514350">
              <a:buFont typeface="+mj-lt"/>
              <a:buAutoNum type="arabicPeriod"/>
            </a:pPr>
            <a:r>
              <a:rPr lang="cs-CZ" dirty="0" err="1"/>
              <a:t>She</a:t>
            </a:r>
            <a:r>
              <a:rPr lang="cs-CZ" dirty="0"/>
              <a:t>/He </a:t>
            </a:r>
            <a:r>
              <a:rPr lang="cs-CZ" dirty="0" err="1"/>
              <a:t>is</a:t>
            </a:r>
            <a:r>
              <a:rPr lang="cs-CZ" dirty="0"/>
              <a:t> ………. </a:t>
            </a:r>
            <a:r>
              <a:rPr lang="cs-CZ" dirty="0" err="1"/>
              <a:t>from</a:t>
            </a:r>
            <a:r>
              <a:rPr lang="cs-CZ" dirty="0"/>
              <a:t> ……….. </a:t>
            </a:r>
            <a:r>
              <a:rPr lang="cs-CZ" dirty="0" err="1"/>
              <a:t>studying</a:t>
            </a:r>
            <a:r>
              <a:rPr lang="cs-CZ" dirty="0"/>
              <a:t> ………</a:t>
            </a:r>
          </a:p>
          <a:p>
            <a:pPr marL="514350" indent="-514350">
              <a:buFont typeface="+mj-lt"/>
              <a:buAutoNum type="arabicPeriod"/>
            </a:pPr>
            <a:r>
              <a:rPr lang="cs-CZ" dirty="0" err="1"/>
              <a:t>Why</a:t>
            </a:r>
            <a:r>
              <a:rPr lang="cs-CZ" dirty="0"/>
              <a:t> </a:t>
            </a:r>
            <a:r>
              <a:rPr lang="cs-CZ" dirty="0" err="1"/>
              <a:t>is</a:t>
            </a:r>
            <a:r>
              <a:rPr lang="cs-CZ" dirty="0"/>
              <a:t> he/</a:t>
            </a:r>
            <a:r>
              <a:rPr lang="cs-CZ" dirty="0" err="1"/>
              <a:t>she</a:t>
            </a:r>
            <a:r>
              <a:rPr lang="cs-CZ" dirty="0"/>
              <a:t> </a:t>
            </a:r>
            <a:r>
              <a:rPr lang="cs-CZ" dirty="0" err="1"/>
              <a:t>interested</a:t>
            </a:r>
            <a:r>
              <a:rPr lang="cs-CZ" dirty="0"/>
              <a:t> in public management?</a:t>
            </a:r>
          </a:p>
          <a:p>
            <a:pPr marL="514350" indent="-514350">
              <a:buFont typeface="+mj-lt"/>
              <a:buAutoNum type="arabicPeriod"/>
            </a:pPr>
            <a:r>
              <a:rPr lang="cs-CZ" dirty="0" err="1"/>
              <a:t>What</a:t>
            </a:r>
            <a:r>
              <a:rPr lang="cs-CZ" dirty="0"/>
              <a:t> are </a:t>
            </a:r>
            <a:r>
              <a:rPr lang="cs-CZ" dirty="0" err="1"/>
              <a:t>the</a:t>
            </a:r>
            <a:r>
              <a:rPr lang="cs-CZ" dirty="0"/>
              <a:t> </a:t>
            </a:r>
            <a:r>
              <a:rPr lang="cs-CZ" dirty="0" err="1"/>
              <a:t>main</a:t>
            </a:r>
            <a:r>
              <a:rPr lang="cs-CZ" dirty="0"/>
              <a:t> </a:t>
            </a:r>
            <a:r>
              <a:rPr lang="cs-CZ" dirty="0" err="1"/>
              <a:t>challenges</a:t>
            </a:r>
            <a:r>
              <a:rPr lang="cs-CZ" dirty="0"/>
              <a:t> </a:t>
            </a:r>
            <a:r>
              <a:rPr lang="cs-CZ" dirty="0" err="1"/>
              <a:t>of</a:t>
            </a:r>
            <a:r>
              <a:rPr lang="cs-CZ" dirty="0"/>
              <a:t> </a:t>
            </a:r>
            <a:r>
              <a:rPr lang="cs-CZ" dirty="0" err="1"/>
              <a:t>the</a:t>
            </a:r>
            <a:r>
              <a:rPr lang="cs-CZ" dirty="0"/>
              <a:t> public </a:t>
            </a:r>
            <a:r>
              <a:rPr lang="cs-CZ" dirty="0" err="1"/>
              <a:t>administration</a:t>
            </a:r>
            <a:r>
              <a:rPr lang="cs-CZ" dirty="0"/>
              <a:t> in her/his country?</a:t>
            </a:r>
          </a:p>
          <a:p>
            <a:pPr marL="514350" indent="-514350">
              <a:buFont typeface="+mj-lt"/>
              <a:buAutoNum type="arabicPeriod"/>
            </a:pPr>
            <a:endParaRPr lang="cs-CZ" dirty="0"/>
          </a:p>
          <a:p>
            <a:pPr marL="0" indent="0">
              <a:buNone/>
            </a:pPr>
            <a:endParaRPr lang="cs-CZ" dirty="0"/>
          </a:p>
          <a:p>
            <a:endParaRPr lang="cs-CZ" dirty="0"/>
          </a:p>
        </p:txBody>
      </p:sp>
    </p:spTree>
    <p:extLst>
      <p:ext uri="{BB962C8B-B14F-4D97-AF65-F5344CB8AC3E}">
        <p14:creationId xmlns:p14="http://schemas.microsoft.com/office/powerpoint/2010/main" val="278870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err="1"/>
              <a:t>Course</a:t>
            </a:r>
            <a:r>
              <a:rPr lang="cs-CZ" dirty="0"/>
              <a:t> </a:t>
            </a:r>
            <a:r>
              <a:rPr lang="cs-CZ" dirty="0" err="1"/>
              <a:t>overview</a:t>
            </a:r>
            <a:r>
              <a:rPr lang="cs-CZ" dirty="0"/>
              <a:t> - </a:t>
            </a:r>
            <a:r>
              <a:rPr lang="cs-CZ" dirty="0" err="1"/>
              <a:t>meetings</a:t>
            </a:r>
            <a:endParaRPr lang="cs-CZ" dirty="0"/>
          </a:p>
        </p:txBody>
      </p:sp>
      <p:sp>
        <p:nvSpPr>
          <p:cNvPr id="3" name="Zástupný symbol pro obsah 2">
            <a:extLst>
              <a:ext uri="{FF2B5EF4-FFF2-40B4-BE49-F238E27FC236}">
                <a16:creationId xmlns:a16="http://schemas.microsoft.com/office/drawing/2014/main" id="{8E035854-8CBC-4160-AD57-A0D6BF776D37}"/>
              </a:ext>
            </a:extLst>
          </p:cNvPr>
          <p:cNvSpPr>
            <a:spLocks noGrp="1"/>
          </p:cNvSpPr>
          <p:nvPr>
            <p:ph idx="1"/>
          </p:nvPr>
        </p:nvSpPr>
        <p:spPr/>
        <p:txBody>
          <a:bodyPr>
            <a:normAutofit lnSpcReduction="10000"/>
          </a:bodyPr>
          <a:lstStyle/>
          <a:p>
            <a:r>
              <a:rPr lang="en-GB" dirty="0"/>
              <a:t>7 x </a:t>
            </a:r>
            <a:r>
              <a:rPr lang="cs-CZ" dirty="0" err="1"/>
              <a:t>Wednesdays</a:t>
            </a:r>
            <a:r>
              <a:rPr lang="en-GB" dirty="0"/>
              <a:t> 1</a:t>
            </a:r>
            <a:r>
              <a:rPr lang="cs-CZ" dirty="0"/>
              <a:t>4</a:t>
            </a:r>
            <a:r>
              <a:rPr lang="en-GB" dirty="0"/>
              <a:t>:</a:t>
            </a:r>
            <a:r>
              <a:rPr lang="cs-CZ" dirty="0"/>
              <a:t>0</a:t>
            </a:r>
            <a:r>
              <a:rPr lang="en-GB" dirty="0"/>
              <a:t>0 – 1</a:t>
            </a:r>
            <a:r>
              <a:rPr lang="cs-CZ" dirty="0"/>
              <a:t>6</a:t>
            </a:r>
            <a:r>
              <a:rPr lang="en-GB" dirty="0"/>
              <a:t>:</a:t>
            </a:r>
            <a:r>
              <a:rPr lang="cs-CZ" dirty="0"/>
              <a:t>5</a:t>
            </a:r>
            <a:r>
              <a:rPr lang="en-GB" dirty="0"/>
              <a:t>0, </a:t>
            </a:r>
            <a:endParaRPr lang="cs-CZ" dirty="0"/>
          </a:p>
          <a:p>
            <a:r>
              <a:rPr lang="en-GB" dirty="0"/>
              <a:t>October </a:t>
            </a:r>
            <a:r>
              <a:rPr lang="cs-CZ" dirty="0"/>
              <a:t>12		</a:t>
            </a:r>
            <a:r>
              <a:rPr lang="en-GB" dirty="0"/>
              <a:t>room JPEK21</a:t>
            </a:r>
            <a:r>
              <a:rPr lang="cs-CZ" dirty="0"/>
              <a:t>2</a:t>
            </a:r>
            <a:r>
              <a:rPr lang="en-GB" dirty="0"/>
              <a:t> </a:t>
            </a:r>
            <a:endParaRPr lang="cs-CZ" dirty="0"/>
          </a:p>
          <a:p>
            <a:r>
              <a:rPr lang="cs-CZ" dirty="0" err="1"/>
              <a:t>October</a:t>
            </a:r>
            <a:r>
              <a:rPr lang="cs-CZ" dirty="0"/>
              <a:t> </a:t>
            </a:r>
            <a:r>
              <a:rPr lang="en-GB" dirty="0"/>
              <a:t>1</a:t>
            </a:r>
            <a:r>
              <a:rPr lang="cs-CZ" dirty="0"/>
              <a:t>9		</a:t>
            </a:r>
            <a:r>
              <a:rPr lang="en-GB" dirty="0"/>
              <a:t>room JPEK21</a:t>
            </a:r>
            <a:r>
              <a:rPr lang="cs-CZ" dirty="0"/>
              <a:t>2</a:t>
            </a:r>
            <a:r>
              <a:rPr lang="en-GB" dirty="0"/>
              <a:t> </a:t>
            </a:r>
            <a:endParaRPr lang="cs-CZ" dirty="0"/>
          </a:p>
          <a:p>
            <a:r>
              <a:rPr lang="cs-CZ" dirty="0" err="1"/>
              <a:t>November</a:t>
            </a:r>
            <a:r>
              <a:rPr lang="cs-CZ" dirty="0"/>
              <a:t> 9</a:t>
            </a:r>
            <a:r>
              <a:rPr lang="en-GB" dirty="0"/>
              <a:t> </a:t>
            </a:r>
            <a:r>
              <a:rPr lang="cs-CZ" dirty="0"/>
              <a:t>		</a:t>
            </a:r>
            <a:r>
              <a:rPr lang="en-GB" dirty="0"/>
              <a:t>room JPEK21</a:t>
            </a:r>
            <a:r>
              <a:rPr lang="cs-CZ" dirty="0"/>
              <a:t>2</a:t>
            </a:r>
            <a:r>
              <a:rPr lang="en-GB" dirty="0"/>
              <a:t> </a:t>
            </a:r>
            <a:endParaRPr lang="cs-CZ" dirty="0"/>
          </a:p>
          <a:p>
            <a:r>
              <a:rPr lang="en-GB" dirty="0"/>
              <a:t>November </a:t>
            </a:r>
            <a:r>
              <a:rPr lang="cs-CZ" dirty="0"/>
              <a:t>16</a:t>
            </a:r>
            <a:r>
              <a:rPr lang="en-GB" dirty="0"/>
              <a:t> </a:t>
            </a:r>
            <a:r>
              <a:rPr lang="cs-CZ" dirty="0"/>
              <a:t>		</a:t>
            </a:r>
            <a:r>
              <a:rPr lang="en-GB" dirty="0"/>
              <a:t>room JPEK21</a:t>
            </a:r>
            <a:r>
              <a:rPr lang="cs-CZ" dirty="0"/>
              <a:t>2</a:t>
            </a:r>
          </a:p>
          <a:p>
            <a:r>
              <a:rPr lang="en-GB" dirty="0"/>
              <a:t>November 30 </a:t>
            </a:r>
            <a:r>
              <a:rPr lang="cs-CZ" dirty="0"/>
              <a:t>		</a:t>
            </a:r>
            <a:r>
              <a:rPr lang="en-GB" dirty="0"/>
              <a:t>room JPEK21</a:t>
            </a:r>
            <a:r>
              <a:rPr lang="cs-CZ" dirty="0"/>
              <a:t>2</a:t>
            </a:r>
          </a:p>
          <a:p>
            <a:r>
              <a:rPr lang="en-GB" dirty="0"/>
              <a:t>December </a:t>
            </a:r>
            <a:r>
              <a:rPr lang="cs-CZ" dirty="0"/>
              <a:t>14</a:t>
            </a:r>
            <a:r>
              <a:rPr lang="en-GB" dirty="0"/>
              <a:t> </a:t>
            </a:r>
            <a:r>
              <a:rPr lang="cs-CZ" dirty="0"/>
              <a:t>		</a:t>
            </a:r>
            <a:r>
              <a:rPr lang="en-GB" dirty="0"/>
              <a:t>room JPEK21</a:t>
            </a:r>
            <a:r>
              <a:rPr lang="cs-CZ" dirty="0"/>
              <a:t>2</a:t>
            </a:r>
          </a:p>
          <a:p>
            <a:r>
              <a:rPr lang="en-GB" dirty="0"/>
              <a:t>December 21 </a:t>
            </a:r>
            <a:r>
              <a:rPr lang="cs-CZ" dirty="0"/>
              <a:t>		</a:t>
            </a:r>
            <a:r>
              <a:rPr lang="en-GB" dirty="0"/>
              <a:t>room JPEK21</a:t>
            </a:r>
            <a:r>
              <a:rPr lang="cs-CZ" dirty="0"/>
              <a:t>2</a:t>
            </a:r>
          </a:p>
          <a:p>
            <a:r>
              <a:rPr lang="cs-CZ" dirty="0"/>
              <a:t>+ </a:t>
            </a:r>
            <a:r>
              <a:rPr lang="en-GB" dirty="0"/>
              <a:t>Final discussion in January 2022, tbc.</a:t>
            </a:r>
            <a:r>
              <a:rPr lang="cs-CZ" dirty="0"/>
              <a:t> 	and </a:t>
            </a:r>
          </a:p>
          <a:p>
            <a:endParaRPr lang="cs-CZ" dirty="0"/>
          </a:p>
        </p:txBody>
      </p:sp>
      <p:pic>
        <p:nvPicPr>
          <p:cNvPr id="7" name="Grafický objekt 6" descr="Schůzka">
            <a:extLst>
              <a:ext uri="{FF2B5EF4-FFF2-40B4-BE49-F238E27FC236}">
                <a16:creationId xmlns:a16="http://schemas.microsoft.com/office/drawing/2014/main" id="{0FAE86EA-0F54-4DE4-8DD8-4411F30081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2667" y="2349043"/>
            <a:ext cx="539957" cy="539957"/>
          </a:xfrm>
          <a:prstGeom prst="rect">
            <a:avLst/>
          </a:prstGeom>
        </p:spPr>
      </p:pic>
      <p:pic>
        <p:nvPicPr>
          <p:cNvPr id="8" name="Grafický objekt 7" descr="Schůzka">
            <a:extLst>
              <a:ext uri="{FF2B5EF4-FFF2-40B4-BE49-F238E27FC236}">
                <a16:creationId xmlns:a16="http://schemas.microsoft.com/office/drawing/2014/main" id="{831AA7B8-2997-4E49-A17F-79DF0E1E38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2624" y="4753003"/>
            <a:ext cx="539957" cy="539957"/>
          </a:xfrm>
          <a:prstGeom prst="rect">
            <a:avLst/>
          </a:prstGeom>
        </p:spPr>
      </p:pic>
      <p:pic>
        <p:nvPicPr>
          <p:cNvPr id="13" name="Grafický objekt 12" descr="Internet">
            <a:extLst>
              <a:ext uri="{FF2B5EF4-FFF2-40B4-BE49-F238E27FC236}">
                <a16:creationId xmlns:a16="http://schemas.microsoft.com/office/drawing/2014/main" id="{3AF78F66-8A0A-4B24-A3DE-02F67535C8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23127" y="5632392"/>
            <a:ext cx="540000" cy="540000"/>
          </a:xfrm>
          <a:prstGeom prst="rect">
            <a:avLst/>
          </a:prstGeom>
        </p:spPr>
      </p:pic>
      <p:pic>
        <p:nvPicPr>
          <p:cNvPr id="14" name="Grafický objekt 13" descr="Schůzka">
            <a:extLst>
              <a:ext uri="{FF2B5EF4-FFF2-40B4-BE49-F238E27FC236}">
                <a16:creationId xmlns:a16="http://schemas.microsoft.com/office/drawing/2014/main" id="{F515B060-12BB-45C3-BBD7-043026E89D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87949" y="5632392"/>
            <a:ext cx="539957" cy="539957"/>
          </a:xfrm>
          <a:prstGeom prst="rect">
            <a:avLst/>
          </a:prstGeom>
        </p:spPr>
      </p:pic>
      <p:pic>
        <p:nvPicPr>
          <p:cNvPr id="15" name="Grafický objekt 14" descr="Schůzka">
            <a:extLst>
              <a:ext uri="{FF2B5EF4-FFF2-40B4-BE49-F238E27FC236}">
                <a16:creationId xmlns:a16="http://schemas.microsoft.com/office/drawing/2014/main" id="{7B5EC1A5-FB0F-4305-B3B0-FDD4389DAA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2538" y="2854138"/>
            <a:ext cx="539957" cy="539957"/>
          </a:xfrm>
          <a:prstGeom prst="rect">
            <a:avLst/>
          </a:prstGeom>
        </p:spPr>
      </p:pic>
      <p:pic>
        <p:nvPicPr>
          <p:cNvPr id="16" name="Grafický objekt 15" descr="Schůzka">
            <a:extLst>
              <a:ext uri="{FF2B5EF4-FFF2-40B4-BE49-F238E27FC236}">
                <a16:creationId xmlns:a16="http://schemas.microsoft.com/office/drawing/2014/main" id="{80DDCD21-1E17-41A7-B206-B81799CC59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2538" y="3337792"/>
            <a:ext cx="539957" cy="539957"/>
          </a:xfrm>
          <a:prstGeom prst="rect">
            <a:avLst/>
          </a:prstGeom>
        </p:spPr>
      </p:pic>
      <p:pic>
        <p:nvPicPr>
          <p:cNvPr id="17" name="Grafický objekt 16" descr="Schůzka">
            <a:extLst>
              <a:ext uri="{FF2B5EF4-FFF2-40B4-BE49-F238E27FC236}">
                <a16:creationId xmlns:a16="http://schemas.microsoft.com/office/drawing/2014/main" id="{3D610EE8-990E-4842-8181-8084FE236D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2538" y="3763227"/>
            <a:ext cx="539957" cy="539957"/>
          </a:xfrm>
          <a:prstGeom prst="rect">
            <a:avLst/>
          </a:prstGeom>
        </p:spPr>
      </p:pic>
      <p:pic>
        <p:nvPicPr>
          <p:cNvPr id="18" name="Grafický objekt 17" descr="Schůzka">
            <a:extLst>
              <a:ext uri="{FF2B5EF4-FFF2-40B4-BE49-F238E27FC236}">
                <a16:creationId xmlns:a16="http://schemas.microsoft.com/office/drawing/2014/main" id="{12A79646-BA7E-46C1-B766-BFCB94C8E6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2538" y="4214620"/>
            <a:ext cx="539957" cy="539957"/>
          </a:xfrm>
          <a:prstGeom prst="rect">
            <a:avLst/>
          </a:prstGeom>
        </p:spPr>
      </p:pic>
      <p:pic>
        <p:nvPicPr>
          <p:cNvPr id="19" name="Grafický objekt 18" descr="Schůzka">
            <a:extLst>
              <a:ext uri="{FF2B5EF4-FFF2-40B4-BE49-F238E27FC236}">
                <a16:creationId xmlns:a16="http://schemas.microsoft.com/office/drawing/2014/main" id="{507F4B55-AA6D-4275-9E31-892EB1752B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2537" y="5205299"/>
            <a:ext cx="539957" cy="539957"/>
          </a:xfrm>
          <a:prstGeom prst="rect">
            <a:avLst/>
          </a:prstGeom>
        </p:spPr>
      </p:pic>
    </p:spTree>
    <p:extLst>
      <p:ext uri="{BB962C8B-B14F-4D97-AF65-F5344CB8AC3E}">
        <p14:creationId xmlns:p14="http://schemas.microsoft.com/office/powerpoint/2010/main" val="4034275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err="1"/>
              <a:t>Course</a:t>
            </a:r>
            <a:r>
              <a:rPr lang="cs-CZ" dirty="0"/>
              <a:t> </a:t>
            </a:r>
            <a:r>
              <a:rPr lang="cs-CZ" dirty="0" err="1"/>
              <a:t>overview</a:t>
            </a:r>
            <a:r>
              <a:rPr lang="cs-CZ" dirty="0"/>
              <a:t> - </a:t>
            </a:r>
            <a:r>
              <a:rPr lang="cs-CZ" dirty="0" err="1"/>
              <a:t>communication</a:t>
            </a:r>
            <a:endParaRPr lang="cs-CZ" dirty="0"/>
          </a:p>
        </p:txBody>
      </p:sp>
      <p:sp>
        <p:nvSpPr>
          <p:cNvPr id="3" name="Zástupný symbol pro obsah 2">
            <a:extLst>
              <a:ext uri="{FF2B5EF4-FFF2-40B4-BE49-F238E27FC236}">
                <a16:creationId xmlns:a16="http://schemas.microsoft.com/office/drawing/2014/main" id="{8E035854-8CBC-4160-AD57-A0D6BF776D37}"/>
              </a:ext>
            </a:extLst>
          </p:cNvPr>
          <p:cNvSpPr>
            <a:spLocks noGrp="1"/>
          </p:cNvSpPr>
          <p:nvPr>
            <p:ph idx="1"/>
          </p:nvPr>
        </p:nvSpPr>
        <p:spPr/>
        <p:txBody>
          <a:bodyPr>
            <a:normAutofit/>
          </a:bodyPr>
          <a:lstStyle/>
          <a:p>
            <a:pPr marL="0" indent="0">
              <a:buNone/>
            </a:pPr>
            <a:r>
              <a:rPr lang="cs-CZ" dirty="0" err="1"/>
              <a:t>Moodle</a:t>
            </a:r>
            <a:r>
              <a:rPr lang="cs-CZ" dirty="0"/>
              <a:t>: </a:t>
            </a:r>
            <a:r>
              <a:rPr lang="cs-CZ" dirty="0">
                <a:hlinkClick r:id="rId2"/>
              </a:rPr>
              <a:t>https://dl1.cuni.cz/course/view.php?id=13837</a:t>
            </a:r>
            <a:endParaRPr lang="cs-CZ" dirty="0"/>
          </a:p>
          <a:p>
            <a:pPr marL="0" indent="0">
              <a:buNone/>
            </a:pPr>
            <a:endParaRPr lang="cs-CZ" dirty="0"/>
          </a:p>
          <a:p>
            <a:pPr marL="0" indent="0">
              <a:buNone/>
            </a:pPr>
            <a:r>
              <a:rPr lang="cs-CZ" dirty="0" err="1"/>
              <a:t>Consultations</a:t>
            </a:r>
            <a:r>
              <a:rPr lang="cs-CZ" dirty="0"/>
              <a:t>:</a:t>
            </a:r>
          </a:p>
          <a:p>
            <a:pPr marL="0" indent="0">
              <a:buNone/>
            </a:pPr>
            <a:r>
              <a:rPr lang="cs-CZ" dirty="0" err="1"/>
              <a:t>Wednesdays</a:t>
            </a:r>
            <a:r>
              <a:rPr lang="cs-CZ" dirty="0"/>
              <a:t> </a:t>
            </a:r>
            <a:r>
              <a:rPr lang="cs-CZ" dirty="0" err="1"/>
              <a:t>after</a:t>
            </a:r>
            <a:r>
              <a:rPr lang="cs-CZ" dirty="0"/>
              <a:t> </a:t>
            </a:r>
            <a:r>
              <a:rPr lang="cs-CZ" dirty="0" err="1"/>
              <a:t>the</a:t>
            </a:r>
            <a:r>
              <a:rPr lang="cs-CZ" dirty="0"/>
              <a:t> </a:t>
            </a:r>
            <a:r>
              <a:rPr lang="cs-CZ" dirty="0" err="1"/>
              <a:t>seminars</a:t>
            </a:r>
            <a:r>
              <a:rPr lang="cs-CZ" dirty="0"/>
              <a:t>: 16:50 – 17:20 </a:t>
            </a:r>
            <a:r>
              <a:rPr lang="cs-CZ" dirty="0" err="1"/>
              <a:t>or</a:t>
            </a:r>
            <a:r>
              <a:rPr lang="cs-CZ" dirty="0"/>
              <a:t> as </a:t>
            </a:r>
            <a:r>
              <a:rPr lang="cs-CZ" dirty="0" err="1"/>
              <a:t>agreed</a:t>
            </a:r>
            <a:r>
              <a:rPr lang="cs-CZ" dirty="0"/>
              <a:t>, to </a:t>
            </a:r>
            <a:r>
              <a:rPr lang="cs-CZ" dirty="0" err="1"/>
              <a:t>be</a:t>
            </a:r>
            <a:r>
              <a:rPr lang="cs-CZ" dirty="0"/>
              <a:t> </a:t>
            </a:r>
            <a:r>
              <a:rPr lang="cs-CZ" dirty="0" err="1"/>
              <a:t>booked</a:t>
            </a:r>
            <a:r>
              <a:rPr lang="cs-CZ" dirty="0"/>
              <a:t> in </a:t>
            </a:r>
            <a:r>
              <a:rPr lang="cs-CZ" dirty="0" err="1"/>
              <a:t>advance</a:t>
            </a:r>
            <a:r>
              <a:rPr lang="cs-CZ" dirty="0"/>
              <a:t>: </a:t>
            </a:r>
            <a:r>
              <a:rPr lang="cs-CZ" dirty="0">
                <a:hlinkClick r:id="rId3"/>
              </a:rPr>
              <a:t>vladimir.kvaca@gmail.com</a:t>
            </a:r>
            <a:r>
              <a:rPr lang="cs-CZ" dirty="0"/>
              <a:t> </a:t>
            </a:r>
          </a:p>
          <a:p>
            <a:pPr marL="0" indent="0">
              <a:buNone/>
            </a:pPr>
            <a:endParaRPr lang="cs-CZ" sz="2000" dirty="0"/>
          </a:p>
        </p:txBody>
      </p:sp>
    </p:spTree>
    <p:extLst>
      <p:ext uri="{BB962C8B-B14F-4D97-AF65-F5344CB8AC3E}">
        <p14:creationId xmlns:p14="http://schemas.microsoft.com/office/powerpoint/2010/main" val="2382412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err="1"/>
              <a:t>Course</a:t>
            </a:r>
            <a:r>
              <a:rPr lang="cs-CZ" dirty="0"/>
              <a:t> </a:t>
            </a:r>
            <a:r>
              <a:rPr lang="cs-CZ" dirty="0" err="1"/>
              <a:t>overview</a:t>
            </a:r>
            <a:r>
              <a:rPr lang="cs-CZ" dirty="0"/>
              <a:t> – </a:t>
            </a:r>
            <a:r>
              <a:rPr lang="cs-CZ" dirty="0" err="1"/>
              <a:t>How</a:t>
            </a:r>
            <a:r>
              <a:rPr lang="cs-CZ" dirty="0"/>
              <a:t> to </a:t>
            </a:r>
            <a:r>
              <a:rPr lang="cs-CZ" dirty="0" err="1"/>
              <a:t>pass</a:t>
            </a:r>
            <a:endParaRPr lang="cs-CZ" dirty="0"/>
          </a:p>
        </p:txBody>
      </p:sp>
      <p:graphicFrame>
        <p:nvGraphicFramePr>
          <p:cNvPr id="4" name="Zástupný symbol pro obsah 3">
            <a:extLst>
              <a:ext uri="{FF2B5EF4-FFF2-40B4-BE49-F238E27FC236}">
                <a16:creationId xmlns:a16="http://schemas.microsoft.com/office/drawing/2014/main" id="{FAAAA366-5D3B-4FC5-9296-F021D8C50A28}"/>
              </a:ext>
            </a:extLst>
          </p:cNvPr>
          <p:cNvGraphicFramePr>
            <a:graphicFrameLocks noGrp="1"/>
          </p:cNvGraphicFramePr>
          <p:nvPr>
            <p:ph idx="1"/>
            <p:extLst>
              <p:ext uri="{D42A27DB-BD31-4B8C-83A1-F6EECF244321}">
                <p14:modId xmlns:p14="http://schemas.microsoft.com/office/powerpoint/2010/main" val="2749898323"/>
              </p:ext>
            </p:extLst>
          </p:nvPr>
        </p:nvGraphicFramePr>
        <p:xfrm>
          <a:off x="1051980" y="1935212"/>
          <a:ext cx="10091736" cy="2771461"/>
        </p:xfrm>
        <a:graphic>
          <a:graphicData uri="http://schemas.openxmlformats.org/drawingml/2006/table">
            <a:tbl>
              <a:tblPr firstRow="1" firstCol="1" bandRow="1">
                <a:tableStyleId>{2D5ABB26-0587-4C30-8999-92F81FD0307C}</a:tableStyleId>
              </a:tblPr>
              <a:tblGrid>
                <a:gridCol w="5045868">
                  <a:extLst>
                    <a:ext uri="{9D8B030D-6E8A-4147-A177-3AD203B41FA5}">
                      <a16:colId xmlns:a16="http://schemas.microsoft.com/office/drawing/2014/main" val="715137655"/>
                    </a:ext>
                  </a:extLst>
                </a:gridCol>
                <a:gridCol w="5045868">
                  <a:extLst>
                    <a:ext uri="{9D8B030D-6E8A-4147-A177-3AD203B41FA5}">
                      <a16:colId xmlns:a16="http://schemas.microsoft.com/office/drawing/2014/main" val="2873371327"/>
                    </a:ext>
                  </a:extLst>
                </a:gridCol>
              </a:tblGrid>
              <a:tr h="181483">
                <a:tc>
                  <a:txBody>
                    <a:bodyPr/>
                    <a:lstStyle/>
                    <a:p>
                      <a:pPr>
                        <a:lnSpc>
                          <a:spcPct val="115000"/>
                        </a:lnSpc>
                        <a:spcAft>
                          <a:spcPts val="0"/>
                        </a:spcAft>
                      </a:pPr>
                      <a:r>
                        <a:rPr lang="en-GB" sz="2400" b="1" dirty="0">
                          <a:effectLst/>
                        </a:rPr>
                        <a:t>Score</a:t>
                      </a:r>
                      <a:endParaRPr lang="cs-CZ"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400" b="1" dirty="0">
                          <a:effectLst/>
                        </a:rPr>
                        <a:t>Mark</a:t>
                      </a:r>
                      <a:endParaRPr lang="cs-CZ"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7455463"/>
                  </a:ext>
                </a:extLst>
              </a:tr>
              <a:tr h="181483">
                <a:tc>
                  <a:txBody>
                    <a:bodyPr/>
                    <a:lstStyle/>
                    <a:p>
                      <a:pPr>
                        <a:lnSpc>
                          <a:spcPct val="115000"/>
                        </a:lnSpc>
                        <a:spcAft>
                          <a:spcPts val="0"/>
                        </a:spcAft>
                      </a:pPr>
                      <a:r>
                        <a:rPr lang="en-GB" sz="2400" dirty="0">
                          <a:effectLst/>
                        </a:rPr>
                        <a:t>91 – 100 points</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400">
                          <a:effectLst/>
                        </a:rPr>
                        <a:t>A – Excellent</a:t>
                      </a: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9210411"/>
                  </a:ext>
                </a:extLst>
              </a:tr>
              <a:tr h="181483">
                <a:tc>
                  <a:txBody>
                    <a:bodyPr/>
                    <a:lstStyle/>
                    <a:p>
                      <a:pPr>
                        <a:lnSpc>
                          <a:spcPct val="115000"/>
                        </a:lnSpc>
                        <a:spcAft>
                          <a:spcPts val="0"/>
                        </a:spcAft>
                      </a:pPr>
                      <a:r>
                        <a:rPr lang="en-GB" sz="2400" dirty="0">
                          <a:effectLst/>
                        </a:rPr>
                        <a:t>81 – 90 points</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400" dirty="0">
                          <a:effectLst/>
                        </a:rPr>
                        <a:t>B – Excellent</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043530"/>
                  </a:ext>
                </a:extLst>
              </a:tr>
              <a:tr h="181483">
                <a:tc>
                  <a:txBody>
                    <a:bodyPr/>
                    <a:lstStyle/>
                    <a:p>
                      <a:pPr>
                        <a:lnSpc>
                          <a:spcPct val="115000"/>
                        </a:lnSpc>
                        <a:spcAft>
                          <a:spcPts val="0"/>
                        </a:spcAft>
                      </a:pPr>
                      <a:r>
                        <a:rPr lang="en-GB" sz="2400" dirty="0">
                          <a:effectLst/>
                        </a:rPr>
                        <a:t>71 – 80 points</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400" dirty="0">
                          <a:effectLst/>
                        </a:rPr>
                        <a:t>C – Very Good</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9432851"/>
                  </a:ext>
                </a:extLst>
              </a:tr>
              <a:tr h="181483">
                <a:tc>
                  <a:txBody>
                    <a:bodyPr/>
                    <a:lstStyle/>
                    <a:p>
                      <a:pPr>
                        <a:lnSpc>
                          <a:spcPct val="115000"/>
                        </a:lnSpc>
                        <a:spcAft>
                          <a:spcPts val="0"/>
                        </a:spcAft>
                      </a:pPr>
                      <a:r>
                        <a:rPr lang="en-GB" sz="2400" dirty="0">
                          <a:effectLst/>
                        </a:rPr>
                        <a:t>61 – 70 points</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400" dirty="0">
                          <a:effectLst/>
                        </a:rPr>
                        <a:t>D – Very Good</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85810628"/>
                  </a:ext>
                </a:extLst>
              </a:tr>
              <a:tr h="181483">
                <a:tc>
                  <a:txBody>
                    <a:bodyPr/>
                    <a:lstStyle/>
                    <a:p>
                      <a:pPr>
                        <a:lnSpc>
                          <a:spcPct val="115000"/>
                        </a:lnSpc>
                        <a:spcAft>
                          <a:spcPts val="0"/>
                        </a:spcAft>
                      </a:pPr>
                      <a:r>
                        <a:rPr lang="en-GB" sz="2400" dirty="0">
                          <a:effectLst/>
                        </a:rPr>
                        <a:t>51 – 60 points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400" dirty="0">
                          <a:effectLst/>
                        </a:rPr>
                        <a:t>E – Good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6252940"/>
                  </a:ext>
                </a:extLst>
              </a:tr>
              <a:tr h="181483">
                <a:tc>
                  <a:txBody>
                    <a:bodyPr/>
                    <a:lstStyle/>
                    <a:p>
                      <a:pPr>
                        <a:lnSpc>
                          <a:spcPct val="115000"/>
                        </a:lnSpc>
                        <a:spcAft>
                          <a:spcPts val="0"/>
                        </a:spcAft>
                      </a:pPr>
                      <a:r>
                        <a:rPr lang="en-GB" sz="2400" dirty="0">
                          <a:effectLst/>
                        </a:rPr>
                        <a:t>50 or less points</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400" dirty="0">
                          <a:effectLst/>
                        </a:rPr>
                        <a:t>F – Fail</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40157956"/>
                  </a:ext>
                </a:extLst>
              </a:tr>
            </a:tbl>
          </a:graphicData>
        </a:graphic>
      </p:graphicFrame>
    </p:spTree>
    <p:extLst>
      <p:ext uri="{BB962C8B-B14F-4D97-AF65-F5344CB8AC3E}">
        <p14:creationId xmlns:p14="http://schemas.microsoft.com/office/powerpoint/2010/main" val="2008280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86F34-BE74-4C6B-A6F0-20A9EF6138B2}"/>
              </a:ext>
            </a:extLst>
          </p:cNvPr>
          <p:cNvSpPr>
            <a:spLocks noGrp="1"/>
          </p:cNvSpPr>
          <p:nvPr>
            <p:ph type="title"/>
          </p:nvPr>
        </p:nvSpPr>
        <p:spPr/>
        <p:txBody>
          <a:bodyPr/>
          <a:lstStyle/>
          <a:p>
            <a:r>
              <a:rPr lang="cs-CZ" dirty="0" err="1"/>
              <a:t>Course</a:t>
            </a:r>
            <a:r>
              <a:rPr lang="cs-CZ" dirty="0"/>
              <a:t> </a:t>
            </a:r>
            <a:r>
              <a:rPr lang="cs-CZ" dirty="0" err="1"/>
              <a:t>overview</a:t>
            </a:r>
            <a:r>
              <a:rPr lang="cs-CZ" dirty="0"/>
              <a:t> – </a:t>
            </a:r>
            <a:r>
              <a:rPr lang="cs-CZ" dirty="0" err="1"/>
              <a:t>How</a:t>
            </a:r>
            <a:r>
              <a:rPr lang="cs-CZ" dirty="0"/>
              <a:t> to </a:t>
            </a:r>
            <a:r>
              <a:rPr lang="cs-CZ" dirty="0" err="1"/>
              <a:t>pass</a:t>
            </a:r>
            <a:endParaRPr lang="cs-CZ" dirty="0"/>
          </a:p>
        </p:txBody>
      </p:sp>
      <p:graphicFrame>
        <p:nvGraphicFramePr>
          <p:cNvPr id="4" name="Zástupný symbol pro obsah 3">
            <a:extLst>
              <a:ext uri="{FF2B5EF4-FFF2-40B4-BE49-F238E27FC236}">
                <a16:creationId xmlns:a16="http://schemas.microsoft.com/office/drawing/2014/main" id="{FAAAA366-5D3B-4FC5-9296-F021D8C50A28}"/>
              </a:ext>
            </a:extLst>
          </p:cNvPr>
          <p:cNvGraphicFramePr>
            <a:graphicFrameLocks noGrp="1"/>
          </p:cNvGraphicFramePr>
          <p:nvPr>
            <p:ph idx="1"/>
            <p:extLst>
              <p:ext uri="{D42A27DB-BD31-4B8C-83A1-F6EECF244321}">
                <p14:modId xmlns:p14="http://schemas.microsoft.com/office/powerpoint/2010/main" val="3073019736"/>
              </p:ext>
            </p:extLst>
          </p:nvPr>
        </p:nvGraphicFramePr>
        <p:xfrm>
          <a:off x="1051980" y="1613140"/>
          <a:ext cx="10091736" cy="5563325"/>
        </p:xfrm>
        <a:graphic>
          <a:graphicData uri="http://schemas.openxmlformats.org/drawingml/2006/table">
            <a:tbl>
              <a:tblPr firstRow="1" firstCol="1" bandRow="1">
                <a:tableStyleId>{2D5ABB26-0587-4C30-8999-92F81FD0307C}</a:tableStyleId>
              </a:tblPr>
              <a:tblGrid>
                <a:gridCol w="3363912">
                  <a:extLst>
                    <a:ext uri="{9D8B030D-6E8A-4147-A177-3AD203B41FA5}">
                      <a16:colId xmlns:a16="http://schemas.microsoft.com/office/drawing/2014/main" val="715137655"/>
                    </a:ext>
                  </a:extLst>
                </a:gridCol>
                <a:gridCol w="3363912">
                  <a:extLst>
                    <a:ext uri="{9D8B030D-6E8A-4147-A177-3AD203B41FA5}">
                      <a16:colId xmlns:a16="http://schemas.microsoft.com/office/drawing/2014/main" val="2873371327"/>
                    </a:ext>
                  </a:extLst>
                </a:gridCol>
                <a:gridCol w="3363912">
                  <a:extLst>
                    <a:ext uri="{9D8B030D-6E8A-4147-A177-3AD203B41FA5}">
                      <a16:colId xmlns:a16="http://schemas.microsoft.com/office/drawing/2014/main" val="1185685047"/>
                    </a:ext>
                  </a:extLst>
                </a:gridCol>
              </a:tblGrid>
              <a:tr h="422082">
                <a:tc>
                  <a:txBody>
                    <a:bodyPr/>
                    <a:lstStyle/>
                    <a:p>
                      <a:pPr>
                        <a:lnSpc>
                          <a:spcPct val="115000"/>
                        </a:lnSpc>
                        <a:spcAft>
                          <a:spcPts val="0"/>
                        </a:spcAft>
                      </a:pPr>
                      <a:r>
                        <a:rPr lang="en-GB" sz="2400" b="1" dirty="0">
                          <a:effectLst/>
                          <a:latin typeface="Calibri" panose="020F0502020204030204" pitchFamily="34" charset="0"/>
                          <a:ea typeface="Calibri" panose="020F0502020204030204" pitchFamily="34" charset="0"/>
                          <a:cs typeface="Calibri" panose="020F0502020204030204" pitchFamily="34" charset="0"/>
                        </a:rPr>
                        <a:t>Activity / task</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400" b="1" dirty="0">
                          <a:effectLst/>
                          <a:latin typeface="Calibri" panose="020F0502020204030204" pitchFamily="34" charset="0"/>
                          <a:ea typeface="Calibri" panose="020F0502020204030204" pitchFamily="34" charset="0"/>
                          <a:cs typeface="Calibri" panose="020F0502020204030204" pitchFamily="34" charset="0"/>
                        </a:rPr>
                        <a:t>Points available</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7455463"/>
                  </a:ext>
                </a:extLst>
              </a:tr>
              <a:tr h="1318913">
                <a:tc>
                  <a:txBody>
                    <a:bodyPr/>
                    <a:lstStyle/>
                    <a:p>
                      <a:pPr>
                        <a:lnSpc>
                          <a:spcPct val="115000"/>
                        </a:lnSpc>
                        <a:spcAft>
                          <a:spcPts val="0"/>
                        </a:spcAft>
                      </a:pPr>
                      <a:r>
                        <a:rPr lang="en-GB" sz="2400" b="0" dirty="0">
                          <a:effectLst/>
                          <a:latin typeface="Calibri" panose="020F0502020204030204" pitchFamily="34" charset="0"/>
                          <a:ea typeface="Calibri" panose="020F0502020204030204" pitchFamily="34" charset="0"/>
                          <a:cs typeface="Calibri" panose="020F0502020204030204" pitchFamily="34" charset="0"/>
                        </a:rPr>
                        <a:t>Preparation and participation at the seminars</a:t>
                      </a:r>
                      <a:endParaRPr lang="cs-CZ"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n-GB" sz="2400" dirty="0">
                          <a:effectLst/>
                          <a:latin typeface="Calibri" panose="020F0502020204030204" pitchFamily="34" charset="0"/>
                          <a:ea typeface="Calibri" panose="020F0502020204030204" pitchFamily="34" charset="0"/>
                          <a:cs typeface="Calibri" panose="020F0502020204030204" pitchFamily="34" charset="0"/>
                        </a:rPr>
                        <a:t>4 points per meeting, max. 20 points in total</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9210411"/>
                  </a:ext>
                </a:extLst>
              </a:tr>
              <a:tr h="870498">
                <a:tc>
                  <a:txBody>
                    <a:bodyPr/>
                    <a:lstStyle/>
                    <a:p>
                      <a:pPr>
                        <a:lnSpc>
                          <a:spcPct val="115000"/>
                        </a:lnSpc>
                        <a:spcAft>
                          <a:spcPts val="0"/>
                        </a:spcAft>
                      </a:pPr>
                      <a:endParaRPr lang="cs-CZ" sz="2400" b="0" dirty="0">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cs-CZ" sz="2400" b="0" dirty="0">
                          <a:effectLst/>
                          <a:latin typeface="Calibri" panose="020F0502020204030204" pitchFamily="34" charset="0"/>
                          <a:ea typeface="Calibri" panose="020F0502020204030204" pitchFamily="34" charset="0"/>
                          <a:cs typeface="Calibri" panose="020F0502020204030204" pitchFamily="34" charset="0"/>
                        </a:rPr>
                        <a:t>H</a:t>
                      </a:r>
                      <a:r>
                        <a:rPr lang="en-GB" sz="2400" b="0" dirty="0" err="1">
                          <a:effectLst/>
                          <a:latin typeface="Calibri" panose="020F0502020204030204" pitchFamily="34" charset="0"/>
                          <a:ea typeface="Calibri" panose="020F0502020204030204" pitchFamily="34" charset="0"/>
                          <a:cs typeface="Calibri" panose="020F0502020204030204" pitchFamily="34" charset="0"/>
                        </a:rPr>
                        <a:t>omework</a:t>
                      </a:r>
                      <a:r>
                        <a:rPr lang="en-GB" sz="2400" b="0" dirty="0">
                          <a:effectLst/>
                          <a:latin typeface="Calibri" panose="020F0502020204030204" pitchFamily="34" charset="0"/>
                          <a:ea typeface="Calibri" panose="020F0502020204030204" pitchFamily="34" charset="0"/>
                          <a:cs typeface="Calibri" panose="020F0502020204030204" pitchFamily="34" charset="0"/>
                        </a:rPr>
                        <a:t> tasks</a:t>
                      </a:r>
                      <a:r>
                        <a:rPr lang="cs-CZ" sz="2400" b="0" dirty="0">
                          <a:effectLst/>
                          <a:latin typeface="Calibri" panose="020F0502020204030204" pitchFamily="34" charset="0"/>
                          <a:ea typeface="Calibri" panose="020F0502020204030204" pitchFamily="34" charset="0"/>
                          <a:cs typeface="Calibri" panose="020F0502020204030204" pitchFamily="34" charset="0"/>
                        </a:rPr>
                        <a:t> </a:t>
                      </a:r>
                      <a:r>
                        <a:rPr lang="cs-CZ" sz="2400" b="0" dirty="0" err="1">
                          <a:effectLst/>
                          <a:latin typeface="Calibri" panose="020F0502020204030204" pitchFamily="34" charset="0"/>
                          <a:ea typeface="Calibri" panose="020F0502020204030204" pitchFamily="34" charset="0"/>
                          <a:cs typeface="Calibri" panose="020F0502020204030204" pitchFamily="34" charset="0"/>
                        </a:rPr>
                        <a:t>between</a:t>
                      </a:r>
                      <a:r>
                        <a:rPr lang="cs-CZ" sz="2400" b="0" dirty="0">
                          <a:effectLst/>
                          <a:latin typeface="Calibri" panose="020F0502020204030204" pitchFamily="34" charset="0"/>
                          <a:ea typeface="Calibri" panose="020F0502020204030204" pitchFamily="34" charset="0"/>
                          <a:cs typeface="Calibri" panose="020F0502020204030204" pitchFamily="34" charset="0"/>
                        </a:rPr>
                        <a:t> </a:t>
                      </a:r>
                      <a:r>
                        <a:rPr lang="cs-CZ" sz="2400" b="0" dirty="0" err="1">
                          <a:effectLst/>
                          <a:latin typeface="Calibri" panose="020F0502020204030204" pitchFamily="34" charset="0"/>
                          <a:ea typeface="Calibri" panose="020F0502020204030204" pitchFamily="34" charset="0"/>
                          <a:cs typeface="Calibri" panose="020F0502020204030204" pitchFamily="34" charset="0"/>
                        </a:rPr>
                        <a:t>meetings</a:t>
                      </a:r>
                      <a:endParaRPr lang="cs-CZ"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endParaRPr lang="cs-CZ" sz="2400" dirty="0">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2400" dirty="0">
                          <a:effectLst/>
                          <a:latin typeface="Calibri" panose="020F0502020204030204" pitchFamily="34" charset="0"/>
                          <a:ea typeface="Calibri" panose="020F0502020204030204" pitchFamily="34" charset="0"/>
                          <a:cs typeface="Calibri" panose="020F0502020204030204" pitchFamily="34" charset="0"/>
                        </a:rPr>
                        <a:t>6 x 10 points, max. 60 points in total</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4043530"/>
                  </a:ext>
                </a:extLst>
              </a:tr>
              <a:tr h="1318913">
                <a:tc>
                  <a:txBody>
                    <a:bodyPr/>
                    <a:lstStyle/>
                    <a:p>
                      <a:pPr>
                        <a:lnSpc>
                          <a:spcPct val="115000"/>
                        </a:lnSpc>
                        <a:spcAft>
                          <a:spcPts val="0"/>
                        </a:spcAft>
                      </a:pPr>
                      <a:endParaRPr lang="cs-CZ" sz="2400" b="0" dirty="0">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2400" b="0" dirty="0">
                          <a:effectLst/>
                          <a:latin typeface="Calibri" panose="020F0502020204030204" pitchFamily="34" charset="0"/>
                          <a:ea typeface="Calibri" panose="020F0502020204030204" pitchFamily="34" charset="0"/>
                          <a:cs typeface="Calibri" panose="020F0502020204030204" pitchFamily="34" charset="0"/>
                        </a:rPr>
                        <a:t>Quality of contribution to final group discussion.</a:t>
                      </a:r>
                      <a:endParaRPr lang="cs-CZ"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endParaRPr lang="cs-CZ" sz="2400" dirty="0">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2400" dirty="0">
                          <a:effectLst/>
                          <a:latin typeface="Calibri" panose="020F0502020204030204" pitchFamily="34" charset="0"/>
                          <a:ea typeface="Calibri" panose="020F0502020204030204" pitchFamily="34" charset="0"/>
                          <a:cs typeface="Calibri" panose="020F0502020204030204" pitchFamily="34" charset="0"/>
                        </a:rPr>
                        <a:t>max. 20 points.</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9432851"/>
                  </a:ext>
                </a:extLst>
              </a:tr>
              <a:tr h="422082">
                <a:tc>
                  <a:txBody>
                    <a:bodyPr/>
                    <a:lstStyle/>
                    <a:p>
                      <a:pPr>
                        <a:lnSpc>
                          <a:spcPct val="115000"/>
                        </a:lnSpc>
                        <a:spcAft>
                          <a:spcPts val="0"/>
                        </a:spcAft>
                      </a:pPr>
                      <a:endParaRPr lang="cs-CZ" sz="2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85810628"/>
                  </a:ext>
                </a:extLst>
              </a:tr>
              <a:tr h="422082">
                <a:tc>
                  <a:txBody>
                    <a:bodyPr/>
                    <a:lstStyle/>
                    <a:p>
                      <a:pPr>
                        <a:lnSpc>
                          <a:spcPct val="115000"/>
                        </a:lnSpc>
                        <a:spcAft>
                          <a:spcPts val="0"/>
                        </a:spcAft>
                      </a:pP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endParaRPr lang="cs-CZ"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6252940"/>
                  </a:ext>
                </a:extLst>
              </a:tr>
              <a:tr h="422082">
                <a:tc>
                  <a:txBody>
                    <a:bodyPr/>
                    <a:lstStyle/>
                    <a:p>
                      <a:pPr>
                        <a:lnSpc>
                          <a:spcPct val="115000"/>
                        </a:lnSpc>
                        <a:spcAft>
                          <a:spcPts val="0"/>
                        </a:spcAft>
                      </a:pP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40157956"/>
                  </a:ext>
                </a:extLst>
              </a:tr>
            </a:tbl>
          </a:graphicData>
        </a:graphic>
      </p:graphicFrame>
      <p:pic>
        <p:nvPicPr>
          <p:cNvPr id="5" name="Grafický objekt 4" descr="Kontrolní seznam (zprava doleva)">
            <a:extLst>
              <a:ext uri="{FF2B5EF4-FFF2-40B4-BE49-F238E27FC236}">
                <a16:creationId xmlns:a16="http://schemas.microsoft.com/office/drawing/2014/main" id="{F06191CA-595F-4733-AE62-6269FD51FA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17434" y="3501362"/>
            <a:ext cx="914400" cy="914400"/>
          </a:xfrm>
          <a:prstGeom prst="rect">
            <a:avLst/>
          </a:prstGeom>
        </p:spPr>
      </p:pic>
      <p:pic>
        <p:nvPicPr>
          <p:cNvPr id="7" name="Grafický objekt 6" descr="Smlouva">
            <a:extLst>
              <a:ext uri="{FF2B5EF4-FFF2-40B4-BE49-F238E27FC236}">
                <a16:creationId xmlns:a16="http://schemas.microsoft.com/office/drawing/2014/main" id="{CBD055A8-5E5B-4412-954B-C88ED12287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52525" y="3589428"/>
            <a:ext cx="914400" cy="914400"/>
          </a:xfrm>
          <a:prstGeom prst="rect">
            <a:avLst/>
          </a:prstGeom>
        </p:spPr>
      </p:pic>
      <p:pic>
        <p:nvPicPr>
          <p:cNvPr id="9" name="Grafický objekt 8" descr="Zákaznická rezence (zprava doleva)">
            <a:extLst>
              <a:ext uri="{FF2B5EF4-FFF2-40B4-BE49-F238E27FC236}">
                <a16:creationId xmlns:a16="http://schemas.microsoft.com/office/drawing/2014/main" id="{BEF843EE-B78D-4C00-A005-903B0D6121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55125" y="5005709"/>
            <a:ext cx="914400" cy="914400"/>
          </a:xfrm>
          <a:prstGeom prst="rect">
            <a:avLst/>
          </a:prstGeom>
        </p:spPr>
      </p:pic>
      <p:pic>
        <p:nvPicPr>
          <p:cNvPr id="2050" name="Picture 2" descr="Calendar Time Schedule Pencil Cartoon Graphic by Ardwork · Creative Fabrica">
            <a:extLst>
              <a:ext uri="{FF2B5EF4-FFF2-40B4-BE49-F238E27FC236}">
                <a16:creationId xmlns:a16="http://schemas.microsoft.com/office/drawing/2014/main" id="{0E091EE7-450C-48C4-91F1-6F62579CD8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9953" y="1922853"/>
            <a:ext cx="1374100" cy="914401"/>
          </a:xfrm>
          <a:prstGeom prst="rect">
            <a:avLst/>
          </a:prstGeom>
          <a:noFill/>
          <a:extLst>
            <a:ext uri="{909E8E84-426E-40DD-AFC4-6F175D3DCCD1}">
              <a14:hiddenFill xmlns:a14="http://schemas.microsoft.com/office/drawing/2010/main">
                <a:solidFill>
                  <a:srgbClr val="FFFFFF"/>
                </a:solidFill>
              </a14:hiddenFill>
            </a:ext>
          </a:extLst>
        </p:spPr>
      </p:pic>
      <p:sp>
        <p:nvSpPr>
          <p:cNvPr id="10" name="Řečová bublina: obdélníkový bublinový popisek se zakulacenými rohy 9">
            <a:extLst>
              <a:ext uri="{FF2B5EF4-FFF2-40B4-BE49-F238E27FC236}">
                <a16:creationId xmlns:a16="http://schemas.microsoft.com/office/drawing/2014/main" id="{83454593-26BA-4FA7-92D8-BFA2DF21B5BC}"/>
              </a:ext>
            </a:extLst>
          </p:cNvPr>
          <p:cNvSpPr/>
          <p:nvPr/>
        </p:nvSpPr>
        <p:spPr>
          <a:xfrm>
            <a:off x="9661585" y="1312640"/>
            <a:ext cx="1478435" cy="1040901"/>
          </a:xfrm>
          <a:prstGeom prst="wedgeRoundRectCallout">
            <a:avLst>
              <a:gd name="adj1" fmla="val -122943"/>
              <a:gd name="adj2" fmla="val 38304"/>
              <a:gd name="adj3" fmla="val 16667"/>
            </a:avLst>
          </a:prstGeom>
          <a:no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No </a:t>
            </a:r>
            <a:r>
              <a:rPr lang="cs-CZ" dirty="0" err="1">
                <a:solidFill>
                  <a:schemeClr val="tx1"/>
                </a:solidFill>
              </a:rPr>
              <a:t>problem</a:t>
            </a:r>
            <a:r>
              <a:rPr lang="cs-CZ" dirty="0">
                <a:solidFill>
                  <a:schemeClr val="tx1"/>
                </a:solidFill>
              </a:rPr>
              <a:t> </a:t>
            </a:r>
            <a:r>
              <a:rPr lang="cs-CZ" dirty="0" err="1">
                <a:solidFill>
                  <a:schemeClr val="tx1"/>
                </a:solidFill>
              </a:rPr>
              <a:t>if</a:t>
            </a:r>
            <a:r>
              <a:rPr lang="cs-CZ" dirty="0">
                <a:solidFill>
                  <a:schemeClr val="tx1"/>
                </a:solidFill>
              </a:rPr>
              <a:t> </a:t>
            </a:r>
            <a:r>
              <a:rPr lang="cs-CZ" dirty="0" err="1">
                <a:solidFill>
                  <a:schemeClr val="tx1"/>
                </a:solidFill>
              </a:rPr>
              <a:t>you</a:t>
            </a:r>
            <a:r>
              <a:rPr lang="cs-CZ" dirty="0">
                <a:solidFill>
                  <a:schemeClr val="tx1"/>
                </a:solidFill>
              </a:rPr>
              <a:t> miss up to 2 </a:t>
            </a:r>
            <a:r>
              <a:rPr lang="cs-CZ" dirty="0" err="1">
                <a:solidFill>
                  <a:schemeClr val="tx1"/>
                </a:solidFill>
              </a:rPr>
              <a:t>meetings</a:t>
            </a:r>
            <a:endParaRPr lang="cs-CZ" dirty="0">
              <a:solidFill>
                <a:schemeClr val="tx1"/>
              </a:solidFill>
            </a:endParaRPr>
          </a:p>
        </p:txBody>
      </p:sp>
      <p:sp>
        <p:nvSpPr>
          <p:cNvPr id="12" name="Řečová bublina: obdélníkový bublinový popisek se zakulacenými rohy 11">
            <a:extLst>
              <a:ext uri="{FF2B5EF4-FFF2-40B4-BE49-F238E27FC236}">
                <a16:creationId xmlns:a16="http://schemas.microsoft.com/office/drawing/2014/main" id="{82551F09-BC8A-4307-B0D3-7AE7B1B5FB55}"/>
              </a:ext>
            </a:extLst>
          </p:cNvPr>
          <p:cNvSpPr/>
          <p:nvPr/>
        </p:nvSpPr>
        <p:spPr>
          <a:xfrm>
            <a:off x="9081144" y="2548527"/>
            <a:ext cx="2125416" cy="1040901"/>
          </a:xfrm>
          <a:prstGeom prst="wedgeRoundRectCallout">
            <a:avLst>
              <a:gd name="adj1" fmla="val -70992"/>
              <a:gd name="adj2" fmla="val 44934"/>
              <a:gd name="adj3" fmla="val 16667"/>
            </a:avLst>
          </a:prstGeom>
          <a:no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solidFill>
                  <a:schemeClr val="tx1"/>
                </a:solidFill>
              </a:rPr>
              <a:t>You</a:t>
            </a:r>
            <a:r>
              <a:rPr lang="cs-CZ" dirty="0">
                <a:solidFill>
                  <a:schemeClr val="tx1"/>
                </a:solidFill>
              </a:rPr>
              <a:t> </a:t>
            </a:r>
            <a:r>
              <a:rPr lang="cs-CZ" dirty="0" err="1">
                <a:solidFill>
                  <a:schemeClr val="tx1"/>
                </a:solidFill>
              </a:rPr>
              <a:t>may</a:t>
            </a:r>
            <a:r>
              <a:rPr lang="cs-CZ" dirty="0">
                <a:solidFill>
                  <a:schemeClr val="tx1"/>
                </a:solidFill>
              </a:rPr>
              <a:t> re-do 2 HW </a:t>
            </a:r>
            <a:r>
              <a:rPr lang="cs-CZ" dirty="0" err="1">
                <a:solidFill>
                  <a:schemeClr val="tx1"/>
                </a:solidFill>
              </a:rPr>
              <a:t>tasks</a:t>
            </a:r>
            <a:r>
              <a:rPr lang="cs-CZ" dirty="0">
                <a:solidFill>
                  <a:schemeClr val="tx1"/>
                </a:solidFill>
              </a:rPr>
              <a:t> to </a:t>
            </a:r>
            <a:r>
              <a:rPr lang="cs-CZ" dirty="0" err="1">
                <a:solidFill>
                  <a:schemeClr val="tx1"/>
                </a:solidFill>
              </a:rPr>
              <a:t>get</a:t>
            </a:r>
            <a:r>
              <a:rPr lang="cs-CZ" dirty="0">
                <a:solidFill>
                  <a:schemeClr val="tx1"/>
                </a:solidFill>
              </a:rPr>
              <a:t> a </a:t>
            </a:r>
            <a:r>
              <a:rPr lang="cs-CZ" dirty="0" err="1">
                <a:solidFill>
                  <a:schemeClr val="tx1"/>
                </a:solidFill>
              </a:rPr>
              <a:t>better</a:t>
            </a:r>
            <a:r>
              <a:rPr lang="cs-CZ" dirty="0">
                <a:solidFill>
                  <a:schemeClr val="tx1"/>
                </a:solidFill>
              </a:rPr>
              <a:t> </a:t>
            </a:r>
            <a:r>
              <a:rPr lang="cs-CZ" dirty="0" err="1">
                <a:solidFill>
                  <a:schemeClr val="tx1"/>
                </a:solidFill>
              </a:rPr>
              <a:t>score</a:t>
            </a:r>
            <a:endParaRPr lang="cs-CZ" dirty="0">
              <a:solidFill>
                <a:schemeClr val="tx1"/>
              </a:solidFill>
            </a:endParaRPr>
          </a:p>
        </p:txBody>
      </p:sp>
      <p:sp>
        <p:nvSpPr>
          <p:cNvPr id="13" name="Řečová bublina: obdélníkový bublinový popisek se zakulacenými rohy 12">
            <a:extLst>
              <a:ext uri="{FF2B5EF4-FFF2-40B4-BE49-F238E27FC236}">
                <a16:creationId xmlns:a16="http://schemas.microsoft.com/office/drawing/2014/main" id="{C6B55A38-6D0A-4D24-A61A-AAD9C484F52B}"/>
              </a:ext>
            </a:extLst>
          </p:cNvPr>
          <p:cNvSpPr/>
          <p:nvPr/>
        </p:nvSpPr>
        <p:spPr>
          <a:xfrm>
            <a:off x="9134584" y="3691549"/>
            <a:ext cx="2125416" cy="1040901"/>
          </a:xfrm>
          <a:prstGeom prst="wedgeRoundRectCallout">
            <a:avLst>
              <a:gd name="adj1" fmla="val -73427"/>
              <a:gd name="adj2" fmla="val -33797"/>
              <a:gd name="adj3" fmla="val 16667"/>
            </a:avLst>
          </a:prstGeom>
          <a:no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solidFill>
                  <a:schemeClr val="tx1"/>
                </a:solidFill>
              </a:rPr>
              <a:t>Deadline</a:t>
            </a:r>
            <a:r>
              <a:rPr lang="cs-CZ" dirty="0">
                <a:solidFill>
                  <a:schemeClr val="tx1"/>
                </a:solidFill>
              </a:rPr>
              <a:t> </a:t>
            </a:r>
            <a:r>
              <a:rPr lang="cs-CZ" dirty="0" err="1">
                <a:solidFill>
                  <a:schemeClr val="tx1"/>
                </a:solidFill>
              </a:rPr>
              <a:t>is</a:t>
            </a:r>
            <a:r>
              <a:rPr lang="cs-CZ" dirty="0">
                <a:solidFill>
                  <a:schemeClr val="tx1"/>
                </a:solidFill>
              </a:rPr>
              <a:t> </a:t>
            </a:r>
            <a:r>
              <a:rPr lang="cs-CZ" dirty="0" err="1">
                <a:solidFill>
                  <a:schemeClr val="tx1"/>
                </a:solidFill>
              </a:rPr>
              <a:t>always</a:t>
            </a:r>
            <a:r>
              <a:rPr lang="cs-CZ" dirty="0">
                <a:solidFill>
                  <a:schemeClr val="tx1"/>
                </a:solidFill>
              </a:rPr>
              <a:t> </a:t>
            </a:r>
            <a:r>
              <a:rPr lang="cs-CZ" dirty="0" err="1">
                <a:solidFill>
                  <a:schemeClr val="tx1"/>
                </a:solidFill>
              </a:rPr>
              <a:t>evening</a:t>
            </a:r>
            <a:r>
              <a:rPr lang="cs-CZ" dirty="0">
                <a:solidFill>
                  <a:schemeClr val="tx1"/>
                </a:solidFill>
              </a:rPr>
              <a:t> </a:t>
            </a:r>
            <a:r>
              <a:rPr lang="cs-CZ" dirty="0" err="1">
                <a:solidFill>
                  <a:schemeClr val="tx1"/>
                </a:solidFill>
              </a:rPr>
              <a:t>of</a:t>
            </a:r>
            <a:r>
              <a:rPr lang="cs-CZ" dirty="0">
                <a:solidFill>
                  <a:schemeClr val="tx1"/>
                </a:solidFill>
              </a:rPr>
              <a:t> </a:t>
            </a:r>
            <a:r>
              <a:rPr lang="cs-CZ" dirty="0" err="1">
                <a:solidFill>
                  <a:schemeClr val="tx1"/>
                </a:solidFill>
              </a:rPr>
              <a:t>Monday</a:t>
            </a:r>
            <a:r>
              <a:rPr lang="cs-CZ" dirty="0">
                <a:solidFill>
                  <a:schemeClr val="tx1"/>
                </a:solidFill>
              </a:rPr>
              <a:t> </a:t>
            </a:r>
            <a:r>
              <a:rPr lang="cs-CZ" dirty="0" err="1">
                <a:solidFill>
                  <a:schemeClr val="tx1"/>
                </a:solidFill>
              </a:rPr>
              <a:t>before</a:t>
            </a:r>
            <a:r>
              <a:rPr lang="cs-CZ" dirty="0">
                <a:solidFill>
                  <a:schemeClr val="tx1"/>
                </a:solidFill>
              </a:rPr>
              <a:t> </a:t>
            </a:r>
            <a:r>
              <a:rPr lang="cs-CZ" dirty="0" err="1">
                <a:solidFill>
                  <a:schemeClr val="tx1"/>
                </a:solidFill>
              </a:rPr>
              <a:t>the</a:t>
            </a:r>
            <a:r>
              <a:rPr lang="cs-CZ" dirty="0">
                <a:solidFill>
                  <a:schemeClr val="tx1"/>
                </a:solidFill>
              </a:rPr>
              <a:t> meeting</a:t>
            </a:r>
          </a:p>
        </p:txBody>
      </p:sp>
      <p:sp>
        <p:nvSpPr>
          <p:cNvPr id="14" name="Řečová bublina: obdélníkový bublinový popisek se zakulacenými rohy 13">
            <a:extLst>
              <a:ext uri="{FF2B5EF4-FFF2-40B4-BE49-F238E27FC236}">
                <a16:creationId xmlns:a16="http://schemas.microsoft.com/office/drawing/2014/main" id="{23DF8589-44E4-44CE-B059-4B087BB4E218}"/>
              </a:ext>
            </a:extLst>
          </p:cNvPr>
          <p:cNvSpPr/>
          <p:nvPr/>
        </p:nvSpPr>
        <p:spPr>
          <a:xfrm>
            <a:off x="9014604" y="4834571"/>
            <a:ext cx="2125416" cy="568312"/>
          </a:xfrm>
          <a:prstGeom prst="wedgeRoundRectCallout">
            <a:avLst>
              <a:gd name="adj1" fmla="val -83980"/>
              <a:gd name="adj2" fmla="val -77816"/>
              <a:gd name="adj3" fmla="val 16667"/>
            </a:avLst>
          </a:prstGeom>
          <a:no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Late </a:t>
            </a:r>
            <a:r>
              <a:rPr lang="cs-CZ" dirty="0" err="1">
                <a:solidFill>
                  <a:schemeClr val="tx1"/>
                </a:solidFill>
              </a:rPr>
              <a:t>submisson</a:t>
            </a:r>
            <a:r>
              <a:rPr lang="cs-CZ" dirty="0">
                <a:solidFill>
                  <a:schemeClr val="tx1"/>
                </a:solidFill>
              </a:rPr>
              <a:t> = </a:t>
            </a:r>
            <a:br>
              <a:rPr lang="cs-CZ" dirty="0">
                <a:solidFill>
                  <a:schemeClr val="tx1"/>
                </a:solidFill>
              </a:rPr>
            </a:br>
            <a:r>
              <a:rPr lang="cs-CZ" dirty="0">
                <a:solidFill>
                  <a:schemeClr val="tx1"/>
                </a:solidFill>
              </a:rPr>
              <a:t>0 </a:t>
            </a:r>
            <a:r>
              <a:rPr lang="cs-CZ" dirty="0" err="1">
                <a:solidFill>
                  <a:schemeClr val="tx1"/>
                </a:solidFill>
              </a:rPr>
              <a:t>score</a:t>
            </a:r>
            <a:endParaRPr lang="cs-CZ" dirty="0">
              <a:solidFill>
                <a:schemeClr val="tx1"/>
              </a:solidFill>
            </a:endParaRPr>
          </a:p>
        </p:txBody>
      </p:sp>
      <p:sp>
        <p:nvSpPr>
          <p:cNvPr id="15" name="Řečová bublina: obdélníkový bublinový popisek se zakulacenými rohy 14">
            <a:extLst>
              <a:ext uri="{FF2B5EF4-FFF2-40B4-BE49-F238E27FC236}">
                <a16:creationId xmlns:a16="http://schemas.microsoft.com/office/drawing/2014/main" id="{B1EA55E0-4499-4723-8901-3AB8294BEDCF}"/>
              </a:ext>
            </a:extLst>
          </p:cNvPr>
          <p:cNvSpPr/>
          <p:nvPr/>
        </p:nvSpPr>
        <p:spPr>
          <a:xfrm>
            <a:off x="8704053" y="5505004"/>
            <a:ext cx="2125416" cy="887042"/>
          </a:xfrm>
          <a:prstGeom prst="wedgeRoundRectCallout">
            <a:avLst>
              <a:gd name="adj1" fmla="val -79922"/>
              <a:gd name="adj2" fmla="val -43779"/>
              <a:gd name="adj3" fmla="val 16667"/>
            </a:avLst>
          </a:prstGeom>
          <a:no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solidFill>
                  <a:schemeClr val="tx1"/>
                </a:solidFill>
              </a:rPr>
              <a:t>Tests</a:t>
            </a:r>
            <a:r>
              <a:rPr lang="cs-CZ" dirty="0">
                <a:solidFill>
                  <a:schemeClr val="tx1"/>
                </a:solidFill>
              </a:rPr>
              <a:t> </a:t>
            </a:r>
            <a:r>
              <a:rPr lang="cs-CZ" dirty="0" err="1">
                <a:solidFill>
                  <a:schemeClr val="tx1"/>
                </a:solidFill>
              </a:rPr>
              <a:t>how</a:t>
            </a:r>
            <a:r>
              <a:rPr lang="cs-CZ" dirty="0">
                <a:solidFill>
                  <a:schemeClr val="tx1"/>
                </a:solidFill>
              </a:rPr>
              <a:t> </a:t>
            </a:r>
            <a:r>
              <a:rPr lang="cs-CZ" dirty="0" err="1">
                <a:solidFill>
                  <a:schemeClr val="tx1"/>
                </a:solidFill>
              </a:rPr>
              <a:t>you</a:t>
            </a:r>
            <a:r>
              <a:rPr lang="cs-CZ" dirty="0">
                <a:solidFill>
                  <a:schemeClr val="tx1"/>
                </a:solidFill>
              </a:rPr>
              <a:t> </a:t>
            </a:r>
            <a:r>
              <a:rPr lang="cs-CZ" dirty="0" err="1">
                <a:solidFill>
                  <a:schemeClr val="tx1"/>
                </a:solidFill>
              </a:rPr>
              <a:t>can</a:t>
            </a:r>
            <a:r>
              <a:rPr lang="cs-CZ" dirty="0">
                <a:solidFill>
                  <a:schemeClr val="tx1"/>
                </a:solidFill>
              </a:rPr>
              <a:t> </a:t>
            </a:r>
            <a:r>
              <a:rPr lang="cs-CZ" dirty="0" err="1">
                <a:solidFill>
                  <a:schemeClr val="tx1"/>
                </a:solidFill>
              </a:rPr>
              <a:t>apply</a:t>
            </a:r>
            <a:r>
              <a:rPr lang="cs-CZ" dirty="0">
                <a:solidFill>
                  <a:schemeClr val="tx1"/>
                </a:solidFill>
              </a:rPr>
              <a:t> </a:t>
            </a:r>
            <a:r>
              <a:rPr lang="cs-CZ" dirty="0" err="1">
                <a:solidFill>
                  <a:schemeClr val="tx1"/>
                </a:solidFill>
              </a:rPr>
              <a:t>what</a:t>
            </a:r>
            <a:r>
              <a:rPr lang="cs-CZ" dirty="0">
                <a:solidFill>
                  <a:schemeClr val="tx1"/>
                </a:solidFill>
              </a:rPr>
              <a:t> </a:t>
            </a:r>
            <a:r>
              <a:rPr lang="cs-CZ" dirty="0" err="1">
                <a:solidFill>
                  <a:schemeClr val="tx1"/>
                </a:solidFill>
              </a:rPr>
              <a:t>we</a:t>
            </a:r>
            <a:r>
              <a:rPr lang="cs-CZ" dirty="0">
                <a:solidFill>
                  <a:schemeClr val="tx1"/>
                </a:solidFill>
              </a:rPr>
              <a:t> </a:t>
            </a:r>
            <a:r>
              <a:rPr lang="cs-CZ" dirty="0" err="1">
                <a:solidFill>
                  <a:schemeClr val="tx1"/>
                </a:solidFill>
              </a:rPr>
              <a:t>discussed</a:t>
            </a:r>
            <a:endParaRPr lang="cs-CZ" dirty="0">
              <a:solidFill>
                <a:schemeClr val="tx1"/>
              </a:solidFill>
            </a:endParaRPr>
          </a:p>
        </p:txBody>
      </p:sp>
    </p:spTree>
    <p:extLst>
      <p:ext uri="{BB962C8B-B14F-4D97-AF65-F5344CB8AC3E}">
        <p14:creationId xmlns:p14="http://schemas.microsoft.com/office/powerpoint/2010/main" val="272891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2171</TotalTime>
  <Words>2310</Words>
  <Application>Microsoft Office PowerPoint</Application>
  <PresentationFormat>Širokoúhlá obrazovka</PresentationFormat>
  <Paragraphs>236</Paragraphs>
  <Slides>42</Slides>
  <Notes>1</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42</vt:i4>
      </vt:variant>
    </vt:vector>
  </HeadingPairs>
  <TitlesOfParts>
    <vt:vector size="49" baseType="lpstr">
      <vt:lpstr>-apple-system</vt:lpstr>
      <vt:lpstr>Arial</vt:lpstr>
      <vt:lpstr>Calibri</vt:lpstr>
      <vt:lpstr>Calibri Light</vt:lpstr>
      <vt:lpstr>Helvetica</vt:lpstr>
      <vt:lpstr>Times New Roman</vt:lpstr>
      <vt:lpstr>Motiv Office</vt:lpstr>
      <vt:lpstr>Public Management for 21st Century</vt:lpstr>
      <vt:lpstr>Public Management for 21st Century</vt:lpstr>
      <vt:lpstr>Outline for today:</vt:lpstr>
      <vt:lpstr>About us</vt:lpstr>
      <vt:lpstr>About us</vt:lpstr>
      <vt:lpstr>Course overview - meetings</vt:lpstr>
      <vt:lpstr>Course overview - communication</vt:lpstr>
      <vt:lpstr>Course overview – How to pass</vt:lpstr>
      <vt:lpstr>Course overview – How to pass</vt:lpstr>
      <vt:lpstr>Course overview - Workload</vt:lpstr>
      <vt:lpstr>Course overview - Structure</vt:lpstr>
      <vt:lpstr>Course overview - Structure</vt:lpstr>
      <vt:lpstr>Prezentace aplikace PowerPoint</vt:lpstr>
      <vt:lpstr>Program kurzu – formy výuky a technické nástroje</vt:lpstr>
      <vt:lpstr>Public Management for 21st Century</vt:lpstr>
      <vt:lpstr>Three key concepts:</vt:lpstr>
      <vt:lpstr>Public service</vt:lpstr>
      <vt:lpstr>Public service</vt:lpstr>
      <vt:lpstr>Double-loop learning</vt:lpstr>
      <vt:lpstr>Double-loop learning – Malaria example</vt:lpstr>
      <vt:lpstr>Paradigm, paradigm shifts</vt:lpstr>
      <vt:lpstr>Shift #1: The environment we operate in </vt:lpstr>
      <vt:lpstr>Quick brainstorming:</vt:lpstr>
      <vt:lpstr>Group task – 5 min</vt:lpstr>
      <vt:lpstr>Group task – 10 min</vt:lpstr>
      <vt:lpstr>Shift #1: The environment we operate in </vt:lpstr>
      <vt:lpstr>Shift #2: Purpose: human development</vt:lpstr>
      <vt:lpstr>A story of a well in Africa…</vt:lpstr>
      <vt:lpstr>Prezentace aplikace PowerPoint</vt:lpstr>
      <vt:lpstr>Prezentace aplikace PowerPoint</vt:lpstr>
      <vt:lpstr>Prezentace aplikace PowerPoint</vt:lpstr>
      <vt:lpstr>Prezentace aplikace PowerPoint</vt:lpstr>
      <vt:lpstr>Let‘s interrogate the usual suspects</vt:lpstr>
      <vt:lpstr>Shift #2: Purpose: human development</vt:lpstr>
      <vt:lpstr>Well-being  and progress for people</vt:lpstr>
      <vt:lpstr>Shift #3: What the public sector delivers (and how it manages the delivery)</vt:lpstr>
      <vt:lpstr>Group task – 10 min</vt:lpstr>
      <vt:lpstr>Shift #3: What the public sector delivers (and how it manager the delivery)</vt:lpstr>
      <vt:lpstr>Your companions for the rest of the week</vt:lpstr>
      <vt:lpstr>Reading and watching list</vt:lpstr>
      <vt:lpstr>Homework #1</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Management for 21st Century</dc:title>
  <dc:creator>Vláďa</dc:creator>
  <cp:lastModifiedBy>Vláďa</cp:lastModifiedBy>
  <cp:revision>33</cp:revision>
  <dcterms:created xsi:type="dcterms:W3CDTF">2021-10-02T08:48:21Z</dcterms:created>
  <dcterms:modified xsi:type="dcterms:W3CDTF">2022-10-11T07:29:58Z</dcterms:modified>
</cp:coreProperties>
</file>