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78" r:id="rId4"/>
    <p:sldId id="259" r:id="rId5"/>
    <p:sldId id="260" r:id="rId6"/>
    <p:sldId id="280" r:id="rId7"/>
    <p:sldId id="277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00"/>
    <a:srgbClr val="FFFFCC"/>
    <a:srgbClr val="B2B2B2"/>
    <a:srgbClr val="FFFF99"/>
    <a:srgbClr val="5F5F5F"/>
    <a:srgbClr val="3333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2AC796-4004-4683-9727-BF3A805F15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27D649B-5ED1-48FB-AAD4-4B2524B6CA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30D286F-EC75-4248-95D9-F936D6A0B2F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C83D104-A262-4EFF-BD7C-65C07CA630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93B7509-8BF9-4B52-9CBD-0BEB23A1F03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742207B-3001-4C40-A50D-51023EE92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CF7EEE-9695-487A-AC10-1B49D8FBA7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CE44220-5B7D-40EF-A468-D09DAA283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B9BFCF-97F8-42E7-91B8-8822EFCEDFD1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6C07B65-F093-4DEB-A73D-297CE442CAC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7EF9BCF-A548-4B99-8E0A-871BB8A73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794FD28-5B18-46A3-A302-92C8A01E3D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51BD0F-094D-456E-876F-1DC63D07AB02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1E6FFC8-397F-45E6-A903-C6444D678F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65729EF-65F0-464E-86BF-4B5DFEDBA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85F1656-91BB-4340-8B22-7BA6B4F200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464BCB-F021-4BFD-9394-931BD523CB73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1678378-0F3F-42E8-A8EA-88141279EA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1272CA1-CE7A-4464-A878-B3753CEEF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EAF1AC6-A193-4B0B-98AA-89A64367BC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1A77AE-EA2C-4992-82B4-0F70F09F10A6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697786F-350D-49DD-BBC9-F16F056D0A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52CFE2D-0819-453D-BD4D-704835177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11A9766-4813-4267-8E31-7D772ABCF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191C0B-CBE8-4AA6-B395-EB6D70044D3D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4DD67B5-5374-4B7E-968D-9951DFC2EF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640CF6A-AA9E-442E-8169-71448F54F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8CC17D9-0AB6-4669-9C49-A9B9C90D9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885CD6-9EDB-4CD4-843A-80B15B10F97E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A94174B-C76E-45EB-B30C-2064DD8236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7A13D43-1C59-4E43-A024-EA860AFD1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251D9C46-40F0-4DF9-96EF-E722B45668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80AD0A-A2A7-40DA-B7B1-745217CE583D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E9ACBFC-5853-4450-A5E2-1DFDEF47DF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C1AE924-044D-4187-9BED-984ED0C58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2505B-459A-4EE2-913B-B455A5244D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B8C46C-0070-4600-A5F1-D8D383498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5ACBA5-810A-4197-B624-22D4EE1A0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C8114-6752-4811-87A1-CC251A93A5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67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6E29AF-5C67-4ABC-AF7E-EAF3E09D27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B7CCFE-181F-419C-911D-B2D7266E7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22B5B9-2635-413E-8616-3B0CCCF8E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6A921-6294-4A76-955C-61D76CA6FD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112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081AFC-D3E6-4425-B544-5A9893CD4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2C0111-C8D9-42C9-A6C8-1E977524B7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80BF29-BAB7-465B-8E81-47189B296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E388E-FCE3-46DA-9B9A-CE4797F414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233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9BBFDF-613A-4DA1-AB20-C2348EC97D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63A2C2-CF8E-4B36-9C10-5D41EB7A6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8FFC44-4D54-4E99-B8E3-C4F4FBE5DF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DC059-33BA-4AFE-87BA-E61CB8A238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567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E11924-2A49-469B-9857-F2113CD27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173EB8-8C98-485F-99ED-D60438B2D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8EDDB9-1B8C-46A2-8FDF-ED43AB0FA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39D75-4260-4380-9FB5-9A34231837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606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93EB60-F5BF-4B3C-8965-B4D3F5475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62EF9F-97E1-48F7-A985-77F438F093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F07885-7953-443E-B1B6-A25BE5019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AFD5-1F37-4F2C-9490-EC2F98D366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448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D5F445-49A3-456C-BEAC-10CF9D89C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35DDF69-E815-4B81-B38E-F10C94BCBA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4768991-39F7-434F-9F4E-B4E15CBC3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F0711-4268-4014-B8A0-6F1579BF0A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95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893852-EDB1-44D2-90A2-DF991DE712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1A0EB9-9313-4D26-9A9C-113FD361F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4F0DDD-D478-4232-8749-A4D77DEE6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20FA9-02AB-41DA-BBE8-5B60644E0A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855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9E851D1-90B9-4F2E-B299-F32BDB3CE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05BE48B-6BC9-45B9-96BF-3B152B580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5D2871F-97A4-4A28-8F62-221A4DA8A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2C6B4-C49B-4A57-8F1A-FDF0CD7CF9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258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211F4B-9CFA-483E-8DB1-C1A4CE4592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5E2D74-20C0-41B7-AFC1-E585441677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522BA4-E942-4836-AA1F-1524259316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176D-F15F-47D9-869C-D5927C6EFF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085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937168-54AE-4C3F-9C78-91F7B915D0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59D6DB-EC96-4897-B720-569910C5B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541739-98FA-45B0-986F-8E368BB342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B6AB9-0767-4B2C-AD4C-72AD873380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226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37CB18-97E6-4DBC-B99C-335BF891D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5A27C0-5F27-4A77-9BB0-C354D10DE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5EF8C3-EE9A-46E9-A563-95CE48BB4B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401A9E1-E8A4-4D86-8525-3E59A0ABD8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3266E1-2195-4A94-85D0-3F75F135A2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CC0134A-DCDC-4E9E-9B8F-CB02B735ED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41AB7D-0F2B-4A69-A10A-57D021F1E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85273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i="1">
                <a:solidFill>
                  <a:srgbClr val="333333"/>
                </a:solidFill>
                <a:latin typeface="Book Antiqua" panose="02040602050305030304" pitchFamily="18" charset="0"/>
              </a:rPr>
              <a:t>Svržení šógunátu Tokugawa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604E0033-6060-4AD1-BBBB-78F36891E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2400" b="1" i="1" dirty="0">
                <a:latin typeface="Book Antiqua" panose="02040602050305030304" pitchFamily="18" charset="0"/>
              </a:rPr>
              <a:t>I. Tlak mocností</a:t>
            </a:r>
          </a:p>
          <a:p>
            <a:pPr marL="781050" lvl="1" indent="-239713" eaLnBrk="1" hangingPunct="1">
              <a:buFontTx/>
              <a:buNone/>
              <a:defRPr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 Obchodní smlouvy</a:t>
            </a:r>
          </a:p>
          <a:p>
            <a:pPr eaLnBrk="1" hangingPunct="1">
              <a:buFontTx/>
              <a:buNone/>
              <a:defRPr/>
            </a:pPr>
            <a:endParaRPr lang="cs-CZ" altLang="cs-CZ" sz="2400" b="1" i="1" dirty="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2400" b="1" i="1" dirty="0">
                <a:latin typeface="Book Antiqua" panose="02040602050305030304" pitchFamily="18" charset="0"/>
              </a:rPr>
              <a:t>II. Svržení </a:t>
            </a:r>
            <a:r>
              <a:rPr lang="cs-CZ" altLang="cs-CZ" sz="2400" b="1" i="1" dirty="0" err="1">
                <a:latin typeface="Book Antiqua" panose="02040602050305030304" pitchFamily="18" charset="0"/>
              </a:rPr>
              <a:t>šógunátu</a:t>
            </a:r>
            <a:endParaRPr lang="cs-CZ" altLang="cs-CZ" sz="2400" b="1" i="1" dirty="0">
              <a:latin typeface="Book Antiqua" panose="02040602050305030304" pitchFamily="18" charset="0"/>
            </a:endParaRPr>
          </a:p>
          <a:p>
            <a:pPr indent="198438" eaLnBrk="1" hangingPunct="1">
              <a:buFontTx/>
              <a:buNone/>
              <a:tabLst>
                <a:tab pos="88900" algn="l"/>
              </a:tabLst>
              <a:defRPr/>
            </a:pPr>
            <a:r>
              <a:rPr lang="cs-CZ" altLang="cs-CZ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1 Radikální fáze</a:t>
            </a:r>
          </a:p>
          <a:p>
            <a:pPr indent="198438" eaLnBrk="1" hangingPunct="1">
              <a:buFontTx/>
              <a:buNone/>
              <a:tabLst>
                <a:tab pos="88900" algn="l"/>
              </a:tabLst>
              <a:defRPr/>
            </a:pPr>
            <a:r>
              <a:rPr lang="cs-CZ" altLang="cs-CZ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2 Konsolidační fáze</a:t>
            </a:r>
          </a:p>
          <a:p>
            <a:pPr marL="781050" lvl="1" indent="26988" eaLnBrk="1" hangingPunct="1">
              <a:buFontTx/>
              <a:buNone/>
              <a:defRPr/>
            </a:pPr>
            <a:endParaRPr lang="cs-CZ" altLang="cs-CZ" sz="1800" dirty="0">
              <a:solidFill>
                <a:srgbClr val="5F5F5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47423B09-27AF-4240-98ED-20CE84714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 anchor="ctr"/>
          <a:lstStyle/>
          <a:p>
            <a:pPr marL="357188" indent="-357188" eaLnBrk="1" hangingPunct="1">
              <a:buFontTx/>
              <a:buNone/>
              <a:tabLst>
                <a:tab pos="715963" algn="l"/>
              </a:tabLst>
              <a:defRPr/>
            </a:pPr>
            <a:r>
              <a:rPr lang="cs-CZ" altLang="ja-JP" sz="2400">
                <a:latin typeface="Verdana" pitchFamily="34" charset="0"/>
              </a:rPr>
              <a:t>	</a:t>
            </a: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Literatura:</a:t>
            </a:r>
          </a:p>
          <a:p>
            <a:pPr marL="357188" indent="-357188" eaLnBrk="1" hangingPunct="1">
              <a:buFontTx/>
              <a:buNone/>
              <a:tabLst>
                <a:tab pos="715963" algn="l"/>
              </a:tabLst>
              <a:defRPr/>
            </a:pPr>
            <a:endParaRPr lang="cs-CZ" altLang="ja-JP" sz="2400">
              <a:solidFill>
                <a:srgbClr val="5F5F5F"/>
              </a:solidFill>
              <a:latin typeface="Book Antiqua" pitchFamily="18" charset="0"/>
            </a:endParaRP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r>
              <a:rPr lang="cs-CZ" altLang="ja-JP" sz="2400" i="1">
                <a:solidFill>
                  <a:srgbClr val="5F5F5F"/>
                </a:solidFill>
                <a:latin typeface="Book Antiqua" pitchFamily="18" charset="0"/>
              </a:rPr>
              <a:t>Reischauer</a:t>
            </a: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 : </a:t>
            </a:r>
            <a:r>
              <a:rPr lang="cs-CZ" altLang="ja-JP" sz="2000">
                <a:solidFill>
                  <a:srgbClr val="5F5F5F"/>
                </a:solidFill>
                <a:latin typeface="Book Antiqua" pitchFamily="18" charset="0"/>
              </a:rPr>
              <a:t>kap. 4. „Reakce Japonska vůči Západu..“</a:t>
            </a: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r>
              <a:rPr lang="cs-CZ" altLang="ja-JP" sz="2400" i="1">
                <a:solidFill>
                  <a:srgbClr val="5F5F5F"/>
                </a:solidFill>
                <a:latin typeface="Book Antiqua" pitchFamily="18" charset="0"/>
              </a:rPr>
              <a:t>Cambridge</a:t>
            </a: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, sv. 5 :</a:t>
            </a:r>
            <a:r>
              <a:rPr lang="cs-CZ" altLang="ja-JP" sz="2000">
                <a:solidFill>
                  <a:srgbClr val="5F5F5F"/>
                </a:solidFill>
                <a:latin typeface="Book Antiqua" pitchFamily="18" charset="0"/>
              </a:rPr>
              <a:t> kap. 4 „The Foreign Threat and Opening..“, od s 259</a:t>
            </a: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Gordon, </a:t>
            </a:r>
            <a:r>
              <a:rPr lang="cs-CZ" altLang="ja-JP" sz="2400" i="1">
                <a:solidFill>
                  <a:srgbClr val="5F5F5F"/>
                </a:solidFill>
                <a:latin typeface="Book Antiqua" pitchFamily="18" charset="0"/>
              </a:rPr>
              <a:t>A Modern History of Japan</a:t>
            </a:r>
            <a:r>
              <a:rPr lang="cs-CZ" altLang="ja-JP" sz="2000">
                <a:solidFill>
                  <a:srgbClr val="5F5F5F"/>
                </a:solidFill>
                <a:latin typeface="Book Antiqua" pitchFamily="18" charset="0"/>
              </a:rPr>
              <a:t>: kap.4 „The Overthrow of the Tokugawa“</a:t>
            </a: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endParaRPr lang="cs-CZ" altLang="ja-JP" sz="2000">
              <a:solidFill>
                <a:srgbClr val="5F5F5F"/>
              </a:solidFill>
              <a:latin typeface="Verdana" pitchFamily="34" charset="0"/>
            </a:endParaRPr>
          </a:p>
          <a:p>
            <a:pPr marL="0" indent="0" eaLnBrk="1" hangingPunct="1">
              <a:buFontTx/>
              <a:buNone/>
              <a:tabLst>
                <a:tab pos="715963" algn="l"/>
              </a:tabLst>
              <a:defRPr/>
            </a:pPr>
            <a:endParaRPr lang="cs-CZ" sz="2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26755F51-D5BF-4DBE-A578-A9CDCB10E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5888"/>
            <a:ext cx="8229600" cy="6192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800" dirty="0">
                <a:latin typeface="Book Antiqua" panose="02040602050305030304" pitchFamily="18" charset="0"/>
              </a:rPr>
              <a:t>Reakce na </a:t>
            </a:r>
            <a:r>
              <a:rPr lang="cs-CZ" altLang="cs-CZ" sz="2800" dirty="0" err="1">
                <a:latin typeface="Book Antiqua" panose="02040602050305030304" pitchFamily="18" charset="0"/>
              </a:rPr>
              <a:t>Kanagawskou</a:t>
            </a:r>
            <a:r>
              <a:rPr lang="cs-CZ" altLang="cs-CZ" sz="2800" dirty="0">
                <a:latin typeface="Book Antiqua" panose="02040602050305030304" pitchFamily="18" charset="0"/>
              </a:rPr>
              <a:t> smlouvu</a:t>
            </a: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ja-JP" sz="12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Book Antiqua" panose="02040602050305030304" pitchFamily="18" charset="0"/>
              </a:rPr>
              <a:t>politika + technologie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umírněný </a:t>
            </a:r>
            <a:r>
              <a:rPr lang="cs-CZ" altLang="cs-CZ" sz="1600" dirty="0" err="1">
                <a:latin typeface="Book Antiqua" panose="02040602050305030304" pitchFamily="18" charset="0"/>
              </a:rPr>
              <a:t>Abe</a:t>
            </a:r>
            <a:r>
              <a:rPr lang="cs-CZ" altLang="cs-CZ" sz="1600" dirty="0">
                <a:latin typeface="Book Antiqua" panose="02040602050305030304" pitchFamily="18" charset="0"/>
              </a:rPr>
              <a:t> : spolupráce s knížaty; 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1855 Nagasacké učiliště + </a:t>
            </a:r>
            <a:r>
              <a:rPr lang="cs-CZ" altLang="cs-CZ" sz="1600" dirty="0" err="1">
                <a:latin typeface="Book Antiqua" panose="02040602050305030304" pitchFamily="18" charset="0"/>
              </a:rPr>
              <a:t>Kóbušo</a:t>
            </a:r>
            <a:endParaRPr lang="cs-CZ" altLang="cs-CZ" sz="1600" dirty="0">
              <a:latin typeface="Book Antiqua" panose="02040602050305030304" pitchFamily="18" charset="0"/>
            </a:endParaRP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žádosti Holanďanům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v zásadě </a:t>
            </a:r>
            <a:r>
              <a:rPr lang="cs-CZ" altLang="cs-CZ" sz="1600" b="1" dirty="0">
                <a:latin typeface="Book Antiqua" panose="02040602050305030304" pitchFamily="18" charset="0"/>
              </a:rPr>
              <a:t>obrat k aktivní politice </a:t>
            </a:r>
            <a:r>
              <a:rPr lang="cs-CZ" altLang="cs-CZ" sz="1600" dirty="0">
                <a:latin typeface="Book Antiqua" panose="02040602050305030304" pitchFamily="18" charset="0"/>
              </a:rPr>
              <a:t>(!)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6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příznivé načasování – Krymská válka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„nebezpečí“ západ. modelů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Book Antiqua" panose="02040602050305030304" pitchFamily="18" charset="0"/>
              </a:rPr>
              <a:t>knížectví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moderní výcvik + dovoz zbraní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Book Antiqua" panose="02040602050305030304" pitchFamily="18" charset="0"/>
              </a:rPr>
              <a:t> 1856 </a:t>
            </a:r>
            <a:r>
              <a:rPr lang="cs-CZ" altLang="cs-CZ" sz="2000" dirty="0" err="1">
                <a:latin typeface="Book Antiqua" panose="02040602050305030304" pitchFamily="18" charset="0"/>
              </a:rPr>
              <a:t>Harris</a:t>
            </a:r>
            <a:r>
              <a:rPr lang="cs-CZ" altLang="cs-CZ" sz="2000" dirty="0">
                <a:latin typeface="Book Antiqua" panose="02040602050305030304" pitchFamily="18" charset="0"/>
              </a:rPr>
              <a:t> a </a:t>
            </a:r>
            <a:r>
              <a:rPr lang="cs-CZ" altLang="cs-CZ" sz="2000" dirty="0" err="1">
                <a:latin typeface="Book Antiqua" panose="02040602050305030304" pitchFamily="18" charset="0"/>
              </a:rPr>
              <a:t>Hotta</a:t>
            </a:r>
            <a:r>
              <a:rPr lang="cs-CZ" altLang="cs-CZ" sz="2000" dirty="0">
                <a:latin typeface="Book Antiqua" panose="02040602050305030304" pitchFamily="18" charset="0"/>
              </a:rPr>
              <a:t> </a:t>
            </a:r>
            <a:r>
              <a:rPr lang="cs-CZ" altLang="cs-CZ" sz="2000" dirty="0" err="1">
                <a:latin typeface="Book Antiqua" panose="02040602050305030304" pitchFamily="18" charset="0"/>
              </a:rPr>
              <a:t>Masajoši</a:t>
            </a: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Book Antiqua" panose="02040602050305030304" pitchFamily="18" charset="0"/>
              </a:rPr>
              <a:t>převratný rok 1858 a </a:t>
            </a:r>
            <a:r>
              <a:rPr lang="cs-CZ" altLang="cs-CZ" sz="2000" dirty="0" err="1">
                <a:latin typeface="Book Antiqua" panose="02040602050305030304" pitchFamily="18" charset="0"/>
              </a:rPr>
              <a:t>Ii</a:t>
            </a:r>
            <a:r>
              <a:rPr lang="cs-CZ" altLang="cs-CZ" sz="2000" dirty="0">
                <a:latin typeface="Book Antiqua" panose="02040602050305030304" pitchFamily="18" charset="0"/>
              </a:rPr>
              <a:t> </a:t>
            </a:r>
            <a:r>
              <a:rPr lang="cs-CZ" altLang="cs-CZ" sz="2000" dirty="0" err="1">
                <a:latin typeface="Book Antiqua" panose="02040602050305030304" pitchFamily="18" charset="0"/>
              </a:rPr>
              <a:t>Naosuke</a:t>
            </a:r>
            <a:endParaRPr lang="cs-CZ" altLang="cs-CZ" sz="2000" dirty="0">
              <a:latin typeface="Book Antiqua" panose="02040602050305030304" pitchFamily="18" charset="0"/>
            </a:endParaRP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patero smluv o přátelství a obchodu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600" dirty="0">
                <a:latin typeface="Book Antiqua" panose="02040602050305030304" pitchFamily="18" charset="0"/>
              </a:rPr>
              <a:t>problém následnictví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10letý </a:t>
            </a:r>
            <a:r>
              <a:rPr lang="cs-CZ" altLang="cs-CZ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Jošitomi</a:t>
            </a:r>
            <a:r>
              <a:rPr lang="cs-CZ" altLang="cs-C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z </a:t>
            </a:r>
            <a:r>
              <a:rPr lang="cs-CZ" altLang="cs-CZ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Kii</a:t>
            </a:r>
            <a:r>
              <a:rPr lang="cs-CZ" altLang="cs-C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 X 20letý </a:t>
            </a:r>
            <a:r>
              <a:rPr lang="cs-CZ" altLang="cs-CZ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Jošinobu</a:t>
            </a:r>
            <a:r>
              <a:rPr lang="cs-CZ" altLang="cs-C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(</a:t>
            </a:r>
            <a:r>
              <a:rPr lang="cs-CZ" altLang="cs-CZ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Keiki</a:t>
            </a:r>
            <a:r>
              <a:rPr lang="cs-CZ" altLang="cs-C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) z </a:t>
            </a:r>
            <a:r>
              <a:rPr lang="cs-CZ" altLang="cs-CZ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Mita</a:t>
            </a:r>
            <a:r>
              <a:rPr lang="cs-CZ" altLang="cs-C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 &gt;  spor o kritéria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>
              <a:solidFill>
                <a:srgbClr val="5F5F5F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AB79F1BB-E2E3-4524-BD85-F677E20D1C1F}"/>
              </a:ext>
            </a:extLst>
          </p:cNvPr>
          <p:cNvCxnSpPr>
            <a:cxnSpLocks/>
          </p:cNvCxnSpPr>
          <p:nvPr/>
        </p:nvCxnSpPr>
        <p:spPr>
          <a:xfrm>
            <a:off x="4716463" y="4797425"/>
            <a:ext cx="503237" cy="0"/>
          </a:xfrm>
          <a:prstGeom prst="straightConnector1">
            <a:avLst/>
          </a:prstGeom>
          <a:ln w="28575">
            <a:solidFill>
              <a:srgbClr val="CC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35816F5C-5A05-474D-8412-181D1EA21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>
                <a:latin typeface="Book Antiqua" panose="02040602050305030304" pitchFamily="18" charset="0"/>
              </a:rPr>
              <a:t>Svržení šógunátu</a:t>
            </a:r>
          </a:p>
          <a:p>
            <a:pPr eaLnBrk="1" hangingPunct="1"/>
            <a:endParaRPr lang="cs-CZ" altLang="cs-CZ" sz="180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cs-CZ" sz="1800">
                <a:latin typeface="Book Antiqua" panose="02040602050305030304" pitchFamily="18" charset="0"/>
              </a:rPr>
              <a:t>vzpoura dvora = nástup Iiho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tvrdá autokracie (Čistka Ansei)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zhoršení vztahů bakufu-dvůr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Jošitomi jako Iemoči (1846-66)</a:t>
            </a:r>
          </a:p>
          <a:p>
            <a:pPr eaLnBrk="1" hangingPunct="1"/>
            <a:r>
              <a:rPr lang="cs-CZ" altLang="cs-CZ" sz="1800">
                <a:latin typeface="Book Antiqua" panose="02040602050305030304" pitchFamily="18" charset="0"/>
              </a:rPr>
              <a:t>autorita bakufu za nepřijatelnou cenu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800">
                <a:latin typeface="Book Antiqua" panose="02040602050305030304" pitchFamily="18" charset="0"/>
              </a:rPr>
              <a:t>	</a:t>
            </a:r>
            <a:r>
              <a:rPr lang="cs-CZ" altLang="cs-CZ" sz="1400">
                <a:latin typeface="Book Antiqua" panose="02040602050305030304" pitchFamily="18" charset="0"/>
              </a:rPr>
              <a:t>vznik Sonnó džói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endParaRPr lang="cs-CZ" altLang="cs-CZ" sz="140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cs-CZ" sz="1800">
                <a:latin typeface="Book Antiqua" panose="02040602050305030304" pitchFamily="18" charset="0"/>
              </a:rPr>
              <a:t>přehled polit. scény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bakufu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cizinci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dvůr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cs-CZ" altLang="cs-CZ" sz="1400">
                <a:latin typeface="Book Antiqua" panose="02040602050305030304" pitchFamily="18" charset="0"/>
              </a:rPr>
              <a:t>patrioti (ne ideologicky zaslepení, byli pragmatici)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endParaRPr lang="cs-CZ" altLang="cs-CZ" sz="140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7C237F77-5DCC-47CE-B551-DBDD866DF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3357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2400" dirty="0">
                <a:solidFill>
                  <a:srgbClr val="5F5F5F"/>
                </a:solidFill>
                <a:latin typeface="Book Antiqua" pitchFamily="18" charset="0"/>
              </a:rPr>
              <a:t>1.	Radikální fáze 1860-64</a:t>
            </a:r>
            <a:endParaRPr lang="cs-CZ" altLang="cs-CZ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2000" dirty="0">
                <a:solidFill>
                  <a:srgbClr val="5F5F5F"/>
                </a:solidFill>
                <a:latin typeface="Book Antiqua" pitchFamily="18" charset="0"/>
              </a:rPr>
              <a:t>		</a:t>
            </a:r>
            <a:r>
              <a:rPr lang="cs-CZ" altLang="cs-CZ" sz="2000" dirty="0">
                <a:solidFill>
                  <a:srgbClr val="00B050"/>
                </a:solidFill>
                <a:latin typeface="Book Antiqua" pitchFamily="18" charset="0"/>
              </a:rPr>
              <a:t>domácí vývoj</a:t>
            </a:r>
          </a:p>
          <a:p>
            <a:pPr eaLnBrk="1" hangingPunct="1">
              <a:defRPr/>
            </a:pP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1860/3 incident u brány </a:t>
            </a:r>
            <a:r>
              <a:rPr lang="cs-CZ" altLang="cs-CZ" sz="1800" dirty="0" err="1">
                <a:solidFill>
                  <a:srgbClr val="5F5F5F"/>
                </a:solidFill>
                <a:latin typeface="Book Antiqua" pitchFamily="18" charset="0"/>
              </a:rPr>
              <a:t>Sakurada</a:t>
            </a: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 – atentát na </a:t>
            </a:r>
            <a:r>
              <a:rPr lang="cs-CZ" altLang="cs-CZ" sz="1800" dirty="0" err="1">
                <a:solidFill>
                  <a:srgbClr val="5F5F5F"/>
                </a:solidFill>
                <a:latin typeface="Book Antiqua" pitchFamily="18" charset="0"/>
              </a:rPr>
              <a:t>Iiho</a:t>
            </a: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konsenzuální hnutí „</a:t>
            </a:r>
            <a:r>
              <a:rPr lang="cs-CZ" altLang="cs-CZ" sz="1800" dirty="0" err="1">
                <a:solidFill>
                  <a:srgbClr val="5F5F5F"/>
                </a:solidFill>
                <a:latin typeface="Book Antiqua" pitchFamily="18" charset="0"/>
              </a:rPr>
              <a:t>kóbu</a:t>
            </a: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altLang="cs-CZ" sz="1800" dirty="0" err="1">
                <a:solidFill>
                  <a:srgbClr val="5F5F5F"/>
                </a:solidFill>
                <a:latin typeface="Book Antiqua" pitchFamily="18" charset="0"/>
              </a:rPr>
              <a:t>gattai</a:t>
            </a: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“ </a:t>
            </a:r>
            <a:r>
              <a:rPr lang="ja-JP" altLang="en-US" sz="18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　</a:t>
            </a:r>
            <a:r>
              <a:rPr lang="ja-JP" altLang="en-US" sz="20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公武合体</a:t>
            </a:r>
            <a:endParaRPr lang="cs-CZ" altLang="cs-CZ" sz="2000" dirty="0">
              <a:solidFill>
                <a:srgbClr val="5F5F5F"/>
              </a:solidFill>
              <a:latin typeface="Book Antiqua" pitchFamily="18" charset="0"/>
            </a:endParaRP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1862 sňatek princezny </a:t>
            </a:r>
            <a:r>
              <a:rPr lang="cs-CZ" altLang="cs-CZ" sz="1400" dirty="0" err="1">
                <a:solidFill>
                  <a:srgbClr val="5F5F5F"/>
                </a:solidFill>
                <a:latin typeface="Book Antiqua" pitchFamily="18" charset="0"/>
              </a:rPr>
              <a:t>Kazunomiji</a:t>
            </a: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 s </a:t>
            </a:r>
            <a:r>
              <a:rPr lang="cs-CZ" altLang="cs-CZ" sz="1400" dirty="0" err="1">
                <a:solidFill>
                  <a:srgbClr val="5F5F5F"/>
                </a:solidFill>
                <a:latin typeface="Book Antiqua" pitchFamily="18" charset="0"/>
              </a:rPr>
              <a:t>Iemočim</a:t>
            </a: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 (</a:t>
            </a:r>
            <a:r>
              <a:rPr lang="cs-CZ" altLang="cs-CZ" sz="1400" dirty="0" err="1">
                <a:solidFill>
                  <a:srgbClr val="5F5F5F"/>
                </a:solidFill>
                <a:latin typeface="Book Antiqua" pitchFamily="18" charset="0"/>
              </a:rPr>
              <a:t>Jošitomi</a:t>
            </a: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, 1846-66)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(ovšem) </a:t>
            </a:r>
            <a:r>
              <a:rPr lang="cs-CZ" altLang="cs-CZ" sz="1400" dirty="0" err="1">
                <a:solidFill>
                  <a:srgbClr val="5F5F5F"/>
                </a:solidFill>
                <a:latin typeface="Book Antiqua" pitchFamily="18" charset="0"/>
              </a:rPr>
              <a:t>Harris</a:t>
            </a: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 a odložení otevření přístavů (na 1868)</a:t>
            </a:r>
          </a:p>
          <a:p>
            <a:pPr eaLnBrk="1" hangingPunct="1"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balancování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bakufu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vůči dvoru i cizincům</a:t>
            </a:r>
          </a:p>
          <a:p>
            <a:pPr eaLnBrk="1" hangingPunct="1"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značné posílení „mocných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JZ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knížat“ vůči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bakufu</a:t>
            </a:r>
            <a:endParaRPr lang="cs-CZ" altLang="cs-CZ" sz="1600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	</a:t>
            </a:r>
          </a:p>
          <a:p>
            <a:pPr eaLnBrk="1" hangingPunct="1">
              <a:defRPr/>
            </a:pPr>
            <a:r>
              <a:rPr lang="cs-CZ" altLang="cs-CZ" sz="2000" dirty="0">
                <a:solidFill>
                  <a:srgbClr val="5F5F5F"/>
                </a:solidFill>
                <a:latin typeface="Book Antiqua" pitchFamily="18" charset="0"/>
              </a:rPr>
              <a:t>důležité </a:t>
            </a: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(poslední)</a:t>
            </a:r>
            <a:r>
              <a:rPr lang="cs-CZ" altLang="cs-CZ" sz="1800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altLang="cs-CZ" sz="2000" dirty="0">
                <a:solidFill>
                  <a:srgbClr val="5F5F5F"/>
                </a:solidFill>
                <a:latin typeface="Book Antiqua" pitchFamily="18" charset="0"/>
              </a:rPr>
              <a:t>reformy </a:t>
            </a:r>
            <a:r>
              <a:rPr lang="cs-CZ" altLang="cs-CZ" sz="2000" dirty="0" err="1">
                <a:solidFill>
                  <a:srgbClr val="5F5F5F"/>
                </a:solidFill>
                <a:latin typeface="Book Antiqua" pitchFamily="18" charset="0"/>
              </a:rPr>
              <a:t>Bunkjú</a:t>
            </a:r>
            <a:r>
              <a:rPr lang="cs-CZ" altLang="cs-CZ" sz="2000" dirty="0">
                <a:solidFill>
                  <a:srgbClr val="5F5F5F"/>
                </a:solidFill>
                <a:latin typeface="Book Antiqua" pitchFamily="18" charset="0"/>
              </a:rPr>
              <a:t> 1862</a:t>
            </a:r>
            <a:endParaRPr lang="cs-CZ" altLang="cs-CZ" sz="1800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prakticky zrušen </a:t>
            </a:r>
            <a:r>
              <a:rPr lang="cs-CZ" altLang="cs-CZ" sz="1600" i="1" dirty="0" err="1">
                <a:solidFill>
                  <a:srgbClr val="5F5F5F"/>
                </a:solidFill>
                <a:latin typeface="Book Antiqua" pitchFamily="18" charset="0"/>
              </a:rPr>
              <a:t>sankin</a:t>
            </a:r>
            <a:r>
              <a:rPr lang="cs-CZ" altLang="cs-CZ" sz="1600" i="1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altLang="cs-CZ" sz="1600" i="1" dirty="0" err="1">
                <a:solidFill>
                  <a:srgbClr val="5F5F5F"/>
                </a:solidFill>
                <a:latin typeface="Book Antiqua" pitchFamily="18" charset="0"/>
              </a:rPr>
              <a:t>kótai</a:t>
            </a:r>
            <a:endParaRPr lang="cs-CZ" altLang="cs-CZ" sz="1600" i="1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obsazení klíčových úřadů v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bakufu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JZ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knížaty</a:t>
            </a:r>
          </a:p>
          <a:p>
            <a:pPr lvl="1" eaLnBrk="1" hangingPunct="1">
              <a:defRPr/>
            </a:pP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mohla „dávat rady“</a:t>
            </a:r>
          </a:p>
          <a:p>
            <a:pPr marL="342900" lvl="1" indent="-342900" eaLnBrk="1" hangingPunct="1">
              <a:buFontTx/>
              <a:buNone/>
              <a:defRPr/>
            </a:pPr>
            <a:endParaRPr lang="cs-CZ" altLang="cs-CZ" sz="1400" dirty="0">
              <a:solidFill>
                <a:srgbClr val="5F5F5F"/>
              </a:solidFill>
              <a:latin typeface="Book Antiqua" pitchFamily="18" charset="0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cs-CZ" altLang="cs-CZ" sz="2000" dirty="0">
                <a:solidFill>
                  <a:srgbClr val="0000FF"/>
                </a:solidFill>
                <a:latin typeface="Book Antiqua" pitchFamily="18" charset="0"/>
                <a:ea typeface="+mn-ea"/>
              </a:rPr>
              <a:t>2 zahraniční komplikace</a:t>
            </a:r>
          </a:p>
          <a:p>
            <a:pPr marL="0" lvl="1" indent="0" eaLnBrk="1" hangingPunct="1">
              <a:buFontTx/>
              <a:buNone/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      1 incident u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Namamugi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1862/6 </a:t>
            </a:r>
            <a:endParaRPr lang="cs-CZ" altLang="cs-CZ" sz="1400" dirty="0">
              <a:solidFill>
                <a:srgbClr val="5F5F5F"/>
              </a:solidFill>
              <a:latin typeface="Book Antiqua" pitchFamily="18" charset="0"/>
            </a:endParaRPr>
          </a:p>
          <a:p>
            <a:pPr lvl="1" eaLnBrk="1" hangingPunct="1">
              <a:defRPr/>
            </a:pP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námořní ozbrojený střet </a:t>
            </a:r>
            <a:r>
              <a:rPr lang="cs-CZ" altLang="cs-CZ" sz="1400" dirty="0" err="1">
                <a:solidFill>
                  <a:srgbClr val="5F5F5F"/>
                </a:solidFill>
                <a:latin typeface="Book Antiqua" pitchFamily="18" charset="0"/>
              </a:rPr>
              <a:t>Sacumy</a:t>
            </a: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 s VB 1863/7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	2 ostřelování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Šimonoseki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silami </a:t>
            </a:r>
            <a:r>
              <a:rPr lang="cs-CZ" altLang="cs-CZ" sz="1600" dirty="0" err="1">
                <a:solidFill>
                  <a:srgbClr val="5F5F5F"/>
                </a:solidFill>
                <a:latin typeface="Book Antiqua" pitchFamily="18" charset="0"/>
              </a:rPr>
              <a:t>Čóšú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1863 (od 25.6.)</a:t>
            </a:r>
          </a:p>
          <a:p>
            <a:pPr lvl="1" eaLnBrk="1" hangingPunct="1">
              <a:defRPr/>
            </a:pPr>
            <a:r>
              <a:rPr lang="cs-CZ" altLang="cs-CZ" sz="1400" dirty="0">
                <a:solidFill>
                  <a:srgbClr val="5F5F5F"/>
                </a:solidFill>
                <a:latin typeface="Book Antiqua" pitchFamily="18" charset="0"/>
              </a:rPr>
              <a:t>trestná výprava Z flotily 1864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5F5F5F"/>
                </a:solidFill>
                <a:latin typeface="Book Antiqua" pitchFamily="18" charset="0"/>
              </a:rPr>
              <a:t>zlomení radikálního odporu, izolace </a:t>
            </a:r>
            <a:r>
              <a:rPr lang="cs-CZ" altLang="cs-CZ" sz="2000" dirty="0" err="1">
                <a:solidFill>
                  <a:srgbClr val="5F5F5F"/>
                </a:solidFill>
                <a:latin typeface="Book Antiqua" pitchFamily="18" charset="0"/>
              </a:rPr>
              <a:t>Čóšú</a:t>
            </a:r>
            <a:endParaRPr lang="cs-CZ" altLang="cs-CZ" sz="2000" dirty="0">
              <a:solidFill>
                <a:srgbClr val="5F5F5F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>
            <a:extLst>
              <a:ext uri="{FF2B5EF4-FFF2-40B4-BE49-F238E27FC236}">
                <a16:creationId xmlns:a16="http://schemas.microsoft.com/office/drawing/2014/main" id="{0C0A842A-EF28-407A-B085-5771898DF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ja-JP" sz="2400">
                <a:solidFill>
                  <a:srgbClr val="5F5F5F"/>
                </a:solidFill>
                <a:latin typeface="Book Antiqua" panose="02040602050305030304" pitchFamily="18" charset="0"/>
              </a:rPr>
              <a:t>2. konsolidační fáze 1864-67</a:t>
            </a:r>
            <a:endParaRPr lang="en-US" altLang="ja-JP" sz="2400">
              <a:solidFill>
                <a:srgbClr val="5F5F5F"/>
              </a:solidFill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Char char="-"/>
            </a:pPr>
            <a:endParaRPr lang="cs-CZ" altLang="ja-JP" sz="20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>
                <a:solidFill>
                  <a:srgbClr val="5F5F5F"/>
                </a:solidFill>
                <a:latin typeface="Book Antiqua" panose="02040602050305030304" pitchFamily="18" charset="0"/>
              </a:rPr>
              <a:t>klíčová transformace roajalistů / hnutí </a:t>
            </a:r>
            <a:r>
              <a:rPr lang="cs-CZ" altLang="ja-JP" sz="1800" i="1">
                <a:solidFill>
                  <a:srgbClr val="5F5F5F"/>
                </a:solidFill>
                <a:latin typeface="Book Antiqua" panose="02040602050305030304" pitchFamily="18" charset="0"/>
              </a:rPr>
              <a:t>sondžó</a:t>
            </a:r>
            <a:r>
              <a:rPr lang="cs-CZ" altLang="ja-JP" sz="1800">
                <a:solidFill>
                  <a:srgbClr val="5F5F5F"/>
                </a:solidFill>
                <a:latin typeface="Book Antiqua" panose="02040602050305030304" pitchFamily="18" charset="0"/>
              </a:rPr>
              <a:t> uvnitř lén</a:t>
            </a:r>
          </a:p>
          <a:p>
            <a:pPr eaLnBrk="1" hangingPunct="1"/>
            <a:r>
              <a:rPr lang="cs-CZ" altLang="ja-JP" sz="1800">
                <a:solidFill>
                  <a:srgbClr val="5F5F5F"/>
                </a:solidFill>
                <a:latin typeface="Book Antiqua" panose="02040602050305030304" pitchFamily="18" charset="0"/>
              </a:rPr>
              <a:t>přechod k otevření a sjednocení země</a:t>
            </a:r>
          </a:p>
          <a:p>
            <a:pPr eaLnBrk="1" hangingPunct="1"/>
            <a:r>
              <a:rPr lang="cs-CZ" altLang="ja-JP" sz="1800">
                <a:solidFill>
                  <a:srgbClr val="5F5F5F"/>
                </a:solidFill>
                <a:latin typeface="Book Antiqua" panose="02040602050305030304" pitchFamily="18" charset="0"/>
              </a:rPr>
              <a:t>Čóšú</a:t>
            </a:r>
          </a:p>
          <a:p>
            <a:pPr lvl="1" eaLnBrk="1" hangingPunct="1"/>
            <a:r>
              <a:rPr lang="cs-CZ" altLang="ja-JP" sz="1600">
                <a:solidFill>
                  <a:srgbClr val="5F5F5F"/>
                </a:solidFill>
                <a:latin typeface="Book Antiqua" panose="02040602050305030304" pitchFamily="18" charset="0"/>
              </a:rPr>
              <a:t>oddíly </a:t>
            </a:r>
            <a:r>
              <a:rPr lang="cs-CZ" altLang="ja-JP" sz="1600" i="1">
                <a:solidFill>
                  <a:srgbClr val="5F5F5F"/>
                </a:solidFill>
                <a:latin typeface="Book Antiqua" panose="02040602050305030304" pitchFamily="18" charset="0"/>
              </a:rPr>
              <a:t>kiheitai </a:t>
            </a:r>
            <a:r>
              <a:rPr lang="cs-CZ" altLang="ja-JP" sz="1600">
                <a:solidFill>
                  <a:srgbClr val="5F5F5F"/>
                </a:solidFill>
                <a:latin typeface="Book Antiqua" panose="02040602050305030304" pitchFamily="18" charset="0"/>
              </a:rPr>
              <a:t>+ Takasugi Šinsaku</a:t>
            </a:r>
          </a:p>
          <a:p>
            <a:pPr eaLnBrk="1" hangingPunct="1">
              <a:buFontTx/>
              <a:buChar char="-"/>
            </a:pPr>
            <a:endParaRPr lang="cs-CZ" altLang="ja-JP" sz="20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2000">
                <a:solidFill>
                  <a:srgbClr val="5F5F5F"/>
                </a:solidFill>
                <a:latin typeface="Book Antiqua" panose="02040602050305030304" pitchFamily="18" charset="0"/>
              </a:rPr>
              <a:t>1. trestné tažení proti Čóšú (1864/7-65) </a:t>
            </a:r>
          </a:p>
          <a:p>
            <a:pPr lvl="1" eaLnBrk="1" hangingPunct="1"/>
            <a:r>
              <a:rPr lang="cs-CZ" altLang="ja-JP" sz="1600">
                <a:solidFill>
                  <a:srgbClr val="5F5F5F"/>
                </a:solidFill>
                <a:latin typeface="Book Antiqua" panose="02040602050305030304" pitchFamily="18" charset="0"/>
              </a:rPr>
              <a:t>neúspěšné, poprvé otevřená  výzva svrhnout šógunát</a:t>
            </a:r>
          </a:p>
          <a:p>
            <a:pPr lvl="1" eaLnBrk="1" hangingPunct="1"/>
            <a:r>
              <a:rPr lang="cs-CZ" altLang="ja-JP" sz="1600">
                <a:solidFill>
                  <a:srgbClr val="5F5F5F"/>
                </a:solidFill>
                <a:latin typeface="Book Antiqua" panose="02040602050305030304" pitchFamily="18" charset="0"/>
              </a:rPr>
              <a:t>obnovit sankin?</a:t>
            </a:r>
            <a:endParaRPr lang="cs-CZ" altLang="ja-JP" sz="20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2000">
                <a:solidFill>
                  <a:srgbClr val="5F5F5F"/>
                </a:solidFill>
                <a:latin typeface="Book Antiqua" panose="02040602050305030304" pitchFamily="18" charset="0"/>
              </a:rPr>
              <a:t>1865 sbližování Sacumy a Čóšú </a:t>
            </a:r>
            <a:r>
              <a:rPr lang="cs-CZ" altLang="ja-JP" sz="1800">
                <a:solidFill>
                  <a:srgbClr val="5F5F5F"/>
                </a:solidFill>
                <a:latin typeface="Book Antiqua" panose="02040602050305030304" pitchFamily="18" charset="0"/>
              </a:rPr>
              <a:t> </a:t>
            </a:r>
          </a:p>
          <a:p>
            <a:pPr lvl="1" eaLnBrk="1" hangingPunct="1"/>
            <a:r>
              <a:rPr lang="cs-CZ" altLang="ja-JP" sz="1600">
                <a:solidFill>
                  <a:srgbClr val="5F5F5F"/>
                </a:solidFill>
                <a:latin typeface="Book Antiqua" panose="02040602050305030304" pitchFamily="18" charset="0"/>
              </a:rPr>
              <a:t>klika Saččó, 1866/3 tajná společná deklarace o svržení bakufu</a:t>
            </a:r>
            <a:endParaRPr lang="cs-CZ" altLang="ja-JP" sz="18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>
              <a:buFontTx/>
              <a:buChar char="-"/>
            </a:pPr>
            <a:endParaRPr lang="cs-CZ" altLang="ja-JP" sz="20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2000">
                <a:solidFill>
                  <a:srgbClr val="5F5F5F"/>
                </a:solidFill>
                <a:latin typeface="Book Antiqua" panose="02040602050305030304" pitchFamily="18" charset="0"/>
              </a:rPr>
              <a:t>2. tažení proti Čóšú (1866/6-7) </a:t>
            </a:r>
          </a:p>
          <a:p>
            <a:pPr lvl="1" eaLnBrk="1" hangingPunct="1"/>
            <a:r>
              <a:rPr lang="cs-CZ" altLang="ja-JP" sz="1600">
                <a:solidFill>
                  <a:srgbClr val="5F5F5F"/>
                </a:solidFill>
                <a:latin typeface="Book Antiqua" panose="02040602050305030304" pitchFamily="18" charset="0"/>
              </a:rPr>
              <a:t>potupné příměří, stahování velké šógunátní armády přímou předzvěstí pádu</a:t>
            </a:r>
          </a:p>
          <a:p>
            <a:pPr eaLnBrk="1" hangingPunct="1">
              <a:buFontTx/>
              <a:buChar char="-"/>
            </a:pPr>
            <a:endParaRPr lang="cs-CZ" altLang="ja-JP" sz="20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2000">
                <a:solidFill>
                  <a:srgbClr val="5F5F5F"/>
                </a:solidFill>
                <a:latin typeface="Book Antiqua" panose="02040602050305030304" pitchFamily="18" charset="0"/>
              </a:rPr>
              <a:t>1866 již návštěva Parkese v Kagošimě</a:t>
            </a:r>
          </a:p>
          <a:p>
            <a:pPr eaLnBrk="1" hangingPunct="1">
              <a:buFontTx/>
              <a:buChar char="-"/>
            </a:pPr>
            <a:endParaRPr lang="cs-CZ" altLang="ja-JP" sz="2000">
              <a:solidFill>
                <a:srgbClr val="5F5F5F"/>
              </a:solidFill>
              <a:latin typeface="Verdana" panose="020B0604030504040204" pitchFamily="34" charset="0"/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95AC8112-10AC-4F2A-93AE-139EFC992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rgbClr val="5F5F5F"/>
                </a:solidFill>
                <a:latin typeface="Book Antiqua" pitchFamily="18" charset="0"/>
              </a:rPr>
              <a:t>poslední šógun </a:t>
            </a:r>
            <a:r>
              <a:rPr lang="cs-CZ" sz="2400" dirty="0" err="1">
                <a:solidFill>
                  <a:srgbClr val="5F5F5F"/>
                </a:solidFill>
                <a:latin typeface="Book Antiqua" pitchFamily="18" charset="0"/>
              </a:rPr>
              <a:t>Keiki</a:t>
            </a:r>
            <a:r>
              <a:rPr lang="cs-CZ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(</a:t>
            </a:r>
            <a:r>
              <a:rPr lang="cs-CZ" sz="2000" dirty="0" err="1">
                <a:solidFill>
                  <a:srgbClr val="5F5F5F"/>
                </a:solidFill>
                <a:latin typeface="Book Antiqua" pitchFamily="18" charset="0"/>
              </a:rPr>
              <a:t>Tokugawa</a:t>
            </a: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sz="2000" dirty="0" err="1">
                <a:solidFill>
                  <a:srgbClr val="5F5F5F"/>
                </a:solidFill>
                <a:latin typeface="Book Antiqua" pitchFamily="18" charset="0"/>
              </a:rPr>
              <a:t>Jošinobu</a:t>
            </a: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buFontTx/>
              <a:buNone/>
              <a:defRPr/>
            </a:pPr>
            <a:endParaRPr lang="cs-CZ" sz="2000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nástup </a:t>
            </a:r>
            <a:r>
              <a:rPr lang="cs-CZ" sz="2000" dirty="0" err="1">
                <a:solidFill>
                  <a:srgbClr val="5F5F5F"/>
                </a:solidFill>
                <a:latin typeface="Book Antiqua" pitchFamily="18" charset="0"/>
              </a:rPr>
              <a:t>Keikiho</a:t>
            </a: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 1866/12</a:t>
            </a:r>
          </a:p>
          <a:p>
            <a:pPr eaLnBrk="1" hangingPunct="1">
              <a:defRPr/>
            </a:pP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orientace na Francii od sklonku 1864</a:t>
            </a:r>
          </a:p>
          <a:p>
            <a:pPr lvl="1" eaLnBrk="1" hangingPunct="1">
              <a:defRPr/>
            </a:pPr>
            <a:r>
              <a:rPr lang="cs-CZ" sz="1600" dirty="0">
                <a:solidFill>
                  <a:srgbClr val="5F5F5F"/>
                </a:solidFill>
                <a:latin typeface="Book Antiqua" pitchFamily="18" charset="0"/>
              </a:rPr>
              <a:t>ocelárny; resortní kabinet; postup „schopných“; daně místo vazalské služby</a:t>
            </a:r>
          </a:p>
          <a:p>
            <a:pPr eaLnBrk="1" hangingPunct="1">
              <a:defRPr/>
            </a:pP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ofenzívní vztah vůči knížatům, porada 1867/6</a:t>
            </a:r>
          </a:p>
          <a:p>
            <a:pPr eaLnBrk="1" hangingPunct="1">
              <a:buFontTx/>
              <a:buNone/>
              <a:defRPr/>
            </a:pPr>
            <a:endParaRPr lang="cs-CZ" sz="2000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1867/10</a:t>
            </a:r>
            <a:r>
              <a:rPr lang="ja-JP" altLang="cs-CZ" sz="20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 </a:t>
            </a: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formální rezignace </a:t>
            </a:r>
            <a:r>
              <a:rPr lang="cs-CZ" altLang="ja-JP" sz="20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–</a:t>
            </a:r>
            <a:r>
              <a:rPr lang="cs-CZ" sz="2000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ja-JP" altLang="cs-CZ" sz="2400" dirty="0">
                <a:solidFill>
                  <a:srgbClr val="5F5F5F"/>
                </a:solidFill>
                <a:latin typeface="Book Antiqua" pitchFamily="18" charset="0"/>
                <a:ea typeface="MS Gothic" pitchFamily="49" charset="-128"/>
              </a:rPr>
              <a:t>大政奉還</a:t>
            </a:r>
            <a:r>
              <a:rPr lang="ja-JP" altLang="cs-CZ" sz="16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 </a:t>
            </a:r>
            <a:endParaRPr lang="ja-JP" altLang="cs-CZ" sz="2000" dirty="0">
              <a:solidFill>
                <a:srgbClr val="5F5F5F"/>
              </a:solidFill>
              <a:latin typeface="Book Antiqua" pitchFamily="18" charset="0"/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cs-CZ" altLang="ja-JP" sz="1600" dirty="0">
                <a:solidFill>
                  <a:srgbClr val="5F5F5F"/>
                </a:solidFill>
                <a:latin typeface="Book Antiqua" pitchFamily="18" charset="0"/>
              </a:rPr>
              <a:t>formální urovnání vztahů – vrchol hnutí </a:t>
            </a:r>
            <a:r>
              <a:rPr lang="cs-CZ" altLang="ja-JP" sz="1600" i="1" dirty="0" err="1">
                <a:solidFill>
                  <a:srgbClr val="5F5F5F"/>
                </a:solidFill>
                <a:latin typeface="Book Antiqua" pitchFamily="18" charset="0"/>
              </a:rPr>
              <a:t>kóbu</a:t>
            </a:r>
            <a:r>
              <a:rPr lang="cs-CZ" altLang="ja-JP" sz="1600" i="1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altLang="ja-JP" sz="1600" i="1" dirty="0" err="1">
                <a:solidFill>
                  <a:srgbClr val="5F5F5F"/>
                </a:solidFill>
                <a:latin typeface="Book Antiqua" pitchFamily="18" charset="0"/>
              </a:rPr>
              <a:t>gattai</a:t>
            </a:r>
            <a:endParaRPr lang="en-US" altLang="ja-JP" sz="1600" i="1" dirty="0">
              <a:solidFill>
                <a:srgbClr val="5F5F5F"/>
              </a:solidFill>
              <a:latin typeface="Book Antiqua" pitchFamily="18" charset="0"/>
              <a:ea typeface="ＭＳ Ｐゴシック" pitchFamily="34" charset="-128"/>
            </a:endParaRPr>
          </a:p>
          <a:p>
            <a:pPr eaLnBrk="1" hangingPunct="1">
              <a:buFontTx/>
              <a:buChar char="-"/>
              <a:defRPr/>
            </a:pPr>
            <a:endParaRPr lang="cs-CZ" altLang="ja-JP" sz="2000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ja-JP" sz="2000" dirty="0">
                <a:solidFill>
                  <a:srgbClr val="5F5F5F"/>
                </a:solidFill>
                <a:latin typeface="Book Antiqua" pitchFamily="18" charset="0"/>
              </a:rPr>
              <a:t>9.12. 1867 neboli 3.1. 1868 </a:t>
            </a:r>
            <a:r>
              <a:rPr lang="cs-CZ" altLang="ja-JP" sz="16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(</a:t>
            </a:r>
            <a:r>
              <a:rPr lang="cs-CZ" altLang="ja-JP" sz="1600" dirty="0" err="1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záp</a:t>
            </a:r>
            <a:r>
              <a:rPr lang="cs-CZ" altLang="ja-JP" sz="16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. kalendář)</a:t>
            </a:r>
            <a:r>
              <a:rPr lang="cs-CZ" altLang="ja-JP" sz="20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 </a:t>
            </a:r>
            <a:r>
              <a:rPr lang="cs-CZ" altLang="ja-JP" sz="2000" dirty="0">
                <a:solidFill>
                  <a:srgbClr val="5F5F5F"/>
                </a:solidFill>
                <a:latin typeface="Book Antiqua" pitchFamily="18" charset="0"/>
              </a:rPr>
              <a:t>zdařilý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ja-JP" sz="2000" dirty="0">
                <a:solidFill>
                  <a:srgbClr val="5F5F5F"/>
                </a:solidFill>
                <a:latin typeface="Book Antiqua" pitchFamily="18" charset="0"/>
              </a:rPr>
              <a:t>    palácový puč jednotek </a:t>
            </a:r>
            <a:r>
              <a:rPr lang="cs-CZ" altLang="ja-JP" sz="2000" dirty="0" err="1">
                <a:solidFill>
                  <a:srgbClr val="5F5F5F"/>
                </a:solidFill>
                <a:latin typeface="Book Antiqua" pitchFamily="18" charset="0"/>
              </a:rPr>
              <a:t>Saččó</a:t>
            </a:r>
            <a:endParaRPr lang="cs-CZ" altLang="ja-JP" sz="2000" dirty="0">
              <a:solidFill>
                <a:srgbClr val="5F5F5F"/>
              </a:solidFill>
              <a:latin typeface="Book Antiqua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ja-JP" sz="2000" dirty="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	</a:t>
            </a:r>
            <a:endParaRPr lang="en-US" altLang="ja-JP" sz="2000" dirty="0">
              <a:solidFill>
                <a:srgbClr val="5F5F5F"/>
              </a:solidFill>
              <a:latin typeface="Book Antiqua" pitchFamily="18" charset="0"/>
              <a:ea typeface="ＭＳ Ｐゴシック" pitchFamily="34" charset="-128"/>
            </a:endParaRPr>
          </a:p>
          <a:p>
            <a:pPr eaLnBrk="1" hangingPunct="1">
              <a:buFontTx/>
              <a:buChar char="-"/>
              <a:defRPr/>
            </a:pPr>
            <a:endParaRPr lang="ja-JP" altLang="cs-CZ" sz="2400" dirty="0">
              <a:solidFill>
                <a:srgbClr val="5F5F5F"/>
              </a:solidFill>
              <a:latin typeface="Verdana" pitchFamily="34" charset="0"/>
              <a:ea typeface="ＭＳ Ｐゴシック" pitchFamily="34" charset="-128"/>
            </a:endParaRPr>
          </a:p>
          <a:p>
            <a:pPr eaLnBrk="1" hangingPunct="1">
              <a:buFontTx/>
              <a:buChar char="-"/>
              <a:defRPr/>
            </a:pPr>
            <a:endParaRPr lang="cs-CZ" altLang="ja-JP" sz="24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3602</TotalTime>
  <Words>490</Words>
  <Application>Microsoft Office PowerPoint</Application>
  <PresentationFormat>Předvádění na obrazovce (4:3)</PresentationFormat>
  <Paragraphs>103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Book Antiqua</vt:lpstr>
      <vt:lpstr>Verdana</vt:lpstr>
      <vt:lpstr>ＭＳ Ｐゴシック</vt:lpstr>
      <vt:lpstr>Courier New</vt:lpstr>
      <vt:lpstr>MS Gothic</vt:lpstr>
      <vt:lpstr>Výchozí návrh</vt:lpstr>
      <vt:lpstr>Svržení šógunátu Tokugawa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Limex-technik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 šógunátu Tokugawa</dc:title>
  <dc:creator>David</dc:creator>
  <cp:lastModifiedBy>David Labus</cp:lastModifiedBy>
  <cp:revision>82</cp:revision>
  <dcterms:created xsi:type="dcterms:W3CDTF">2010-01-28T16:27:30Z</dcterms:created>
  <dcterms:modified xsi:type="dcterms:W3CDTF">2021-01-04T07:06:58Z</dcterms:modified>
</cp:coreProperties>
</file>