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71" r:id="rId7"/>
    <p:sldId id="263" r:id="rId8"/>
    <p:sldId id="262" r:id="rId9"/>
    <p:sldId id="264" r:id="rId10"/>
    <p:sldId id="265" r:id="rId11"/>
    <p:sldId id="266" r:id="rId12"/>
    <p:sldId id="269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62F2-CD01-49F4-8CF1-C1BE1379E0FD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78C1-0886-4B7E-A271-C2EA5442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29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62F2-CD01-49F4-8CF1-C1BE1379E0FD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78C1-0886-4B7E-A271-C2EA5442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20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62F2-CD01-49F4-8CF1-C1BE1379E0FD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78C1-0886-4B7E-A271-C2EA5442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8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62F2-CD01-49F4-8CF1-C1BE1379E0FD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78C1-0886-4B7E-A271-C2EA5442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125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62F2-CD01-49F4-8CF1-C1BE1379E0FD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78C1-0886-4B7E-A271-C2EA5442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38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62F2-CD01-49F4-8CF1-C1BE1379E0FD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78C1-0886-4B7E-A271-C2EA5442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27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62F2-CD01-49F4-8CF1-C1BE1379E0FD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78C1-0886-4B7E-A271-C2EA5442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03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62F2-CD01-49F4-8CF1-C1BE1379E0FD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78C1-0886-4B7E-A271-C2EA5442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22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62F2-CD01-49F4-8CF1-C1BE1379E0FD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78C1-0886-4B7E-A271-C2EA5442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632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62F2-CD01-49F4-8CF1-C1BE1379E0FD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78C1-0886-4B7E-A271-C2EA5442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653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862F2-CD01-49F4-8CF1-C1BE1379E0FD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178C1-0886-4B7E-A271-C2EA5442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247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862F2-CD01-49F4-8CF1-C1BE1379E0FD}" type="datetimeFigureOut">
              <a:rPr lang="cs-CZ" smtClean="0"/>
              <a:t>27.03.2022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178C1-0886-4B7E-A271-C2EA54425B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13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www.nostal.co.il/Site.asp?table=Terms&amp;option=single&amp;serial=13486&amp;subject=%F9%E1%E5%F2%E5%FA&amp;portal=%E7%E2%20%E5%EE%E5%F2%E3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21.cz/online#leviticus/23/15" TargetMode="External"/><Relationship Id="rId2" Type="http://schemas.openxmlformats.org/officeDocument/2006/relationships/hyperlink" Target="https://www.bible21.cz/online#leviticus/23/1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ible21.cz/online#leviticus/23/21" TargetMode="External"/><Relationship Id="rId4" Type="http://schemas.openxmlformats.org/officeDocument/2006/relationships/hyperlink" Target="https://www.bible21.cz/online#leviticus/23/1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Poutní svátky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Šavuot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9570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Budovatelská oslava </a:t>
            </a:r>
            <a:r>
              <a:rPr lang="cs-CZ" sz="2400" dirty="0" err="1" smtClean="0"/>
              <a:t>Šavuot</a:t>
            </a:r>
            <a:r>
              <a:rPr lang="cs-CZ" sz="2400" dirty="0" smtClean="0"/>
              <a:t> v Izraeli</a:t>
            </a:r>
            <a:br>
              <a:rPr lang="cs-CZ" sz="2400" dirty="0" smtClean="0"/>
            </a:br>
            <a:r>
              <a:rPr lang="cs-CZ" sz="2400" dirty="0" smtClean="0">
                <a:hlinkClick r:id="rId2"/>
              </a:rPr>
              <a:t>http://www.nostal.co.il/Site.asp?table=Terms&amp;option=single&amp;serial=13486&amp;subject=%F9%E1%E5%F2%E5%FA&amp;portal=%E7%E2%20%E5%EE%E5%F2%E3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" y="2573673"/>
            <a:ext cx="5181600" cy="406049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5" y="2282825"/>
            <a:ext cx="3145545" cy="4351338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2" y="1435376"/>
            <a:ext cx="4639056" cy="302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76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8731"/>
          </a:xfrm>
        </p:spPr>
        <p:txBody>
          <a:bodyPr/>
          <a:lstStyle/>
          <a:p>
            <a:r>
              <a:rPr lang="cs-CZ" dirty="0" err="1" smtClean="0"/>
              <a:t>Šavuot</a:t>
            </a:r>
            <a:r>
              <a:rPr lang="cs-CZ" dirty="0" smtClean="0"/>
              <a:t> a kabala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7552944" y="365125"/>
            <a:ext cx="3800856" cy="5527739"/>
          </a:xfrm>
        </p:spPr>
        <p:txBody>
          <a:bodyPr/>
          <a:lstStyle/>
          <a:p>
            <a:r>
              <a:rPr lang="cs-CZ" dirty="0" smtClean="0"/>
              <a:t>Sedm nižších </a:t>
            </a:r>
            <a:r>
              <a:rPr lang="cs-CZ" dirty="0" err="1" smtClean="0"/>
              <a:t>sefirot</a:t>
            </a:r>
            <a:r>
              <a:rPr lang="cs-CZ" dirty="0" smtClean="0"/>
              <a:t> odpovídá sedmi týdnům </a:t>
            </a:r>
            <a:r>
              <a:rPr lang="cs-CZ" dirty="0" err="1" smtClean="0"/>
              <a:t>omeru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Tikun</a:t>
            </a:r>
            <a:r>
              <a:rPr lang="cs-CZ" dirty="0" smtClean="0"/>
              <a:t> prostřednictvím zvláštní liturgie.</a:t>
            </a:r>
          </a:p>
          <a:p>
            <a:r>
              <a:rPr lang="cs-CZ" dirty="0" err="1" smtClean="0"/>
              <a:t>Tikun</a:t>
            </a:r>
            <a:r>
              <a:rPr lang="cs-CZ" dirty="0" smtClean="0"/>
              <a:t> </a:t>
            </a:r>
            <a:r>
              <a:rPr lang="cs-CZ" dirty="0" err="1" smtClean="0"/>
              <a:t>lejl</a:t>
            </a:r>
            <a:r>
              <a:rPr lang="cs-CZ" dirty="0" smtClean="0"/>
              <a:t> </a:t>
            </a:r>
            <a:r>
              <a:rPr lang="cs-CZ" dirty="0" err="1" smtClean="0"/>
              <a:t>Švuot</a:t>
            </a:r>
            <a:r>
              <a:rPr lang="cs-CZ" dirty="0" smtClean="0"/>
              <a:t> (</a:t>
            </a:r>
            <a:r>
              <a:rPr lang="he-IL" dirty="0"/>
              <a:t>תקון ליל שבועות</a:t>
            </a:r>
            <a:r>
              <a:rPr lang="cs-CZ" dirty="0" smtClean="0"/>
              <a:t>) </a:t>
            </a:r>
            <a:r>
              <a:rPr lang="cs-CZ" dirty="0" smtClean="0"/>
              <a:t>– noční studium v noci prvního dne svátku (16. století, </a:t>
            </a:r>
            <a:r>
              <a:rPr lang="cs-CZ" dirty="0" err="1" smtClean="0"/>
              <a:t>safedská</a:t>
            </a:r>
            <a:r>
              <a:rPr lang="cs-CZ" dirty="0" smtClean="0"/>
              <a:t> mystika)</a:t>
            </a:r>
          </a:p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33855"/>
            <a:ext cx="2720838" cy="4215385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65" y="813816"/>
            <a:ext cx="2688270" cy="453542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97" y="3017520"/>
            <a:ext cx="2072567" cy="351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61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K cyklu čtení z Tóry viz prezentaci </a:t>
            </a:r>
            <a:r>
              <a:rPr lang="cs-CZ" dirty="0" err="1" smtClean="0"/>
              <a:t>Simchat</a:t>
            </a:r>
            <a:r>
              <a:rPr lang="cs-CZ" dirty="0" smtClean="0"/>
              <a:t> Tora.</a:t>
            </a:r>
          </a:p>
          <a:p>
            <a:pPr marL="0" indent="0">
              <a:buNone/>
            </a:pPr>
            <a:r>
              <a:rPr lang="cs-CZ" dirty="0" smtClean="0"/>
              <a:t>Viz také prezentaci </a:t>
            </a:r>
            <a:r>
              <a:rPr lang="cs-CZ" dirty="0" smtClean="0"/>
              <a:t>Svitek Tóry a Synagoga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34" y="737489"/>
            <a:ext cx="3665162" cy="5620426"/>
          </a:xfrm>
        </p:spPr>
      </p:pic>
    </p:spTree>
    <p:extLst>
      <p:ext uri="{BB962C8B-B14F-4D97-AF65-F5344CB8AC3E}">
        <p14:creationId xmlns:p14="http://schemas.microsoft.com/office/powerpoint/2010/main" val="703632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Kalendář </a:t>
            </a:r>
            <a:r>
              <a:rPr lang="cs-CZ" dirty="0" smtClean="0"/>
              <a:t>a zemědělský aspekt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Lv</a:t>
            </a:r>
            <a:r>
              <a:rPr lang="cs-CZ" dirty="0" smtClean="0"/>
              <a:t> 23,12-21:</a:t>
            </a:r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12</a:t>
            </a:r>
            <a:r>
              <a:rPr lang="cs-CZ" dirty="0" smtClean="0"/>
              <a:t> V den pozvedání vašeho snopu připravíte Hospodinu jako zápalnou oběť ročního beránka bez vady.  </a:t>
            </a:r>
            <a:r>
              <a:rPr lang="cs-CZ" dirty="0" smtClean="0">
                <a:hlinkClick r:id="rId3"/>
              </a:rPr>
              <a:t>15</a:t>
            </a:r>
            <a:r>
              <a:rPr lang="cs-CZ" dirty="0" smtClean="0"/>
              <a:t> Ode dne následujícího po oné sobotě, totiž ode dne, kdy jste přinesli snop pozvedání, si odpočítáte sedm plných týdnů. </a:t>
            </a:r>
            <a:r>
              <a:rPr lang="cs-CZ" dirty="0" smtClean="0">
                <a:hlinkClick r:id="rId4"/>
              </a:rPr>
              <a:t>16</a:t>
            </a:r>
            <a:r>
              <a:rPr lang="cs-CZ" dirty="0" smtClean="0"/>
              <a:t> Do dne následujícího po sedmé sobotě tak napočítáte padesát dní. Tehdy přinesete Hospodinu novou moučnou oběť. </a:t>
            </a:r>
            <a:r>
              <a:rPr lang="cs-CZ" dirty="0" smtClean="0">
                <a:hlinkClick r:id="rId5"/>
              </a:rPr>
              <a:t>21</a:t>
            </a:r>
            <a:r>
              <a:rPr lang="cs-CZ" dirty="0" smtClean="0"/>
              <a:t> V ten den vyhlásíte slavnost. Budete mít svaté shromáždění; nebudete dělat žádnou běžnou práci. 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327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57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Názvy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923544"/>
            <a:ext cx="5181600" cy="5253419"/>
          </a:xfrm>
        </p:spPr>
        <p:txBody>
          <a:bodyPr/>
          <a:lstStyle/>
          <a:p>
            <a:r>
              <a:rPr lang="cs-CZ" dirty="0" err="1" smtClean="0"/>
              <a:t>Chag</a:t>
            </a:r>
            <a:r>
              <a:rPr lang="cs-CZ" dirty="0" smtClean="0"/>
              <a:t> ha-</a:t>
            </a:r>
            <a:r>
              <a:rPr lang="cs-CZ" dirty="0" err="1" smtClean="0"/>
              <a:t>ševu´ot</a:t>
            </a:r>
            <a:r>
              <a:rPr lang="cs-CZ" dirty="0" smtClean="0"/>
              <a:t> (</a:t>
            </a:r>
            <a:r>
              <a:rPr lang="he-IL" dirty="0"/>
              <a:t>חג השבועות</a:t>
            </a:r>
            <a:r>
              <a:rPr lang="cs-CZ" dirty="0" smtClean="0"/>
              <a:t>) – svátek týdnů</a:t>
            </a:r>
          </a:p>
          <a:p>
            <a:r>
              <a:rPr lang="cs-CZ" dirty="0" err="1" smtClean="0"/>
              <a:t>Chag</a:t>
            </a:r>
            <a:r>
              <a:rPr lang="cs-CZ" dirty="0" smtClean="0"/>
              <a:t> ha-</a:t>
            </a:r>
            <a:r>
              <a:rPr lang="cs-CZ" dirty="0" err="1" smtClean="0"/>
              <a:t>kacir</a:t>
            </a:r>
            <a:r>
              <a:rPr lang="cs-CZ" dirty="0" smtClean="0"/>
              <a:t> (</a:t>
            </a:r>
            <a:r>
              <a:rPr lang="he-IL" dirty="0"/>
              <a:t>חג הקציר</a:t>
            </a:r>
            <a:r>
              <a:rPr lang="cs-CZ" dirty="0" smtClean="0"/>
              <a:t>) – svátek sklizně</a:t>
            </a:r>
          </a:p>
          <a:p>
            <a:r>
              <a:rPr lang="cs-CZ" dirty="0" err="1" smtClean="0"/>
              <a:t>Chag</a:t>
            </a:r>
            <a:r>
              <a:rPr lang="cs-CZ" dirty="0" smtClean="0"/>
              <a:t> ha-</a:t>
            </a:r>
            <a:r>
              <a:rPr lang="cs-CZ" dirty="0" err="1" smtClean="0"/>
              <a:t>bikurim</a:t>
            </a:r>
            <a:r>
              <a:rPr lang="cs-CZ" dirty="0" smtClean="0"/>
              <a:t> (</a:t>
            </a:r>
            <a:r>
              <a:rPr lang="he-IL" dirty="0"/>
              <a:t>יום הבכורים</a:t>
            </a:r>
            <a:r>
              <a:rPr lang="cs-CZ" dirty="0" smtClean="0"/>
              <a:t>) – svátek prvotin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923544"/>
            <a:ext cx="5181600" cy="5253419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Předkládání prvotin v Chrámu prostřednictvím kněží.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4" y="4502531"/>
            <a:ext cx="3618738" cy="180936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73" y="1732979"/>
            <a:ext cx="2845427" cy="333756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022" y="3418333"/>
            <a:ext cx="4776978" cy="238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20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Mezi Pesachem a </a:t>
            </a:r>
            <a:r>
              <a:rPr lang="cs-CZ" sz="2400" dirty="0" err="1" smtClean="0"/>
              <a:t>Šavu´ot</a:t>
            </a:r>
            <a:r>
              <a:rPr lang="cs-CZ" sz="2400" dirty="0" smtClean="0"/>
              <a:t>: Počítání </a:t>
            </a:r>
            <a:r>
              <a:rPr lang="cs-CZ" sz="2400" dirty="0" err="1" smtClean="0"/>
              <a:t>omeru</a:t>
            </a:r>
            <a:r>
              <a:rPr lang="cs-CZ" sz="2400" dirty="0" smtClean="0"/>
              <a:t> – </a:t>
            </a:r>
            <a:r>
              <a:rPr lang="cs-CZ" sz="2400" dirty="0" err="1" smtClean="0"/>
              <a:t>sfirat</a:t>
            </a:r>
            <a:r>
              <a:rPr lang="cs-CZ" sz="2400" dirty="0" smtClean="0"/>
              <a:t> ha-</a:t>
            </a:r>
            <a:r>
              <a:rPr lang="cs-CZ" sz="2400" dirty="0" err="1" smtClean="0"/>
              <a:t>omer</a:t>
            </a:r>
            <a:r>
              <a:rPr lang="cs-CZ" sz="2400" dirty="0" smtClean="0"/>
              <a:t> (hebrejský a holandsko-portugalský kalendář /H = </a:t>
            </a:r>
            <a:r>
              <a:rPr lang="cs-CZ" sz="2400" dirty="0" err="1" smtClean="0"/>
              <a:t>homer</a:t>
            </a:r>
            <a:r>
              <a:rPr lang="cs-CZ" sz="2400" dirty="0" smtClean="0"/>
              <a:t>, S = </a:t>
            </a:r>
            <a:r>
              <a:rPr lang="cs-CZ" sz="2400" dirty="0" err="1" smtClean="0"/>
              <a:t>semanas</a:t>
            </a:r>
            <a:r>
              <a:rPr lang="cs-CZ" sz="2400" dirty="0" smtClean="0"/>
              <a:t>, D = </a:t>
            </a:r>
            <a:r>
              <a:rPr lang="cs-CZ" sz="2400" dirty="0" err="1" smtClean="0"/>
              <a:t>dia</a:t>
            </a:r>
            <a:r>
              <a:rPr lang="cs-CZ" sz="2400" dirty="0" smtClean="0"/>
              <a:t>/); </a:t>
            </a:r>
            <a:r>
              <a:rPr lang="cs-CZ" sz="2400" dirty="0" err="1" smtClean="0"/>
              <a:t>soudobýá</a:t>
            </a:r>
            <a:r>
              <a:rPr lang="cs-CZ" sz="2400" dirty="0" smtClean="0"/>
              <a:t> digitální verze.</a:t>
            </a:r>
            <a:endParaRPr lang="cs-CZ" sz="24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" r="11073"/>
          <a:stretch/>
        </p:blipFill>
        <p:spPr>
          <a:xfrm rot="16200000">
            <a:off x="246819" y="2355220"/>
            <a:ext cx="4898273" cy="3569208"/>
          </a:xfrm>
        </p:spPr>
      </p:pic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0" y="1580959"/>
            <a:ext cx="3464012" cy="4486276"/>
          </a:xfr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572" y="1580959"/>
            <a:ext cx="3161760" cy="219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35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  <p:pic>
        <p:nvPicPr>
          <p:cNvPr id="13" name="Zástupný symbol pro obsah 1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69" y="1851520"/>
            <a:ext cx="3502152" cy="4574240"/>
          </a:xfrm>
        </p:spPr>
      </p:pic>
    </p:spTree>
    <p:extLst>
      <p:ext uri="{BB962C8B-B14F-4D97-AF65-F5344CB8AC3E}">
        <p14:creationId xmlns:p14="http://schemas.microsoft.com/office/powerpoint/2010/main" val="2742482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Typické motivy oslav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Jí se mléčné výrobky (a </a:t>
            </a:r>
            <a:r>
              <a:rPr lang="yi-Hebr" dirty="0" smtClean="0"/>
              <a:t>בלינצע</a:t>
            </a:r>
            <a:r>
              <a:rPr lang="cs-CZ" dirty="0" smtClean="0"/>
              <a:t>).</a:t>
            </a:r>
          </a:p>
          <a:p>
            <a:r>
              <a:rPr lang="cs-CZ" dirty="0" smtClean="0"/>
              <a:t>Synagogy se zdobí rostlinami a květinami.</a:t>
            </a:r>
          </a:p>
          <a:p>
            <a:r>
              <a:rPr lang="cs-CZ" dirty="0" smtClean="0"/>
              <a:t>Studuje se Tóra.</a:t>
            </a:r>
          </a:p>
          <a:p>
            <a:r>
              <a:rPr lang="cs-CZ" dirty="0" smtClean="0"/>
              <a:t>Zvláštní liturgie: </a:t>
            </a:r>
            <a:r>
              <a:rPr lang="cs-CZ" dirty="0" err="1" smtClean="0"/>
              <a:t>Aškenázové</a:t>
            </a:r>
            <a:r>
              <a:rPr lang="cs-CZ" dirty="0" smtClean="0"/>
              <a:t> </a:t>
            </a:r>
            <a:r>
              <a:rPr lang="cs-CZ" dirty="0" err="1" smtClean="0"/>
              <a:t>pijut</a:t>
            </a:r>
            <a:r>
              <a:rPr lang="cs-CZ" dirty="0" smtClean="0"/>
              <a:t> </a:t>
            </a:r>
            <a:r>
              <a:rPr lang="cs-CZ" dirty="0" err="1" smtClean="0"/>
              <a:t>Akdamut</a:t>
            </a:r>
            <a:r>
              <a:rPr lang="cs-CZ" dirty="0" smtClean="0"/>
              <a:t> </a:t>
            </a:r>
            <a:r>
              <a:rPr lang="cs-CZ" dirty="0" err="1" smtClean="0"/>
              <a:t>milin</a:t>
            </a:r>
            <a:r>
              <a:rPr lang="cs-CZ" dirty="0" smtClean="0"/>
              <a:t>, </a:t>
            </a:r>
            <a:r>
              <a:rPr lang="cs-CZ" dirty="0" err="1" smtClean="0"/>
              <a:t>Sefardi</a:t>
            </a:r>
            <a:r>
              <a:rPr lang="cs-CZ" dirty="0" smtClean="0"/>
              <a:t> </a:t>
            </a:r>
            <a:r>
              <a:rPr lang="cs-CZ" dirty="0" err="1" smtClean="0"/>
              <a:t>pijuty</a:t>
            </a:r>
            <a:r>
              <a:rPr lang="cs-CZ" dirty="0" smtClean="0"/>
              <a:t> typu </a:t>
            </a:r>
            <a:r>
              <a:rPr lang="cs-CZ" dirty="0" err="1" smtClean="0"/>
              <a:t>azhara</a:t>
            </a:r>
            <a:r>
              <a:rPr lang="cs-CZ" dirty="0" smtClean="0"/>
              <a:t> (poetický výčet 613 přikázání).</a:t>
            </a:r>
          </a:p>
          <a:p>
            <a:r>
              <a:rPr lang="cs-CZ" dirty="0" smtClean="0"/>
              <a:t>Četba </a:t>
            </a:r>
            <a:r>
              <a:rPr lang="cs-CZ" dirty="0" err="1" smtClean="0"/>
              <a:t>Megilat</a:t>
            </a:r>
            <a:r>
              <a:rPr lang="cs-CZ" dirty="0" smtClean="0"/>
              <a:t> Rut.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3969"/>
            <a:ext cx="5181600" cy="2914650"/>
          </a:xfrm>
        </p:spPr>
      </p:pic>
    </p:spTree>
    <p:extLst>
      <p:ext uri="{BB962C8B-B14F-4D97-AF65-F5344CB8AC3E}">
        <p14:creationId xmlns:p14="http://schemas.microsoft.com/office/powerpoint/2010/main" val="2076801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Předání Tóry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6. </a:t>
            </a:r>
            <a:r>
              <a:rPr lang="cs-CZ" dirty="0" err="1" smtClean="0"/>
              <a:t>sivan</a:t>
            </a:r>
            <a:r>
              <a:rPr lang="cs-CZ" dirty="0" smtClean="0"/>
              <a:t>.</a:t>
            </a:r>
            <a:endParaRPr lang="cs-CZ" dirty="0" smtClean="0"/>
          </a:p>
          <a:p>
            <a:r>
              <a:rPr lang="cs-CZ" dirty="0" err="1" smtClean="0"/>
              <a:t>Šavuot</a:t>
            </a:r>
            <a:r>
              <a:rPr lang="cs-CZ" dirty="0" smtClean="0"/>
              <a:t> =  </a:t>
            </a:r>
            <a:r>
              <a:rPr lang="cs-CZ" dirty="0" err="1" smtClean="0"/>
              <a:t>zman</a:t>
            </a:r>
            <a:r>
              <a:rPr lang="cs-CZ" dirty="0" smtClean="0"/>
              <a:t> </a:t>
            </a:r>
            <a:r>
              <a:rPr lang="cs-CZ" dirty="0" err="1" smtClean="0"/>
              <a:t>matan</a:t>
            </a:r>
            <a:r>
              <a:rPr lang="cs-CZ" dirty="0" smtClean="0"/>
              <a:t> </a:t>
            </a:r>
            <a:r>
              <a:rPr lang="cs-CZ" dirty="0" err="1" smtClean="0"/>
              <a:t>Toratenu</a:t>
            </a:r>
            <a:r>
              <a:rPr lang="cs-CZ" dirty="0" smtClean="0"/>
              <a:t> (okamžik předání naší Tóry).</a:t>
            </a:r>
          </a:p>
          <a:p>
            <a:r>
              <a:rPr lang="cs-CZ" dirty="0" smtClean="0"/>
              <a:t>Datum není v Hebrejské bibli.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3453776"/>
          </a:xfrm>
        </p:spPr>
      </p:pic>
    </p:spTree>
    <p:extLst>
      <p:ext uri="{BB962C8B-B14F-4D97-AF65-F5344CB8AC3E}">
        <p14:creationId xmlns:p14="http://schemas.microsoft.com/office/powerpoint/2010/main" val="3220051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Šavuot</a:t>
            </a:r>
            <a:r>
              <a:rPr lang="cs-CZ" dirty="0" smtClean="0"/>
              <a:t> – výzdoba synagogy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264896" cy="4351338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690688"/>
            <a:ext cx="4572000" cy="3400425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573" y="2513648"/>
            <a:ext cx="3134931" cy="369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92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43728" cy="13255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„Rozdělování produktů pro </a:t>
            </a:r>
            <a:r>
              <a:rPr lang="cs-CZ" sz="2400" dirty="0" err="1" smtClean="0"/>
              <a:t>Šavu´ot</a:t>
            </a:r>
            <a:r>
              <a:rPr lang="cs-CZ" sz="2400" dirty="0" smtClean="0"/>
              <a:t>“, </a:t>
            </a:r>
            <a:r>
              <a:rPr lang="cs-CZ" sz="2400" dirty="0" err="1" smtClean="0"/>
              <a:t>chasidej</a:t>
            </a:r>
            <a:r>
              <a:rPr lang="cs-CZ" sz="2400" dirty="0" smtClean="0"/>
              <a:t> </a:t>
            </a:r>
            <a:r>
              <a:rPr lang="cs-CZ" sz="2400" dirty="0" err="1" smtClean="0"/>
              <a:t>Breslav</a:t>
            </a:r>
            <a:endParaRPr lang="cs-CZ" sz="24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435804" cy="4289488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216" y="339658"/>
            <a:ext cx="3892296" cy="5837305"/>
          </a:xfrm>
        </p:spPr>
      </p:pic>
    </p:spTree>
    <p:extLst>
      <p:ext uri="{BB962C8B-B14F-4D97-AF65-F5344CB8AC3E}">
        <p14:creationId xmlns:p14="http://schemas.microsoft.com/office/powerpoint/2010/main" val="6416994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296</Words>
  <Application>Microsoft Office PowerPoint</Application>
  <PresentationFormat>Širokoúhlá obrazovka</PresentationFormat>
  <Paragraphs>30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Poutní svátky</vt:lpstr>
      <vt:lpstr>Kalendář a zemědělský aspekt </vt:lpstr>
      <vt:lpstr>Názvy</vt:lpstr>
      <vt:lpstr>Mezi Pesachem a Šavu´ot: Počítání omeru – sfirat ha-omer (hebrejský a holandsko-portugalský kalendář /H = homer, S = semanas, D = dia/); soudobýá digitální verze.</vt:lpstr>
      <vt:lpstr>Prezentace aplikace PowerPoint</vt:lpstr>
      <vt:lpstr>Typické motivy oslav </vt:lpstr>
      <vt:lpstr>Předání Tóry</vt:lpstr>
      <vt:lpstr>Šavuot – výzdoba synagogy</vt:lpstr>
      <vt:lpstr>„Rozdělování produktů pro Šavu´ot“, chasidej Breslav</vt:lpstr>
      <vt:lpstr>Budovatelská oslava Šavuot v Izraeli http://www.nostal.co.il/Site.asp?table=Terms&amp;option=single&amp;serial=13486&amp;subject=%F9%E1%E5%F2%E5%FA&amp;portal=%E7%E2%20%E5%EE%E5%F2%E3 </vt:lpstr>
      <vt:lpstr>Šavuot a kabala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Sládek, Pavel</dc:creator>
  <cp:lastModifiedBy>Sládek, Pavel</cp:lastModifiedBy>
  <cp:revision>29</cp:revision>
  <dcterms:created xsi:type="dcterms:W3CDTF">2022-03-27T10:33:08Z</dcterms:created>
  <dcterms:modified xsi:type="dcterms:W3CDTF">2022-03-27T15:14:47Z</dcterms:modified>
</cp:coreProperties>
</file>