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67" r:id="rId9"/>
    <p:sldId id="282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7E6986-822E-C147-8F69-CF7BEEA75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541108-685D-DA45-8149-9F0175A63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D492C1-CC82-6141-BA1B-B30BADAA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F90C-BD12-6548-8913-014412F62C02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7048E1-5D64-9647-A5D6-CF64A7FF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A61746-798B-2A4D-B0A2-C5746A12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E5D5-0B49-4844-AD97-9F9B5BD911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70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F72357-6996-2F4B-9D63-E553850E5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9C12749-29EA-3A46-A082-617C80534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B2D53D-F12E-A748-943D-1C19374EE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F90C-BD12-6548-8913-014412F62C02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0AF8B8-E2CF-6E40-B416-5B9E5FAE7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147F33-7C38-884A-9C01-5F917322D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E5D5-0B49-4844-AD97-9F9B5BD911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97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6169577-7CFC-C543-9F83-D6DF3A61F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5A31C5F-7129-414E-92D1-4E950015D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63C00B-40B0-8C4D-B54F-0E9B718FE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F90C-BD12-6548-8913-014412F62C02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79FC48-4B05-274E-A88E-28F4063F8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58FA6D-989E-AE43-92CB-6B49C06D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E5D5-0B49-4844-AD97-9F9B5BD911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45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ACA5BB-2D4E-D647-A0B3-E7D3C7B8D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2B2AD9-6DF9-2D41-93CF-954181B8D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311D5C-6820-AC42-ACE5-A1193DC19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F90C-BD12-6548-8913-014412F62C02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FBFEB2-17FC-DB41-905C-642A5BF3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49D838-C8F6-2349-A388-0211819C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E5D5-0B49-4844-AD97-9F9B5BD911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84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FFDEF-8D7A-0E46-9EF6-7A575CD44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E979A4-A14A-DA41-917E-DF8623F56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738C7-FC36-CB4F-B6F3-40D8B57A4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F90C-BD12-6548-8913-014412F62C02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05A7FC-A5ED-5E4D-B258-1AF9D1E80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F2B04B-6677-1A41-AC88-13354CA81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E5D5-0B49-4844-AD97-9F9B5BD911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52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84A993-5BD4-5544-B6E2-1422D4656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32877A-3AFA-7647-8750-55EE8E195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7D5948-49AD-094F-A893-2885E8982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74A1F5-EC65-BB45-AF3D-A80A5B82B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F90C-BD12-6548-8913-014412F62C02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56663B-2236-9E4E-8CFB-CA0594031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751735D-291D-1145-BE09-0BF8128A8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E5D5-0B49-4844-AD97-9F9B5BD911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4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39CC0-2198-D44E-9D6F-A43017AA3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7FB05E-304D-D043-BAE0-D8DB14588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C1C9122-7F95-1047-BEC2-71F8E6962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F25F352-CD53-4E44-8222-B3742A6C0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ADA1926-A4F5-FB4E-B7B6-074CA1ADD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A04E4-5A29-2946-8AF0-61C799A40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F90C-BD12-6548-8913-014412F62C02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E588587-FE8C-F846-BCEB-7753619C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14CA966-9EAC-9741-942B-4F5DE06A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E5D5-0B49-4844-AD97-9F9B5BD911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68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AC6876-CC9F-6247-BC88-29F6F5B67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7157B90-5B5A-9042-A3F7-B6972378D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F90C-BD12-6548-8913-014412F62C02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25FF3C-8BB3-0F42-A78D-461BA59D8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BAABF3-4436-804A-ABC3-C6F3A8ED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E5D5-0B49-4844-AD97-9F9B5BD911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7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24D7F62-A5BD-C54E-888B-5E99A94C3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F90C-BD12-6548-8913-014412F62C02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40048EA-5ABA-3147-A3D7-46BF93A7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A6E00D-D599-F743-8F25-355DF71D5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E5D5-0B49-4844-AD97-9F9B5BD911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5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DD12D8-9CCB-4543-BDD5-037C6DB9B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101A27-017C-CC4F-A38B-A0D84CFE8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11D025-3DA0-BC43-B1BB-F974A5A18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D98103-F6EB-2D43-8BFB-1FCA4F42D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F90C-BD12-6548-8913-014412F62C02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8D34185-F8D3-3A4F-A69A-3CA9CED91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64488F-7802-4746-86D9-20D1F96E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E5D5-0B49-4844-AD97-9F9B5BD911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88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10BE0B-488A-1B41-BF8C-1F047263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E9998F2-1DBA-C244-AAA9-AF3FEBE88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261046E-E7C6-5E45-98A2-ED555F4B3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231155-A0A4-C94D-A953-1FC93987E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F90C-BD12-6548-8913-014412F62C02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5369D1-088A-4D41-9D4D-07CF6AC9B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B884892-F779-B54F-B93A-BB6799FB7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E5D5-0B49-4844-AD97-9F9B5BD911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12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C5082F2-00BC-C64C-AACE-7A899B6D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7B0395-9396-7D45-BC50-CB3680ECA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4C0A07-BCF7-A845-AB20-C0C9A5993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3F90C-BD12-6548-8913-014412F62C02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1B1CE5-4331-1149-BA63-0686D3FFC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CA6C29-6014-4248-A7A2-340EDBA01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6E5D5-0B49-4844-AD97-9F9B5BD911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69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65F66CDD-7A51-0440-803A-0F5E7A6AFC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6320" r="1" b="1911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60943B-E29B-1F4F-8001-3599A7362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Benjamin, </a:t>
            </a:r>
            <a:r>
              <a:rPr lang="cs-CZ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Arendt</a:t>
            </a:r>
            <a:r>
              <a:rPr lang="cs-CZ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Butler</a:t>
            </a:r>
            <a:endParaRPr lang="cs-CZ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6F6709-C4EF-F44F-B318-D8E6D9C35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Opakování</a:t>
            </a:r>
            <a:r>
              <a:rPr lang="cs-CZ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727687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07F21-E1F8-4743-A471-10E1DECBB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4100">
                <a:latin typeface="Times New Roman" panose="02020603050405020304" pitchFamily="18" charset="0"/>
                <a:cs typeface="Times New Roman" panose="02020603050405020304" pitchFamily="18" charset="0"/>
              </a:rPr>
              <a:t>Arendtová o Benjaminovi: </a:t>
            </a:r>
            <a:r>
              <a:rPr lang="cs-CZ" sz="4100" i="1">
                <a:latin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cs-CZ" sz="41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Perlentaucher</a:t>
            </a:r>
            <a:endParaRPr lang="cs-CZ" sz="41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D70672-07BC-324D-B0D7-3C00FDF81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„Nakolik si předáváme </a:t>
            </a:r>
            <a:r>
              <a:rPr lang="cs-CZ" sz="20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minulost jako tradici, náleží jí autorita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nakolik se autorita ztvárňuje dějinně, stává se tradicí. Walter Benjamin věděl, že zlom v tradici a ztráta autority jsou nenapravitelné. Vyvodil z toho závěr, že je třeba najít </a:t>
            </a:r>
            <a:r>
              <a:rPr lang="cs-CZ" sz="20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nové cesty pro zacházení s minulostí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 tom se stal mistrem svého řemesla. Všiml si, že na místo </a:t>
            </a:r>
            <a:r>
              <a:rPr lang="cs-CZ" sz="20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tradování minulosti nastupuje </a:t>
            </a:r>
            <a:r>
              <a:rPr lang="cs-CZ" sz="20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citovatelnost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na místo její autority strašidelná moc usídlit se v přítomnosti a připravit ji o falešný mír bezmyšlenkovité zahleděnosti do sebe sama. ‚V mém díle sehrávají </a:t>
            </a:r>
            <a:r>
              <a:rPr lang="cs-CZ" sz="20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citáty úlohu loupežníků u cesty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 plné zbroji vystartují a zahaleče připraví o přesvědčení.‘“</a:t>
            </a:r>
          </a:p>
          <a:p>
            <a:pPr marL="0" indent="0" algn="just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www.merkur-zeitschrift.de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hannah-arendt-walter-benjamin-iii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60818EE0-CA33-3C49-A7D7-A8BE42216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58" r="1835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D4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84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AE75B6-2931-884D-92D9-1C52A31E2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citáty působí?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1FF018-C33E-CC4F-9518-309D7718D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Podle Hanny Arendtové umožňují zpřítomnit tradici, a to jedinou možnou formou, která je v moderně k dispozici, a tím vytváří distanci vůči přítomnosti.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Tradice není konformismus, ale spíše schopnost pokládat v přítomnosti otázky, a tradice je tudíž pro Arendtovou primárně určitou formou duchovního vývoje. To, že pokládáme stále stejné otázky – co je to spravedlnost, co je to pravda, co je to svoboda – nesvědčí v neprospěch těchto otázek. Jejich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opakování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duchovností.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Benjamina rovněž přejímá moment zastavení – citát rozbíjí danou situaci, kterou destabilizuje, a jak víme: k myšlení nepatří jen pohyb, ale i zastavení.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 zastavení může být rovněž přerušení, tzn. zastavení není nutně pouhou přestávkou, ale i změnou cesty.</a:t>
            </a:r>
          </a:p>
        </p:txBody>
      </p:sp>
    </p:spTree>
    <p:extLst>
      <p:ext uri="{BB962C8B-B14F-4D97-AF65-F5344CB8AC3E}">
        <p14:creationId xmlns:p14="http://schemas.microsoft.com/office/powerpoint/2010/main" val="53974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61D57-D227-9C43-B3AA-FE1AC69FC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Citace Judith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Butlerové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997C41-5E9D-5E4C-960C-C593430B0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Judith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Butler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přejímá důležitost citací, ale tolik ji nezajímá vztah k času a k tradici jako spíše k normám a autoritě.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Zásadní vhled, s nímž přichází, je, že naše postavení, naše role, náš gender je opakováním, tj. opakujeme to, jak se chovají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druzí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tím si vytváříme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vlastní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identitu.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Opakováním nevytváříme stejnost, ale rozdílnost, přinejmenším určitý kontrast. V tomto smyslu se odvolává nejen na opakování a citování, ale rovněž na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iterabilitu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292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21E6F0-BE47-FC47-9747-517E7C9C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Iterabilita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F38031-ED5A-6147-BFCC-C5B62FCB4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Itarabilita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má latinský a sanskrtský kořen.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z latiny a znamená znovu, takže zde máme odkaz k opakování, ale samo </a:t>
            </a:r>
            <a:r>
              <a:rPr lang="cs-CZ" i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iter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odvozeno od sanskrtského </a:t>
            </a:r>
            <a:r>
              <a:rPr lang="cs-CZ" i="1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itara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které znamená jinak.</a:t>
            </a:r>
          </a:p>
          <a:p>
            <a:pPr marL="0" indent="0" algn="just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Butler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zde odkazuje na Jacquese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Derridu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každý znak je znakem, nakolik je opakovatelný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citovaltený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Podstatné je pro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Butlerovou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že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Derrida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nespojuje opakování se stejností, ale se vztahem k jinakosti.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Citát se stává citátem tehdy, když jej vytrhneme z původního kontextu a včleníme do kontextu jiného, čímž něco nového vytvoříme. </a:t>
            </a:r>
          </a:p>
          <a:p>
            <a:pPr marL="0" indent="0" algn="just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Derrida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proto nakonec spíše než o opakování hovoří 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iterabilitě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Judith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Butler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jej v tom následuje. </a:t>
            </a:r>
          </a:p>
        </p:txBody>
      </p:sp>
    </p:spTree>
    <p:extLst>
      <p:ext uri="{BB962C8B-B14F-4D97-AF65-F5344CB8AC3E}">
        <p14:creationId xmlns:p14="http://schemas.microsoft.com/office/powerpoint/2010/main" val="56075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44B152-5402-F14B-9AE9-AE5FDD7B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Normy jako citační 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954393-5E65-F64B-BEB7-7DB70FD4F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Performativní moc jazyka netkví v intencionalitě nebo v individuální vůli, ale je spíše důsledkem dějinných usazenin a zvyků, které jsou v jednotlivých aktech zpřítomňovány.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Sociální jednání samo je v tomto smyslu citační praxí. </a:t>
            </a:r>
          </a:p>
        </p:txBody>
      </p:sp>
    </p:spTree>
    <p:extLst>
      <p:ext uri="{BB962C8B-B14F-4D97-AF65-F5344CB8AC3E}">
        <p14:creationId xmlns:p14="http://schemas.microsoft.com/office/powerpoint/2010/main" val="179939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522810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D8E2A9-68E6-CA40-B638-F71915F2B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2831" y="681037"/>
            <a:ext cx="3738779" cy="1788811"/>
          </a:xfrm>
        </p:spPr>
        <p:txBody>
          <a:bodyPr>
            <a:normAutofit/>
          </a:bodyPr>
          <a:lstStyle/>
          <a:p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Moc gest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DA70A9-3626-3B45-953B-7B16DE95E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2831" y="1852863"/>
            <a:ext cx="3738780" cy="4680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Stěžejní bude pro Judith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Butlerovou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význam gest, což je podle ní veskrze originální přínos Benjaminovy filosofie, a to v kontextu Brechtova epického divadla. </a:t>
            </a:r>
          </a:p>
          <a:p>
            <a:pPr marL="0" indent="0"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Brecht, jak poznamenává Benjamin, pracuje s motivem </a:t>
            </a:r>
            <a:r>
              <a:rPr lang="cs-CZ" sz="16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citace jako citace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tj. divák si 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všímá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že určitý výrok je citace – a </a:t>
            </a:r>
            <a:r>
              <a:rPr lang="cs-CZ" sz="16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citace jako citace je gesto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se děje? Výrok ztrácí svou běžnou funkci a – jak píše výstižně Alice Koubová v knize 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Myslet z druhého místa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 zbavuje se své zaslepené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vpravenosti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každodenní rutiny.</a:t>
            </a:r>
          </a:p>
          <a:p>
            <a:pPr marL="0" indent="0">
              <a:buNone/>
            </a:pPr>
            <a:r>
              <a:rPr lang="cs-CZ" sz="16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Gesto je výraz, který upozorňuje sám na sebe.</a:t>
            </a:r>
          </a:p>
          <a:p>
            <a:pPr marL="0" indent="0"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Alice Koubová, 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Myslet z druhého místa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Praha 2019, str. 80.</a:t>
            </a:r>
          </a:p>
        </p:txBody>
      </p:sp>
      <p:pic>
        <p:nvPicPr>
          <p:cNvPr id="5" name="Obrázek 4" descr="Obsah obrázku zeď, osoba, muž, interiér&#10;&#10;Popis byl vytvořen automaticky">
            <a:extLst>
              <a:ext uri="{FF2B5EF4-FFF2-40B4-BE49-F238E27FC236}">
                <a16:creationId xmlns:a16="http://schemas.microsoft.com/office/drawing/2014/main" id="{C3A300D1-2F4D-B840-A29D-AA051EE51F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37" r="31338" b="1"/>
          <a:stretch/>
        </p:blipFill>
        <p:spPr>
          <a:xfrm>
            <a:off x="479278" y="484633"/>
            <a:ext cx="6542215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1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BFD981-6A7B-AC4C-BC4B-5054B5CE4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cs-CZ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Agamben a gesta</a:t>
            </a:r>
          </a:p>
        </p:txBody>
      </p:sp>
      <p:pic>
        <p:nvPicPr>
          <p:cNvPr id="5" name="Obrázek 4" descr="Obsah obrázku zeď, osoba, interiér, pruhovaný&#10;&#10;Popis byl vytvořen automaticky">
            <a:extLst>
              <a:ext uri="{FF2B5EF4-FFF2-40B4-BE49-F238E27FC236}">
                <a16:creationId xmlns:a16="http://schemas.microsoft.com/office/drawing/2014/main" id="{F04A8496-FEA7-8343-8B43-FAA4908A07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43" r="3439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998C2E-28E2-9045-8B0D-1F8C552A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931" y="2955990"/>
            <a:ext cx="6272784" cy="282568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 dokáže napodobovat určité jednání, aniž by je vykonával. Je to určitý typ skutečnosti v potencialitě.</a:t>
            </a:r>
          </a:p>
          <a:p>
            <a:pPr marL="0" indent="0" algn="just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Agamben se zde odkazuje na dva typy jednání –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poiésis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(vytváření, tvoření) a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praxis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(jednání). </a:t>
            </a:r>
          </a:p>
          <a:p>
            <a:pPr marL="0" indent="0" algn="just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„Gesto je charakterizováno právě tím, že v něm nikdo nic nevytváří a nikdo nejedná, ale přijímá se cosi, co je svěřeno k vykonávání, k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nositelství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(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Prostředky bez účelů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2003, str. 51).</a:t>
            </a:r>
          </a:p>
          <a:p>
            <a:pPr marL="0" indent="0" algn="just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Gesto je na straně čiré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praxis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nespočívá na žádných účelech, není prostředkem k ničemu, maximálně k otevření prostoru pro jednání, pro ustavení situace.</a:t>
            </a:r>
          </a:p>
          <a:p>
            <a:pPr marL="0" indent="0" algn="just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3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trom, exteriér, osoba&#10;&#10;Popis byl vytvořen automaticky">
            <a:extLst>
              <a:ext uri="{FF2B5EF4-FFF2-40B4-BE49-F238E27FC236}">
                <a16:creationId xmlns:a16="http://schemas.microsoft.com/office/drawing/2014/main" id="{1FA3D540-39BC-C24E-A678-2EA13C00B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5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0ADD72-83BE-2140-99C7-887E6FC0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Šachisté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Brecht - Benjamin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9099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756</Words>
  <Application>Microsoft Macintosh PowerPoint</Application>
  <PresentationFormat>Širokoúhlá obrazovka</PresentationFormat>
  <Paragraphs>34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Motiv Office</vt:lpstr>
      <vt:lpstr>Benjamin, Arendt, Butler</vt:lpstr>
      <vt:lpstr>Arendtová o Benjaminovi: Der Perlentaucher</vt:lpstr>
      <vt:lpstr>Co citáty působí? </vt:lpstr>
      <vt:lpstr>Citace Judith Butlerové</vt:lpstr>
      <vt:lpstr>Iterabilita</vt:lpstr>
      <vt:lpstr>Normy jako citační praxe</vt:lpstr>
      <vt:lpstr>Moc gest</vt:lpstr>
      <vt:lpstr>Agamben a gesta</vt:lpstr>
      <vt:lpstr>Šachisté Brecht - Benjamin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Benjamin, Arendt, Butler</dc:title>
  <dc:creator>Matějčková, Tereza</dc:creator>
  <cp:lastModifiedBy>Matějčková, Tereza</cp:lastModifiedBy>
  <cp:revision>9</cp:revision>
  <dcterms:created xsi:type="dcterms:W3CDTF">2021-04-29T14:46:05Z</dcterms:created>
  <dcterms:modified xsi:type="dcterms:W3CDTF">2021-04-30T12:03:10Z</dcterms:modified>
</cp:coreProperties>
</file>