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08" r:id="rId3"/>
  </p:sldMasterIdLst>
  <p:sldIdLst>
    <p:sldId id="256" r:id="rId4"/>
    <p:sldId id="258" r:id="rId5"/>
    <p:sldId id="259" r:id="rId6"/>
    <p:sldId id="291" r:id="rId7"/>
    <p:sldId id="322" r:id="rId8"/>
    <p:sldId id="312" r:id="rId9"/>
    <p:sldId id="306" r:id="rId10"/>
    <p:sldId id="299" r:id="rId11"/>
    <p:sldId id="300" r:id="rId12"/>
    <p:sldId id="301" r:id="rId13"/>
    <p:sldId id="302" r:id="rId14"/>
    <p:sldId id="303" r:id="rId15"/>
    <p:sldId id="304" r:id="rId16"/>
    <p:sldId id="305" r:id="rId17"/>
    <p:sldId id="314" r:id="rId18"/>
    <p:sldId id="272" r:id="rId19"/>
    <p:sldId id="323" r:id="rId20"/>
    <p:sldId id="277" r:id="rId21"/>
    <p:sldId id="274" r:id="rId22"/>
    <p:sldId id="315" r:id="rId23"/>
    <p:sldId id="273" r:id="rId24"/>
    <p:sldId id="316" r:id="rId25"/>
    <p:sldId id="275" r:id="rId26"/>
    <p:sldId id="324" r:id="rId27"/>
    <p:sldId id="310" r:id="rId28"/>
    <p:sldId id="325" r:id="rId29"/>
    <p:sldId id="278" r:id="rId30"/>
    <p:sldId id="308" r:id="rId31"/>
    <p:sldId id="313" r:id="rId32"/>
    <p:sldId id="317" r:id="rId33"/>
    <p:sldId id="320" r:id="rId34"/>
    <p:sldId id="326" r:id="rId35"/>
    <p:sldId id="257" r:id="rId36"/>
    <p:sldId id="328" r:id="rId37"/>
    <p:sldId id="327" r:id="rId38"/>
    <p:sldId id="319" r:id="rId39"/>
    <p:sldId id="329" r:id="rId40"/>
    <p:sldId id="260" r:id="rId41"/>
    <p:sldId id="321" r:id="rId42"/>
    <p:sldId id="31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34BE33-B891-473F-85F8-FAD5931A26DB}" v="283" dt="2026-03-01T22:25:57.164"/>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714"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microsoft.com/office/2016/11/relationships/changesInfo" Target="changesInfos/changesInfo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Smetáčková" userId="753d0223-41a9-42ac-82ad-9ac5c65b3f93" providerId="ADAL" clId="{7B7B08DB-2452-4692-84A5-7DB08F882E35}"/>
    <pc:docChg chg="custSel addSld delSld modSld sldOrd">
      <pc:chgData name="Irena Smetáčková" userId="753d0223-41a9-42ac-82ad-9ac5c65b3f93" providerId="ADAL" clId="{7B7B08DB-2452-4692-84A5-7DB08F882E35}" dt="2026-03-01T22:31:11.235" v="835" actId="113"/>
      <pc:docMkLst>
        <pc:docMk/>
      </pc:docMkLst>
      <pc:sldChg chg="modSp mod">
        <pc:chgData name="Irena Smetáčková" userId="753d0223-41a9-42ac-82ad-9ac5c65b3f93" providerId="ADAL" clId="{7B7B08DB-2452-4692-84A5-7DB08F882E35}" dt="2026-03-01T21:22:35.898" v="3" actId="20577"/>
        <pc:sldMkLst>
          <pc:docMk/>
          <pc:sldMk cId="2223783651" sldId="256"/>
        </pc:sldMkLst>
        <pc:spChg chg="mod">
          <ac:chgData name="Irena Smetáčková" userId="753d0223-41a9-42ac-82ad-9ac5c65b3f93" providerId="ADAL" clId="{7B7B08DB-2452-4692-84A5-7DB08F882E35}" dt="2026-03-01T21:22:35.898" v="3" actId="20577"/>
          <ac:spMkLst>
            <pc:docMk/>
            <pc:sldMk cId="2223783651" sldId="256"/>
            <ac:spMk id="3" creationId="{5774AE7B-6013-4BDF-8598-DBA4078D0497}"/>
          </ac:spMkLst>
        </pc:spChg>
      </pc:sldChg>
      <pc:sldChg chg="modSp add mod">
        <pc:chgData name="Irena Smetáčková" userId="753d0223-41a9-42ac-82ad-9ac5c65b3f93" providerId="ADAL" clId="{7B7B08DB-2452-4692-84A5-7DB08F882E35}" dt="2026-03-01T22:12:30.019" v="682" actId="20577"/>
        <pc:sldMkLst>
          <pc:docMk/>
          <pc:sldMk cId="0" sldId="257"/>
        </pc:sldMkLst>
        <pc:spChg chg="mod">
          <ac:chgData name="Irena Smetáčková" userId="753d0223-41a9-42ac-82ad-9ac5c65b3f93" providerId="ADAL" clId="{7B7B08DB-2452-4692-84A5-7DB08F882E35}" dt="2026-03-01T22:12:30.019" v="682" actId="20577"/>
          <ac:spMkLst>
            <pc:docMk/>
            <pc:sldMk cId="0" sldId="257"/>
            <ac:spMk id="3" creationId="{00000000-0000-0000-0000-000000000000}"/>
          </ac:spMkLst>
        </pc:spChg>
      </pc:sldChg>
      <pc:sldChg chg="modSp add mod">
        <pc:chgData name="Irena Smetáčková" userId="753d0223-41a9-42ac-82ad-9ac5c65b3f93" providerId="ADAL" clId="{7B7B08DB-2452-4692-84A5-7DB08F882E35}" dt="2026-03-01T22:16:21.909" v="692"/>
        <pc:sldMkLst>
          <pc:docMk/>
          <pc:sldMk cId="0" sldId="260"/>
        </pc:sldMkLst>
        <pc:spChg chg="mod">
          <ac:chgData name="Irena Smetáčková" userId="753d0223-41a9-42ac-82ad-9ac5c65b3f93" providerId="ADAL" clId="{7B7B08DB-2452-4692-84A5-7DB08F882E35}" dt="2026-03-01T22:11:35.844" v="670" actId="113"/>
          <ac:spMkLst>
            <pc:docMk/>
            <pc:sldMk cId="0" sldId="260"/>
            <ac:spMk id="2" creationId="{00000000-0000-0000-0000-000000000000}"/>
          </ac:spMkLst>
        </pc:spChg>
        <pc:spChg chg="mod">
          <ac:chgData name="Irena Smetáčková" userId="753d0223-41a9-42ac-82ad-9ac5c65b3f93" providerId="ADAL" clId="{7B7B08DB-2452-4692-84A5-7DB08F882E35}" dt="2026-03-01T22:16:21.909" v="692"/>
          <ac:spMkLst>
            <pc:docMk/>
            <pc:sldMk cId="0" sldId="260"/>
            <ac:spMk id="3" creationId="{00000000-0000-0000-0000-000000000000}"/>
          </ac:spMkLst>
        </pc:spChg>
      </pc:sldChg>
      <pc:sldChg chg="delSp modSp mod delAnim modAnim">
        <pc:chgData name="Irena Smetáčková" userId="753d0223-41a9-42ac-82ad-9ac5c65b3f93" providerId="ADAL" clId="{7B7B08DB-2452-4692-84A5-7DB08F882E35}" dt="2026-03-01T21:43:45.639" v="349" actId="108"/>
        <pc:sldMkLst>
          <pc:docMk/>
          <pc:sldMk cId="4202735729" sldId="272"/>
        </pc:sldMkLst>
        <pc:spChg chg="mod">
          <ac:chgData name="Irena Smetáčková" userId="753d0223-41a9-42ac-82ad-9ac5c65b3f93" providerId="ADAL" clId="{7B7B08DB-2452-4692-84A5-7DB08F882E35}" dt="2026-03-01T21:43:45.639" v="349" actId="108"/>
          <ac:spMkLst>
            <pc:docMk/>
            <pc:sldMk cId="4202735729" sldId="272"/>
            <ac:spMk id="3" creationId="{7624BA58-3B1D-4D0E-99D5-C8CB309F966C}"/>
          </ac:spMkLst>
        </pc:spChg>
        <pc:spChg chg="del">
          <ac:chgData name="Irena Smetáčková" userId="753d0223-41a9-42ac-82ad-9ac5c65b3f93" providerId="ADAL" clId="{7B7B08DB-2452-4692-84A5-7DB08F882E35}" dt="2026-03-01T21:37:35.901" v="176" actId="478"/>
          <ac:spMkLst>
            <pc:docMk/>
            <pc:sldMk cId="4202735729" sldId="272"/>
            <ac:spMk id="4" creationId="{75186B4E-510B-4066-AFE1-FA6EDA54DAD5}"/>
          </ac:spMkLst>
        </pc:spChg>
      </pc:sldChg>
      <pc:sldChg chg="modSp mod">
        <pc:chgData name="Irena Smetáčková" userId="753d0223-41a9-42ac-82ad-9ac5c65b3f93" providerId="ADAL" clId="{7B7B08DB-2452-4692-84A5-7DB08F882E35}" dt="2026-03-01T21:55:55.080" v="555" actId="14100"/>
        <pc:sldMkLst>
          <pc:docMk/>
          <pc:sldMk cId="2187364683" sldId="275"/>
        </pc:sldMkLst>
        <pc:spChg chg="mod">
          <ac:chgData name="Irena Smetáčková" userId="753d0223-41a9-42ac-82ad-9ac5c65b3f93" providerId="ADAL" clId="{7B7B08DB-2452-4692-84A5-7DB08F882E35}" dt="2026-03-01T21:55:55.080" v="555" actId="14100"/>
          <ac:spMkLst>
            <pc:docMk/>
            <pc:sldMk cId="2187364683" sldId="275"/>
            <ac:spMk id="2" creationId="{03E0ABB5-4A19-4407-8556-0BB4D5474D67}"/>
          </ac:spMkLst>
        </pc:spChg>
        <pc:spChg chg="mod">
          <ac:chgData name="Irena Smetáčková" userId="753d0223-41a9-42ac-82ad-9ac5c65b3f93" providerId="ADAL" clId="{7B7B08DB-2452-4692-84A5-7DB08F882E35}" dt="2026-03-01T21:55:42.729" v="546" actId="27636"/>
          <ac:spMkLst>
            <pc:docMk/>
            <pc:sldMk cId="2187364683" sldId="275"/>
            <ac:spMk id="3" creationId="{7624BA58-3B1D-4D0E-99D5-C8CB309F966C}"/>
          </ac:spMkLst>
        </pc:spChg>
      </pc:sldChg>
      <pc:sldChg chg="modSp mod ord">
        <pc:chgData name="Irena Smetáčková" userId="753d0223-41a9-42ac-82ad-9ac5c65b3f93" providerId="ADAL" clId="{7B7B08DB-2452-4692-84A5-7DB08F882E35}" dt="2026-03-01T21:58:44.292" v="576" actId="403"/>
        <pc:sldMkLst>
          <pc:docMk/>
          <pc:sldMk cId="4015409359" sldId="278"/>
        </pc:sldMkLst>
        <pc:spChg chg="mod">
          <ac:chgData name="Irena Smetáčková" userId="753d0223-41a9-42ac-82ad-9ac5c65b3f93" providerId="ADAL" clId="{7B7B08DB-2452-4692-84A5-7DB08F882E35}" dt="2026-03-01T21:58:44.292" v="576" actId="403"/>
          <ac:spMkLst>
            <pc:docMk/>
            <pc:sldMk cId="4015409359" sldId="278"/>
            <ac:spMk id="3" creationId="{23C3FA94-0A95-4E53-AE2C-98F673588A1C}"/>
          </ac:spMkLst>
        </pc:spChg>
      </pc:sldChg>
      <pc:sldChg chg="modSp del mod">
        <pc:chgData name="Irena Smetáčková" userId="753d0223-41a9-42ac-82ad-9ac5c65b3f93" providerId="ADAL" clId="{7B7B08DB-2452-4692-84A5-7DB08F882E35}" dt="2026-03-01T22:16:44.269" v="693" actId="47"/>
        <pc:sldMkLst>
          <pc:docMk/>
          <pc:sldMk cId="763348152" sldId="279"/>
        </pc:sldMkLst>
        <pc:spChg chg="mod">
          <ac:chgData name="Irena Smetáčková" userId="753d0223-41a9-42ac-82ad-9ac5c65b3f93" providerId="ADAL" clId="{7B7B08DB-2452-4692-84A5-7DB08F882E35}" dt="2026-03-01T22:00:11.849" v="594" actId="20577"/>
          <ac:spMkLst>
            <pc:docMk/>
            <pc:sldMk cId="763348152" sldId="279"/>
            <ac:spMk id="2" creationId="{03E0ABB5-4A19-4407-8556-0BB4D5474D67}"/>
          </ac:spMkLst>
        </pc:spChg>
        <pc:spChg chg="mod">
          <ac:chgData name="Irena Smetáčková" userId="753d0223-41a9-42ac-82ad-9ac5c65b3f93" providerId="ADAL" clId="{7B7B08DB-2452-4692-84A5-7DB08F882E35}" dt="2026-03-01T22:00:53.943" v="596" actId="207"/>
          <ac:spMkLst>
            <pc:docMk/>
            <pc:sldMk cId="763348152" sldId="279"/>
            <ac:spMk id="3" creationId="{7624BA58-3B1D-4D0E-99D5-C8CB309F966C}"/>
          </ac:spMkLst>
        </pc:spChg>
        <pc:spChg chg="mod">
          <ac:chgData name="Irena Smetáčková" userId="753d0223-41a9-42ac-82ad-9ac5c65b3f93" providerId="ADAL" clId="{7B7B08DB-2452-4692-84A5-7DB08F882E35}" dt="2026-03-01T22:00:28.589" v="595" actId="207"/>
          <ac:spMkLst>
            <pc:docMk/>
            <pc:sldMk cId="763348152" sldId="279"/>
            <ac:spMk id="5" creationId="{D081BA19-D183-47A9-AE49-2EF3F9217A9F}"/>
          </ac:spMkLst>
        </pc:spChg>
      </pc:sldChg>
      <pc:sldChg chg="del ord">
        <pc:chgData name="Irena Smetáčková" userId="753d0223-41a9-42ac-82ad-9ac5c65b3f93" providerId="ADAL" clId="{7B7B08DB-2452-4692-84A5-7DB08F882E35}" dt="2026-03-01T22:29:10.530" v="769" actId="47"/>
        <pc:sldMkLst>
          <pc:docMk/>
          <pc:sldMk cId="2565506819" sldId="309"/>
        </pc:sldMkLst>
      </pc:sldChg>
      <pc:sldChg chg="modSp mod">
        <pc:chgData name="Irena Smetáčková" userId="753d0223-41a9-42ac-82ad-9ac5c65b3f93" providerId="ADAL" clId="{7B7B08DB-2452-4692-84A5-7DB08F882E35}" dt="2026-03-01T21:54:12.354" v="523" actId="27636"/>
        <pc:sldMkLst>
          <pc:docMk/>
          <pc:sldMk cId="2322729682" sldId="316"/>
        </pc:sldMkLst>
        <pc:spChg chg="mod">
          <ac:chgData name="Irena Smetáčková" userId="753d0223-41a9-42ac-82ad-9ac5c65b3f93" providerId="ADAL" clId="{7B7B08DB-2452-4692-84A5-7DB08F882E35}" dt="2026-03-01T21:54:12.354" v="523" actId="27636"/>
          <ac:spMkLst>
            <pc:docMk/>
            <pc:sldMk cId="2322729682" sldId="316"/>
            <ac:spMk id="3" creationId="{9E84CF9F-FA47-C01C-70D5-B20732AA40FA}"/>
          </ac:spMkLst>
        </pc:spChg>
      </pc:sldChg>
      <pc:sldChg chg="modSp mod">
        <pc:chgData name="Irena Smetáčková" userId="753d0223-41a9-42ac-82ad-9ac5c65b3f93" providerId="ADAL" clId="{7B7B08DB-2452-4692-84A5-7DB08F882E35}" dt="2026-03-01T21:59:14.640" v="585" actId="1076"/>
        <pc:sldMkLst>
          <pc:docMk/>
          <pc:sldMk cId="3734050546" sldId="317"/>
        </pc:sldMkLst>
        <pc:spChg chg="mod">
          <ac:chgData name="Irena Smetáčková" userId="753d0223-41a9-42ac-82ad-9ac5c65b3f93" providerId="ADAL" clId="{7B7B08DB-2452-4692-84A5-7DB08F882E35}" dt="2026-03-01T21:59:14.640" v="585" actId="1076"/>
          <ac:spMkLst>
            <pc:docMk/>
            <pc:sldMk cId="3734050546" sldId="317"/>
            <ac:spMk id="2" creationId="{3B147214-6AAA-531D-82A5-CC36BE3E30FF}"/>
          </ac:spMkLst>
        </pc:spChg>
      </pc:sldChg>
      <pc:sldChg chg="modSp mod ord">
        <pc:chgData name="Irena Smetáčková" userId="753d0223-41a9-42ac-82ad-9ac5c65b3f93" providerId="ADAL" clId="{7B7B08DB-2452-4692-84A5-7DB08F882E35}" dt="2026-03-01T22:31:11.235" v="835" actId="113"/>
        <pc:sldMkLst>
          <pc:docMk/>
          <pc:sldMk cId="1689904632" sldId="318"/>
        </pc:sldMkLst>
        <pc:spChg chg="mod">
          <ac:chgData name="Irena Smetáčková" userId="753d0223-41a9-42ac-82ad-9ac5c65b3f93" providerId="ADAL" clId="{7B7B08DB-2452-4692-84A5-7DB08F882E35}" dt="2026-03-01T22:31:11.235" v="835" actId="113"/>
          <ac:spMkLst>
            <pc:docMk/>
            <pc:sldMk cId="1689904632" sldId="318"/>
            <ac:spMk id="2" creationId="{0A2BF762-1A72-66AC-B74E-285C78E8849C}"/>
          </ac:spMkLst>
        </pc:spChg>
      </pc:sldChg>
      <pc:sldChg chg="ord">
        <pc:chgData name="Irena Smetáčková" userId="753d0223-41a9-42ac-82ad-9ac5c65b3f93" providerId="ADAL" clId="{7B7B08DB-2452-4692-84A5-7DB08F882E35}" dt="2026-03-01T22:30:05.916" v="818"/>
        <pc:sldMkLst>
          <pc:docMk/>
          <pc:sldMk cId="2672355911" sldId="319"/>
        </pc:sldMkLst>
      </pc:sldChg>
      <pc:sldChg chg="modSp mod">
        <pc:chgData name="Irena Smetáčková" userId="753d0223-41a9-42ac-82ad-9ac5c65b3f93" providerId="ADAL" clId="{7B7B08DB-2452-4692-84A5-7DB08F882E35}" dt="2026-03-01T21:59:30.702" v="591" actId="27636"/>
        <pc:sldMkLst>
          <pc:docMk/>
          <pc:sldMk cId="3807249787" sldId="320"/>
        </pc:sldMkLst>
        <pc:spChg chg="mod">
          <ac:chgData name="Irena Smetáčková" userId="753d0223-41a9-42ac-82ad-9ac5c65b3f93" providerId="ADAL" clId="{7B7B08DB-2452-4692-84A5-7DB08F882E35}" dt="2026-03-01T21:59:30.702" v="591" actId="27636"/>
          <ac:spMkLst>
            <pc:docMk/>
            <pc:sldMk cId="3807249787" sldId="320"/>
            <ac:spMk id="2" creationId="{F5F4AFEA-1BD2-6220-E21F-FB097752E39E}"/>
          </ac:spMkLst>
        </pc:spChg>
      </pc:sldChg>
      <pc:sldChg chg="modSp add mod">
        <pc:chgData name="Irena Smetáčková" userId="753d0223-41a9-42ac-82ad-9ac5c65b3f93" providerId="ADAL" clId="{7B7B08DB-2452-4692-84A5-7DB08F882E35}" dt="2026-03-01T21:27:02.198" v="168" actId="20577"/>
        <pc:sldMkLst>
          <pc:docMk/>
          <pc:sldMk cId="2489504959" sldId="322"/>
        </pc:sldMkLst>
        <pc:spChg chg="mod">
          <ac:chgData name="Irena Smetáčková" userId="753d0223-41a9-42ac-82ad-9ac5c65b3f93" providerId="ADAL" clId="{7B7B08DB-2452-4692-84A5-7DB08F882E35}" dt="2026-03-01T21:24:58.770" v="11" actId="20577"/>
          <ac:spMkLst>
            <pc:docMk/>
            <pc:sldMk cId="2489504959" sldId="322"/>
            <ac:spMk id="2" creationId="{7BF1F4A6-6E4D-E7D5-35A6-C2BD908D9E82}"/>
          </ac:spMkLst>
        </pc:spChg>
        <pc:spChg chg="mod">
          <ac:chgData name="Irena Smetáčková" userId="753d0223-41a9-42ac-82ad-9ac5c65b3f93" providerId="ADAL" clId="{7B7B08DB-2452-4692-84A5-7DB08F882E35}" dt="2026-03-01T21:27:02.198" v="168" actId="20577"/>
          <ac:spMkLst>
            <pc:docMk/>
            <pc:sldMk cId="2489504959" sldId="322"/>
            <ac:spMk id="3" creationId="{B82E2403-DB68-A383-F87E-A00731939594}"/>
          </ac:spMkLst>
        </pc:spChg>
      </pc:sldChg>
      <pc:sldChg chg="delSp modSp add mod delAnim modAnim">
        <pc:chgData name="Irena Smetáčková" userId="753d0223-41a9-42ac-82ad-9ac5c65b3f93" providerId="ADAL" clId="{7B7B08DB-2452-4692-84A5-7DB08F882E35}" dt="2026-03-01T21:48:43.549" v="478" actId="113"/>
        <pc:sldMkLst>
          <pc:docMk/>
          <pc:sldMk cId="3739747869" sldId="323"/>
        </pc:sldMkLst>
        <pc:spChg chg="mod">
          <ac:chgData name="Irena Smetáčková" userId="753d0223-41a9-42ac-82ad-9ac5c65b3f93" providerId="ADAL" clId="{7B7B08DB-2452-4692-84A5-7DB08F882E35}" dt="2026-03-01T21:44:11.852" v="360" actId="5793"/>
          <ac:spMkLst>
            <pc:docMk/>
            <pc:sldMk cId="3739747869" sldId="323"/>
            <ac:spMk id="2" creationId="{54F2DBFE-35D0-E7B0-39DE-B33BC1C96391}"/>
          </ac:spMkLst>
        </pc:spChg>
        <pc:spChg chg="mod">
          <ac:chgData name="Irena Smetáčková" userId="753d0223-41a9-42ac-82ad-9ac5c65b3f93" providerId="ADAL" clId="{7B7B08DB-2452-4692-84A5-7DB08F882E35}" dt="2026-03-01T21:48:43.549" v="478" actId="113"/>
          <ac:spMkLst>
            <pc:docMk/>
            <pc:sldMk cId="3739747869" sldId="323"/>
            <ac:spMk id="3" creationId="{1F286CC1-8C96-AEC2-A756-538A0D5B23BF}"/>
          </ac:spMkLst>
        </pc:spChg>
        <pc:spChg chg="del mod">
          <ac:chgData name="Irena Smetáčková" userId="753d0223-41a9-42ac-82ad-9ac5c65b3f93" providerId="ADAL" clId="{7B7B08DB-2452-4692-84A5-7DB08F882E35}" dt="2026-03-01T21:46:31.461" v="406" actId="478"/>
          <ac:spMkLst>
            <pc:docMk/>
            <pc:sldMk cId="3739747869" sldId="323"/>
            <ac:spMk id="4" creationId="{56AE3E3B-7BC2-85CD-DBF1-FA5333D03FDE}"/>
          </ac:spMkLst>
        </pc:spChg>
      </pc:sldChg>
      <pc:sldChg chg="add">
        <pc:chgData name="Irena Smetáčková" userId="753d0223-41a9-42ac-82ad-9ac5c65b3f93" providerId="ADAL" clId="{7B7B08DB-2452-4692-84A5-7DB08F882E35}" dt="2026-03-01T21:55:01.689" v="524" actId="2890"/>
        <pc:sldMkLst>
          <pc:docMk/>
          <pc:sldMk cId="3934717930" sldId="324"/>
        </pc:sldMkLst>
      </pc:sldChg>
      <pc:sldChg chg="modSp add mod modAnim">
        <pc:chgData name="Irena Smetáčková" userId="753d0223-41a9-42ac-82ad-9ac5c65b3f93" providerId="ADAL" clId="{7B7B08DB-2452-4692-84A5-7DB08F882E35}" dt="2026-03-01T21:57:46.927" v="565" actId="207"/>
        <pc:sldMkLst>
          <pc:docMk/>
          <pc:sldMk cId="2751721978" sldId="325"/>
        </pc:sldMkLst>
        <pc:spChg chg="mod">
          <ac:chgData name="Irena Smetáčková" userId="753d0223-41a9-42ac-82ad-9ac5c65b3f93" providerId="ADAL" clId="{7B7B08DB-2452-4692-84A5-7DB08F882E35}" dt="2026-03-01T21:57:46.927" v="565" actId="207"/>
          <ac:spMkLst>
            <pc:docMk/>
            <pc:sldMk cId="2751721978" sldId="325"/>
            <ac:spMk id="2" creationId="{C72D835C-0015-9434-E625-A6F71A34C36F}"/>
          </ac:spMkLst>
        </pc:spChg>
        <pc:spChg chg="mod">
          <ac:chgData name="Irena Smetáčková" userId="753d0223-41a9-42ac-82ad-9ac5c65b3f93" providerId="ADAL" clId="{7B7B08DB-2452-4692-84A5-7DB08F882E35}" dt="2026-03-01T21:57:38.447" v="563" actId="21"/>
          <ac:spMkLst>
            <pc:docMk/>
            <pc:sldMk cId="2751721978" sldId="325"/>
            <ac:spMk id="3" creationId="{72C1750C-631E-9F27-3CAF-9A12821CC981}"/>
          </ac:spMkLst>
        </pc:spChg>
      </pc:sldChg>
      <pc:sldChg chg="modSp add mod">
        <pc:chgData name="Irena Smetáčková" userId="753d0223-41a9-42ac-82ad-9ac5c65b3f93" providerId="ADAL" clId="{7B7B08DB-2452-4692-84A5-7DB08F882E35}" dt="2026-03-01T22:09:19.929" v="624" actId="20577"/>
        <pc:sldMkLst>
          <pc:docMk/>
          <pc:sldMk cId="0" sldId="326"/>
        </pc:sldMkLst>
        <pc:spChg chg="mod">
          <ac:chgData name="Irena Smetáčková" userId="753d0223-41a9-42ac-82ad-9ac5c65b3f93" providerId="ADAL" clId="{7B7B08DB-2452-4692-84A5-7DB08F882E35}" dt="2026-03-01T22:09:19.929" v="624" actId="20577"/>
          <ac:spMkLst>
            <pc:docMk/>
            <pc:sldMk cId="0" sldId="326"/>
            <ac:spMk id="3" creationId="{00000000-0000-0000-0000-000000000000}"/>
          </ac:spMkLst>
        </pc:spChg>
      </pc:sldChg>
      <pc:sldChg chg="modSp add mod ord">
        <pc:chgData name="Irena Smetáčková" userId="753d0223-41a9-42ac-82ad-9ac5c65b3f93" providerId="ADAL" clId="{7B7B08DB-2452-4692-84A5-7DB08F882E35}" dt="2026-03-01T22:29:51.394" v="816" actId="27636"/>
        <pc:sldMkLst>
          <pc:docMk/>
          <pc:sldMk cId="0" sldId="327"/>
        </pc:sldMkLst>
        <pc:spChg chg="mod">
          <ac:chgData name="Irena Smetáčková" userId="753d0223-41a9-42ac-82ad-9ac5c65b3f93" providerId="ADAL" clId="{7B7B08DB-2452-4692-84A5-7DB08F882E35}" dt="2026-03-01T22:29:51.394" v="816" actId="27636"/>
          <ac:spMkLst>
            <pc:docMk/>
            <pc:sldMk cId="0" sldId="327"/>
            <ac:spMk id="3" creationId="{00000000-0000-0000-0000-000000000000}"/>
          </ac:spMkLst>
        </pc:spChg>
      </pc:sldChg>
      <pc:sldChg chg="modSp add mod ord">
        <pc:chgData name="Irena Smetáčková" userId="753d0223-41a9-42ac-82ad-9ac5c65b3f93" providerId="ADAL" clId="{7B7B08DB-2452-4692-84A5-7DB08F882E35}" dt="2026-03-01T22:26:41.256" v="761"/>
        <pc:sldMkLst>
          <pc:docMk/>
          <pc:sldMk cId="0" sldId="328"/>
        </pc:sldMkLst>
        <pc:spChg chg="mod">
          <ac:chgData name="Irena Smetáčková" userId="753d0223-41a9-42ac-82ad-9ac5c65b3f93" providerId="ADAL" clId="{7B7B08DB-2452-4692-84A5-7DB08F882E35}" dt="2026-03-01T22:23:31.960" v="708" actId="14100"/>
          <ac:spMkLst>
            <pc:docMk/>
            <pc:sldMk cId="0" sldId="328"/>
            <ac:spMk id="2" creationId="{00000000-0000-0000-0000-000000000000}"/>
          </ac:spMkLst>
        </pc:spChg>
        <pc:spChg chg="mod">
          <ac:chgData name="Irena Smetáčková" userId="753d0223-41a9-42ac-82ad-9ac5c65b3f93" providerId="ADAL" clId="{7B7B08DB-2452-4692-84A5-7DB08F882E35}" dt="2026-03-01T22:25:20.144" v="752" actId="1076"/>
          <ac:spMkLst>
            <pc:docMk/>
            <pc:sldMk cId="0" sldId="328"/>
            <ac:spMk id="3" creationId="{00000000-0000-0000-0000-000000000000}"/>
          </ac:spMkLst>
        </pc:spChg>
      </pc:sldChg>
      <pc:sldChg chg="add">
        <pc:chgData name="Irena Smetáčková" userId="753d0223-41a9-42ac-82ad-9ac5c65b3f93" providerId="ADAL" clId="{7B7B08DB-2452-4692-84A5-7DB08F882E35}" dt="2026-03-01T22:23:03.779" v="698" actId="2890"/>
        <pc:sldMkLst>
          <pc:docMk/>
          <pc:sldMk cId="34583738" sldId="32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3665101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504920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cs-CZ"/>
              <a:t>Kliknutím lze upravit styl.</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4209474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2794159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2534372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cs-CZ"/>
              <a:t>Kliknutím lze upravit styl.</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4201991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84708D1-959D-4A8B-A8C8-828583868ECD}" type="datetimeFigureOut">
              <a:rPr lang="cs-CZ" smtClean="0"/>
              <a:t>01.03.2026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349514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845127" y="2507550"/>
            <a:ext cx="5156200" cy="368052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0" y="2507550"/>
            <a:ext cx="5181601" cy="368052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Date Placeholder 6"/>
          <p:cNvSpPr>
            <a:spLocks noGrp="1"/>
          </p:cNvSpPr>
          <p:nvPr>
            <p:ph type="dt" sz="half" idx="10"/>
          </p:nvPr>
        </p:nvSpPr>
        <p:spPr/>
        <p:txBody>
          <a:bodyPr/>
          <a:lstStyle/>
          <a:p>
            <a:fld id="{D84708D1-959D-4A8B-A8C8-828583868ECD}" type="datetimeFigureOut">
              <a:rPr lang="cs-CZ" smtClean="0"/>
              <a:t>01.03.2026</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B6CB2D9-484B-4D57-8D61-624BD4D8A9D9}" type="slidenum">
              <a:rPr lang="cs-CZ" smtClean="0"/>
              <a:t>‹#›</a:t>
            </a:fld>
            <a:endParaRPr lang="cs-CZ"/>
          </a:p>
        </p:txBody>
      </p:sp>
      <p:sp>
        <p:nvSpPr>
          <p:cNvPr id="10" name="Title 9"/>
          <p:cNvSpPr>
            <a:spLocks noGrp="1"/>
          </p:cNvSpPr>
          <p:nvPr>
            <p:ph type="title"/>
          </p:nvPr>
        </p:nvSpPr>
        <p:spPr/>
        <p:txBody>
          <a:bodyPr/>
          <a:lstStyle/>
          <a:p>
            <a:r>
              <a:rPr lang="cs-CZ"/>
              <a:t>Kliknutím lze upravit styl.</a:t>
            </a:r>
            <a:endParaRPr lang="en-US" dirty="0"/>
          </a:p>
        </p:txBody>
      </p:sp>
    </p:spTree>
    <p:extLst>
      <p:ext uri="{BB962C8B-B14F-4D97-AF65-F5344CB8AC3E}">
        <p14:creationId xmlns:p14="http://schemas.microsoft.com/office/powerpoint/2010/main" val="1664506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Jenom nadpi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4708D1-959D-4A8B-A8C8-828583868ECD}" type="datetimeFigureOut">
              <a:rPr lang="cs-CZ" smtClean="0"/>
              <a:t>01.03.2026</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B6CB2D9-484B-4D57-8D61-624BD4D8A9D9}" type="slidenum">
              <a:rPr lang="cs-CZ" smtClean="0"/>
              <a:t>‹#›</a:t>
            </a:fld>
            <a:endParaRPr lang="cs-CZ"/>
          </a:p>
        </p:txBody>
      </p:sp>
      <p:sp>
        <p:nvSpPr>
          <p:cNvPr id="6" name="Title 5"/>
          <p:cNvSpPr>
            <a:spLocks noGrp="1"/>
          </p:cNvSpPr>
          <p:nvPr>
            <p:ph type="title"/>
          </p:nvPr>
        </p:nvSpPr>
        <p:spPr/>
        <p:txBody>
          <a:bodyPr/>
          <a:lstStyle/>
          <a:p>
            <a:r>
              <a:rPr lang="cs-CZ"/>
              <a:t>Kliknutím lze upravit styl.</a:t>
            </a:r>
            <a:endParaRPr lang="en-US"/>
          </a:p>
        </p:txBody>
      </p:sp>
    </p:spTree>
    <p:extLst>
      <p:ext uri="{BB962C8B-B14F-4D97-AF65-F5344CB8AC3E}">
        <p14:creationId xmlns:p14="http://schemas.microsoft.com/office/powerpoint/2010/main" val="1012904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4708D1-959D-4A8B-A8C8-828583868ECD}" type="datetimeFigureOut">
              <a:rPr lang="cs-CZ" smtClean="0"/>
              <a:t>01.03.2026</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907084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cs-CZ"/>
              <a:t>Kliknutím lze upravit styl.</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D84708D1-959D-4A8B-A8C8-828583868ECD}" type="datetimeFigureOut">
              <a:rPr lang="cs-CZ" smtClean="0"/>
              <a:t>01.03.2026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1526265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2475403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cs-CZ"/>
              <a:t>Kliknutím lze upravit styl.</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D84708D1-959D-4A8B-A8C8-828583868ECD}" type="datetimeFigureOut">
              <a:rPr lang="cs-CZ" smtClean="0"/>
              <a:t>01.03.2026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3065397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6011649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cs-CZ"/>
              <a:t>Kliknutím lze upravit styl.</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3810613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cs-CZ"/>
              <a:t>Kliknutím lze upravit styl.</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lvl1pPr algn="l">
              <a:defRPr/>
            </a:lvl1p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0676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3743561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cs-CZ"/>
              <a:t>Kliknutím lze upravit styl.</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6078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cs-CZ"/>
              <a:t>Kliknutím lze upravit styl.</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84708D1-959D-4A8B-A8C8-828583868ECD}" type="datetimeFigureOut">
              <a:rPr lang="cs-CZ" smtClean="0"/>
              <a:t>01.03.2026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14584029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1024128" y="2967788"/>
            <a:ext cx="4754880" cy="334157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cs-CZ"/>
              <a:t>Upravte styly předlohy textu.</a:t>
            </a:r>
          </a:p>
        </p:txBody>
      </p:sp>
      <p:sp>
        <p:nvSpPr>
          <p:cNvPr id="6" name="Content Placeholder 5"/>
          <p:cNvSpPr>
            <a:spLocks noGrp="1"/>
          </p:cNvSpPr>
          <p:nvPr>
            <p:ph sz="quarter" idx="4"/>
          </p:nvPr>
        </p:nvSpPr>
        <p:spPr>
          <a:xfrm>
            <a:off x="5990888" y="2967788"/>
            <a:ext cx="4754880" cy="334157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D84708D1-959D-4A8B-A8C8-828583868ECD}" type="datetimeFigureOut">
              <a:rPr lang="cs-CZ" smtClean="0"/>
              <a:t>01.03.2026</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7737713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D84708D1-959D-4A8B-A8C8-828583868ECD}" type="datetimeFigureOut">
              <a:rPr lang="cs-CZ" smtClean="0"/>
              <a:t>01.03.2026</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22909946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4708D1-959D-4A8B-A8C8-828583868ECD}" type="datetimeFigureOut">
              <a:rPr lang="cs-CZ" smtClean="0"/>
              <a:t>01.03.2026</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264405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cs-CZ"/>
              <a:t>Kliknutím lze upravit styl.</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3397087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cs-CZ"/>
              <a:t>Kliknutím lze upravit styl.</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D84708D1-959D-4A8B-A8C8-828583868ECD}" type="datetimeFigureOut">
              <a:rPr lang="cs-CZ" smtClean="0"/>
              <a:t>01.03.2026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7029760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D84708D1-959D-4A8B-A8C8-828583868ECD}" type="datetimeFigureOut">
              <a:rPr lang="cs-CZ" smtClean="0"/>
              <a:t>01.03.2026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B6CB2D9-484B-4D57-8D61-624BD4D8A9D9}" type="slidenum">
              <a:rPr lang="cs-CZ" smtClean="0"/>
              <a:t>‹#›</a:t>
            </a:fld>
            <a:endParaRPr lang="cs-CZ"/>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47429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18545046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cs-CZ"/>
              <a:t>Kliknutím lze upravit styl.</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4708D1-959D-4A8B-A8C8-828583868ECD}" type="datetimeFigureOut">
              <a:rPr lang="cs-CZ" smtClean="0"/>
              <a:t>01.03.2026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B6CB2D9-484B-4D57-8D61-624BD4D8A9D9}" type="slidenum">
              <a:rPr lang="cs-CZ" smtClean="0"/>
              <a:t>‹#›</a:t>
            </a:fld>
            <a:endParaRPr lang="cs-CZ"/>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20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84708D1-959D-4A8B-A8C8-828583868ECD}" type="datetimeFigureOut">
              <a:rPr lang="cs-CZ" smtClean="0"/>
              <a:t>01.03.2026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3255116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845127" y="2507550"/>
            <a:ext cx="5156200" cy="368052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0" y="2507550"/>
            <a:ext cx="5181601" cy="368052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Date Placeholder 6"/>
          <p:cNvSpPr>
            <a:spLocks noGrp="1"/>
          </p:cNvSpPr>
          <p:nvPr>
            <p:ph type="dt" sz="half" idx="10"/>
          </p:nvPr>
        </p:nvSpPr>
        <p:spPr/>
        <p:txBody>
          <a:bodyPr/>
          <a:lstStyle/>
          <a:p>
            <a:fld id="{D84708D1-959D-4A8B-A8C8-828583868ECD}" type="datetimeFigureOut">
              <a:rPr lang="cs-CZ" smtClean="0"/>
              <a:t>01.03.2026</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B6CB2D9-484B-4D57-8D61-624BD4D8A9D9}" type="slidenum">
              <a:rPr lang="cs-CZ" smtClean="0"/>
              <a:t>‹#›</a:t>
            </a:fld>
            <a:endParaRPr lang="cs-CZ"/>
          </a:p>
        </p:txBody>
      </p:sp>
      <p:sp>
        <p:nvSpPr>
          <p:cNvPr id="10" name="Title 9"/>
          <p:cNvSpPr>
            <a:spLocks noGrp="1"/>
          </p:cNvSpPr>
          <p:nvPr>
            <p:ph type="title"/>
          </p:nvPr>
        </p:nvSpPr>
        <p:spPr/>
        <p:txBody>
          <a:bodyPr/>
          <a:lstStyle/>
          <a:p>
            <a:r>
              <a:rPr lang="cs-CZ"/>
              <a:t>Kliknutím lze upravit styl.</a:t>
            </a:r>
            <a:endParaRPr lang="en-US" dirty="0"/>
          </a:p>
        </p:txBody>
      </p:sp>
    </p:spTree>
    <p:extLst>
      <p:ext uri="{BB962C8B-B14F-4D97-AF65-F5344CB8AC3E}">
        <p14:creationId xmlns:p14="http://schemas.microsoft.com/office/powerpoint/2010/main" val="3218946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Jenom nadpi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4708D1-959D-4A8B-A8C8-828583868ECD}" type="datetimeFigureOut">
              <a:rPr lang="cs-CZ" smtClean="0"/>
              <a:t>01.03.2026</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B6CB2D9-484B-4D57-8D61-624BD4D8A9D9}" type="slidenum">
              <a:rPr lang="cs-CZ" smtClean="0"/>
              <a:t>‹#›</a:t>
            </a:fld>
            <a:endParaRPr lang="cs-CZ"/>
          </a:p>
        </p:txBody>
      </p:sp>
      <p:sp>
        <p:nvSpPr>
          <p:cNvPr id="6" name="Title 5"/>
          <p:cNvSpPr>
            <a:spLocks noGrp="1"/>
          </p:cNvSpPr>
          <p:nvPr>
            <p:ph type="title"/>
          </p:nvPr>
        </p:nvSpPr>
        <p:spPr/>
        <p:txBody>
          <a:bodyPr/>
          <a:lstStyle/>
          <a:p>
            <a:r>
              <a:rPr lang="cs-CZ"/>
              <a:t>Kliknutím lze upravit styl.</a:t>
            </a:r>
            <a:endParaRPr lang="en-US"/>
          </a:p>
        </p:txBody>
      </p:sp>
    </p:spTree>
    <p:extLst>
      <p:ext uri="{BB962C8B-B14F-4D97-AF65-F5344CB8AC3E}">
        <p14:creationId xmlns:p14="http://schemas.microsoft.com/office/powerpoint/2010/main" val="4018854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4708D1-959D-4A8B-A8C8-828583868ECD}" type="datetimeFigureOut">
              <a:rPr lang="cs-CZ" smtClean="0"/>
              <a:t>01.03.2026</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185811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cs-CZ"/>
              <a:t>Kliknutím lze upravit styl.</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D84708D1-959D-4A8B-A8C8-828583868ECD}" type="datetimeFigureOut">
              <a:rPr lang="cs-CZ" smtClean="0"/>
              <a:t>01.03.2026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145517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cs-CZ"/>
              <a:t>Kliknutím lze upravit styl.</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D84708D1-959D-4A8B-A8C8-828583868ECD}" type="datetimeFigureOut">
              <a:rPr lang="cs-CZ" smtClean="0"/>
              <a:t>01.03.2026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B6CB2D9-484B-4D57-8D61-624BD4D8A9D9}" type="slidenum">
              <a:rPr lang="cs-CZ" smtClean="0"/>
              <a:t>‹#›</a:t>
            </a:fld>
            <a:endParaRPr lang="cs-CZ"/>
          </a:p>
        </p:txBody>
      </p:sp>
    </p:spTree>
    <p:extLst>
      <p:ext uri="{BB962C8B-B14F-4D97-AF65-F5344CB8AC3E}">
        <p14:creationId xmlns:p14="http://schemas.microsoft.com/office/powerpoint/2010/main" val="1899278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D84708D1-959D-4A8B-A8C8-828583868ECD}" type="datetimeFigureOut">
              <a:rPr lang="cs-CZ" smtClean="0"/>
              <a:t>01.03.2026</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cs-CZ"/>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B6CB2D9-484B-4D57-8D61-624BD4D8A9D9}" type="slidenum">
              <a:rPr lang="cs-CZ" smtClean="0"/>
              <a:t>‹#›</a:t>
            </a:fld>
            <a:endParaRPr lang="cs-CZ"/>
          </a:p>
        </p:txBody>
      </p:sp>
    </p:spTree>
    <p:extLst>
      <p:ext uri="{BB962C8B-B14F-4D97-AF65-F5344CB8AC3E}">
        <p14:creationId xmlns:p14="http://schemas.microsoft.com/office/powerpoint/2010/main" val="477395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D84708D1-959D-4A8B-A8C8-828583868ECD}" type="datetimeFigureOut">
              <a:rPr lang="cs-CZ" smtClean="0"/>
              <a:t>01.03.2026</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cs-CZ"/>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B6CB2D9-484B-4D57-8D61-624BD4D8A9D9}" type="slidenum">
              <a:rPr lang="cs-CZ" smtClean="0"/>
              <a:t>‹#›</a:t>
            </a:fld>
            <a:endParaRPr lang="cs-CZ"/>
          </a:p>
        </p:txBody>
      </p:sp>
    </p:spTree>
    <p:extLst>
      <p:ext uri="{BB962C8B-B14F-4D97-AF65-F5344CB8AC3E}">
        <p14:creationId xmlns:p14="http://schemas.microsoft.com/office/powerpoint/2010/main" val="307104604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84708D1-959D-4A8B-A8C8-828583868ECD}" type="datetimeFigureOut">
              <a:rPr lang="cs-CZ" smtClean="0"/>
              <a:t>01.03.2026</a:t>
            </a:fld>
            <a:endParaRPr lang="cs-CZ"/>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cs-CZ"/>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B6CB2D9-484B-4D57-8D61-624BD4D8A9D9}" type="slidenum">
              <a:rPr lang="cs-CZ" smtClean="0"/>
              <a:t>‹#›</a:t>
            </a:fld>
            <a:endParaRPr lang="cs-CZ"/>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81334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9CA104-DF07-470A-B5CB-B4E6F398B094}"/>
              </a:ext>
            </a:extLst>
          </p:cNvPr>
          <p:cNvSpPr>
            <a:spLocks noGrp="1"/>
          </p:cNvSpPr>
          <p:nvPr>
            <p:ph type="ctrTitle"/>
          </p:nvPr>
        </p:nvSpPr>
        <p:spPr/>
        <p:txBody>
          <a:bodyPr/>
          <a:lstStyle/>
          <a:p>
            <a:r>
              <a:rPr lang="cs-CZ" b="1" dirty="0">
                <a:latin typeface="+mn-lt"/>
              </a:rPr>
              <a:t>Sociální psychologie II. </a:t>
            </a:r>
          </a:p>
        </p:txBody>
      </p:sp>
      <p:sp>
        <p:nvSpPr>
          <p:cNvPr id="3" name="Podnadpis 2">
            <a:extLst>
              <a:ext uri="{FF2B5EF4-FFF2-40B4-BE49-F238E27FC236}">
                <a16:creationId xmlns:a16="http://schemas.microsoft.com/office/drawing/2014/main" id="{5774AE7B-6013-4BDF-8598-DBA4078D0497}"/>
              </a:ext>
            </a:extLst>
          </p:cNvPr>
          <p:cNvSpPr>
            <a:spLocks noGrp="1"/>
          </p:cNvSpPr>
          <p:nvPr>
            <p:ph type="subTitle" idx="1"/>
          </p:nvPr>
        </p:nvSpPr>
        <p:spPr/>
        <p:txBody>
          <a:bodyPr/>
          <a:lstStyle/>
          <a:p>
            <a:r>
              <a:rPr lang="cs-CZ" dirty="0"/>
              <a:t>akademický rok 2025/2026</a:t>
            </a:r>
          </a:p>
        </p:txBody>
      </p:sp>
    </p:spTree>
    <p:extLst>
      <p:ext uri="{BB962C8B-B14F-4D97-AF65-F5344CB8AC3E}">
        <p14:creationId xmlns:p14="http://schemas.microsoft.com/office/powerpoint/2010/main" val="2223783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56B598-D62C-4416-87A4-2135656CF344}"/>
              </a:ext>
            </a:extLst>
          </p:cNvPr>
          <p:cNvSpPr>
            <a:spLocks noGrp="1"/>
          </p:cNvSpPr>
          <p:nvPr>
            <p:ph type="title"/>
          </p:nvPr>
        </p:nvSpPr>
        <p:spPr/>
        <p:txBody>
          <a:bodyPr/>
          <a:lstStyle/>
          <a:p>
            <a:r>
              <a:rPr lang="cs-CZ" dirty="0"/>
              <a:t>Starat se o…</a:t>
            </a:r>
          </a:p>
        </p:txBody>
      </p:sp>
      <p:sp>
        <p:nvSpPr>
          <p:cNvPr id="3" name="Zástupný obsah 2">
            <a:extLst>
              <a:ext uri="{FF2B5EF4-FFF2-40B4-BE49-F238E27FC236}">
                <a16:creationId xmlns:a16="http://schemas.microsoft.com/office/drawing/2014/main" id="{2E9583A3-02FF-491B-A62A-768797778708}"/>
              </a:ext>
            </a:extLst>
          </p:cNvPr>
          <p:cNvSpPr>
            <a:spLocks noGrp="1"/>
          </p:cNvSpPr>
          <p:nvPr>
            <p:ph idx="1"/>
          </p:nvPr>
        </p:nvSpPr>
        <p:spPr>
          <a:xfrm>
            <a:off x="1024128" y="2286000"/>
            <a:ext cx="9720073" cy="4363156"/>
          </a:xfrm>
        </p:spPr>
        <p:txBody>
          <a:bodyPr>
            <a:normAutofit fontScale="92500" lnSpcReduction="10000"/>
          </a:bodyPr>
          <a:lstStyle/>
          <a:p>
            <a:r>
              <a:rPr lang="cs-CZ" sz="2800" dirty="0"/>
              <a:t>„Peníze jsou důležité, ale přeci by nemělo jít jen a hlavně o ně. Máme zodpovědnost za místo, na kterém žijeme. A tím myslím náš panelák – že chci, aby byl pěkný a bezpečný, seberu papír, když se někde válí, když je rozbité okno, tak nečekám, až si toho někdo všimne a až to někdo spraví, ale zavolám na správcovskou firmu sám, snažím se znát lidi, kteří tady bydlí, třeba jim i občas s něčím pomoct a tak. Ale taky tím místem, na kterém žijeme, myslím naše město a naší zemi a vlastně celou planetu. Chováme se hrozně. Jako by si lidi neuvědomovali, že tu nejsme zkrátka jen sami za sebe. </a:t>
            </a:r>
            <a:r>
              <a:rPr lang="cs-CZ" sz="2800" dirty="0" err="1"/>
              <a:t>Chovaj</a:t>
            </a:r>
            <a:r>
              <a:rPr lang="cs-CZ" sz="2800" dirty="0"/>
              <a:t> se, my všichni se chováme, jako kdyby platilo ´po nás potopa´. Nechci začít chodit jen pěšky a mít jedny boty na rok, ale zkrátka cítím, že teď si žijeme nad poměry. Měli bychom se trochu uskromnit a brát na sebe víc ohledy.“</a:t>
            </a:r>
          </a:p>
          <a:p>
            <a:endParaRPr lang="cs-CZ" dirty="0"/>
          </a:p>
        </p:txBody>
      </p:sp>
    </p:spTree>
    <p:extLst>
      <p:ext uri="{BB962C8B-B14F-4D97-AF65-F5344CB8AC3E}">
        <p14:creationId xmlns:p14="http://schemas.microsoft.com/office/powerpoint/2010/main" val="777036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0477D7-9AA0-4535-8200-DCA9F89FC694}"/>
              </a:ext>
            </a:extLst>
          </p:cNvPr>
          <p:cNvSpPr>
            <a:spLocks noGrp="1"/>
          </p:cNvSpPr>
          <p:nvPr>
            <p:ph type="title"/>
          </p:nvPr>
        </p:nvSpPr>
        <p:spPr/>
        <p:txBody>
          <a:bodyPr/>
          <a:lstStyle/>
          <a:p>
            <a:r>
              <a:rPr lang="cs-CZ" dirty="0"/>
              <a:t>Před hospodou</a:t>
            </a:r>
          </a:p>
        </p:txBody>
      </p:sp>
      <p:sp>
        <p:nvSpPr>
          <p:cNvPr id="3" name="Zástupný obsah 2">
            <a:extLst>
              <a:ext uri="{FF2B5EF4-FFF2-40B4-BE49-F238E27FC236}">
                <a16:creationId xmlns:a16="http://schemas.microsoft.com/office/drawing/2014/main" id="{5537CA59-ABF9-4BDF-835E-BF8CD547E502}"/>
              </a:ext>
            </a:extLst>
          </p:cNvPr>
          <p:cNvSpPr>
            <a:spLocks noGrp="1"/>
          </p:cNvSpPr>
          <p:nvPr>
            <p:ph idx="1"/>
          </p:nvPr>
        </p:nvSpPr>
        <p:spPr>
          <a:xfrm>
            <a:off x="1024128" y="2286000"/>
            <a:ext cx="9720073" cy="4442178"/>
          </a:xfrm>
        </p:spPr>
        <p:txBody>
          <a:bodyPr>
            <a:normAutofit fontScale="77500" lnSpcReduction="20000"/>
          </a:bodyPr>
          <a:lstStyle/>
          <a:p>
            <a:r>
              <a:rPr lang="cs-CZ" sz="3200" dirty="0"/>
              <a:t>„Byl jsem vždycky docela mírumilovný člověk, v životě jsem se nepral. Když občas v hospodě slyším ty historky o tom, jak někdo někomu dal pěstí, připadá mi to jak z filmu, jakože si vůbec neumím představit. A taky jsem si vždycky o sobě myslel, že s každým vyjdu, že mi vlastně skoro někdo nevadí. Kámoši třeba někdy o lidech mluví jako že, to je debil, nemá dobrý auto, neumí ani zatlouct hřebík… Já naopak vždycky nějak na lidech vidím spíš to, v čem jsou dobří, co je na nich jako fajn. Ani se o to nesnažím, prostě to tak je. Až mě to někdy štve. No, a minulý týden jsem šel po ulici, dost v noci, kolem takový hospody, před kterou stála parta chlapů, spíš mladších, a zdáli se dost nalitý. No, a jeden na mě něco pokřikoval. Nejdřív jsem mu ani nerozuměl, ten tón nebyl nijak útočný, spíš takový vlezlý a jako že srandičky. Ale byli tam ti jeho kamarádi a ti se chechtali, mně se chechtali. A mně se úplně zatmělo před očima a zařval jsem na něj: Drž hubu, ty buzerante jeden. Byl jsem úplně </a:t>
            </a:r>
            <a:r>
              <a:rPr lang="cs-CZ" sz="3200" dirty="0" err="1"/>
              <a:t>vytočenej</a:t>
            </a:r>
            <a:r>
              <a:rPr lang="cs-CZ" sz="3200" dirty="0"/>
              <a:t>. Ale šel jsem pryč. Za chvíli to přešlo a říkal jsem si, že vůbec nechápu, co to ze mě vyjelo. Nepoznával jsem se. “</a:t>
            </a:r>
          </a:p>
          <a:p>
            <a:endParaRPr lang="cs-CZ" dirty="0"/>
          </a:p>
        </p:txBody>
      </p:sp>
    </p:spTree>
    <p:extLst>
      <p:ext uri="{BB962C8B-B14F-4D97-AF65-F5344CB8AC3E}">
        <p14:creationId xmlns:p14="http://schemas.microsoft.com/office/powerpoint/2010/main" val="1080802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DBF777-E323-48F2-9EE0-CDF470C1D4AB}"/>
              </a:ext>
            </a:extLst>
          </p:cNvPr>
          <p:cNvSpPr>
            <a:spLocks noGrp="1"/>
          </p:cNvSpPr>
          <p:nvPr>
            <p:ph type="title"/>
          </p:nvPr>
        </p:nvSpPr>
        <p:spPr/>
        <p:txBody>
          <a:bodyPr/>
          <a:lstStyle/>
          <a:p>
            <a:r>
              <a:rPr lang="cs-CZ" dirty="0"/>
              <a:t>změny</a:t>
            </a:r>
          </a:p>
        </p:txBody>
      </p:sp>
      <p:sp>
        <p:nvSpPr>
          <p:cNvPr id="3" name="Zástupný obsah 2">
            <a:extLst>
              <a:ext uri="{FF2B5EF4-FFF2-40B4-BE49-F238E27FC236}">
                <a16:creationId xmlns:a16="http://schemas.microsoft.com/office/drawing/2014/main" id="{0C5A2A4C-43BF-4D51-A456-74A88ADBDDC7}"/>
              </a:ext>
            </a:extLst>
          </p:cNvPr>
          <p:cNvSpPr>
            <a:spLocks noGrp="1"/>
          </p:cNvSpPr>
          <p:nvPr>
            <p:ph idx="1"/>
          </p:nvPr>
        </p:nvSpPr>
        <p:spPr/>
        <p:txBody>
          <a:bodyPr/>
          <a:lstStyle/>
          <a:p>
            <a:r>
              <a:rPr lang="cs-CZ" sz="2800" dirty="0"/>
              <a:t>„Mám ráda novinky, nevadí mi změny, naopak mě ubíjí stereotyp. Například musím měnit práci každé dva roky. Jakmile jsem v práci rok, rok a půl a cítím, že už je to pro mě rutina, začnu se poohlížet po něčem novém. Vím, že to není asi úplně dobré, ale prostě tohle jsem já. Bez nových impulsů si připadám, jako že se nehýbu, umírám, a já chci naopak žít naplno. Teď a tady. S tím asi nějak souvisí, že jsem dost spontánní a kreativní a pozitivní. Myslím, že díky tomu jsem docela oblíbená, lidem je se mnou dobře. A to se třeba ve službách hodí.“</a:t>
            </a:r>
          </a:p>
          <a:p>
            <a:endParaRPr lang="cs-CZ" dirty="0"/>
          </a:p>
        </p:txBody>
      </p:sp>
    </p:spTree>
    <p:extLst>
      <p:ext uri="{BB962C8B-B14F-4D97-AF65-F5344CB8AC3E}">
        <p14:creationId xmlns:p14="http://schemas.microsoft.com/office/powerpoint/2010/main" val="3433250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EC6E14-3E2B-43C6-B607-1C3754BCD13D}"/>
              </a:ext>
            </a:extLst>
          </p:cNvPr>
          <p:cNvSpPr>
            <a:spLocks noGrp="1"/>
          </p:cNvSpPr>
          <p:nvPr>
            <p:ph type="title"/>
          </p:nvPr>
        </p:nvSpPr>
        <p:spPr/>
        <p:txBody>
          <a:bodyPr/>
          <a:lstStyle/>
          <a:p>
            <a:r>
              <a:rPr lang="cs-CZ" dirty="0"/>
              <a:t>Řidiči x manažeři</a:t>
            </a:r>
          </a:p>
        </p:txBody>
      </p:sp>
      <p:sp>
        <p:nvSpPr>
          <p:cNvPr id="3" name="Zástupný obsah 2">
            <a:extLst>
              <a:ext uri="{FF2B5EF4-FFF2-40B4-BE49-F238E27FC236}">
                <a16:creationId xmlns:a16="http://schemas.microsoft.com/office/drawing/2014/main" id="{90058B64-1A7C-4B85-ACA5-0848F75ADF60}"/>
              </a:ext>
            </a:extLst>
          </p:cNvPr>
          <p:cNvSpPr>
            <a:spLocks noGrp="1"/>
          </p:cNvSpPr>
          <p:nvPr>
            <p:ph idx="1"/>
          </p:nvPr>
        </p:nvSpPr>
        <p:spPr/>
        <p:txBody>
          <a:bodyPr/>
          <a:lstStyle/>
          <a:p>
            <a:r>
              <a:rPr lang="cs-CZ" sz="2800" dirty="0"/>
              <a:t>„Ptám se, jestli je v pořádku, že manažeři berou třeba 200 tisíc měsíčně a řidič autobusu 30. Copak jejich práce je 7x míň hodnotná a prospěšná? Vždyť kdo by pracoval ve firmách, které manažeři řídí, kdyby tam lidi neodvezli řidiči autobusu? A stejně je to s pekaři, prodavačkami, zdravotními sestrami... Zdá se mi to nemorální, ale taky nebezpečné. Vždyť kdo by se mohl divit, kdyby se ti obyčejní lidé naštvali a pokusili se to nějak změnit. A oni asi i naštvaní jsou. Možná, že z toho vychází i taková ta averze k Praze, jak lidi na venkově často nadávají na všechno spojené s Prahou, a pak se tam stejně jejich děti odstěhují…“ </a:t>
            </a:r>
          </a:p>
          <a:p>
            <a:endParaRPr lang="cs-CZ" dirty="0"/>
          </a:p>
        </p:txBody>
      </p:sp>
    </p:spTree>
    <p:extLst>
      <p:ext uri="{BB962C8B-B14F-4D97-AF65-F5344CB8AC3E}">
        <p14:creationId xmlns:p14="http://schemas.microsoft.com/office/powerpoint/2010/main" val="3116393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8A260D-3AFB-4B04-99F6-ADBFA1FBA4AC}"/>
              </a:ext>
            </a:extLst>
          </p:cNvPr>
          <p:cNvSpPr>
            <a:spLocks noGrp="1"/>
          </p:cNvSpPr>
          <p:nvPr>
            <p:ph type="title"/>
          </p:nvPr>
        </p:nvSpPr>
        <p:spPr/>
        <p:txBody>
          <a:bodyPr/>
          <a:lstStyle/>
          <a:p>
            <a:r>
              <a:rPr lang="cs-CZ" dirty="0"/>
              <a:t>Domácí násilí</a:t>
            </a:r>
          </a:p>
        </p:txBody>
      </p:sp>
      <p:sp>
        <p:nvSpPr>
          <p:cNvPr id="3" name="Zástupný obsah 2">
            <a:extLst>
              <a:ext uri="{FF2B5EF4-FFF2-40B4-BE49-F238E27FC236}">
                <a16:creationId xmlns:a16="http://schemas.microsoft.com/office/drawing/2014/main" id="{9EE29C1D-D1FC-4F55-A74D-C409A6F99F01}"/>
              </a:ext>
            </a:extLst>
          </p:cNvPr>
          <p:cNvSpPr>
            <a:spLocks noGrp="1"/>
          </p:cNvSpPr>
          <p:nvPr>
            <p:ph idx="1"/>
          </p:nvPr>
        </p:nvSpPr>
        <p:spPr>
          <a:xfrm>
            <a:off x="1024128" y="2286000"/>
            <a:ext cx="9720073" cy="4464756"/>
          </a:xfrm>
        </p:spPr>
        <p:txBody>
          <a:bodyPr>
            <a:normAutofit fontScale="70000" lnSpcReduction="20000"/>
          </a:bodyPr>
          <a:lstStyle/>
          <a:p>
            <a:r>
              <a:rPr lang="cs-CZ" sz="3600" dirty="0"/>
              <a:t>„Musela jsem od svého muže odejít, už to nešlo dál. Nejdřív jsme měli hezký vztah, ale pak se to celé zvrtlo. Po narození dětí a taky tím, že jsme odešli do Čech. Manžel se tady moc neuchytil, bylo to pro něj těžké. A špatně snášel, že já mám práci v prádelně a celkem díky dětem znám i pár lidí. Je příjemné, když někde začnete žít, že si připadáte vítaní nebo aspoň akceptovaný. To on asi necítil. Začali jsme si rozumět méně a méně, on začal občas pít a nakonec mě i děti bil. Když jsem se rozhodovala, co dělat, často jsem volala své sestře a mamince. Ale obě říkaly - ´nestěžuj si, všude je něco, jste v zemi, kde jsou dobré školy a doktoři, mysli na děti´. Ale naštěstí jsem měla už i nějaké české kamarádky a ty mi zase říkaly opak - ´měla bys jít od něho, nikdo nemá právo ti ubližovat, mysli na děti, ať to nemusí zažívat´. Dlouho jsem váhala, ale nakonec jsem se ho rozhodla opustit. Teď je mě i dětem lépe. Ale pořád ho mám ráda. Uvidíme, jestli se změní, třeba se k sobě vrátíme.“ </a:t>
            </a:r>
          </a:p>
          <a:p>
            <a:r>
              <a:rPr lang="cs-CZ" dirty="0"/>
              <a:t> </a:t>
            </a:r>
          </a:p>
          <a:p>
            <a:endParaRPr lang="cs-CZ" dirty="0"/>
          </a:p>
        </p:txBody>
      </p:sp>
    </p:spTree>
    <p:extLst>
      <p:ext uri="{BB962C8B-B14F-4D97-AF65-F5344CB8AC3E}">
        <p14:creationId xmlns:p14="http://schemas.microsoft.com/office/powerpoint/2010/main" val="3339200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9CA104-DF07-470A-B5CB-B4E6F398B094}"/>
              </a:ext>
            </a:extLst>
          </p:cNvPr>
          <p:cNvSpPr>
            <a:spLocks noGrp="1"/>
          </p:cNvSpPr>
          <p:nvPr>
            <p:ph type="ctrTitle"/>
          </p:nvPr>
        </p:nvSpPr>
        <p:spPr/>
        <p:txBody>
          <a:bodyPr/>
          <a:lstStyle/>
          <a:p>
            <a:r>
              <a:rPr lang="cs-CZ" b="1" dirty="0">
                <a:latin typeface="+mn-lt"/>
              </a:rPr>
              <a:t>postoje</a:t>
            </a:r>
          </a:p>
        </p:txBody>
      </p:sp>
      <p:sp>
        <p:nvSpPr>
          <p:cNvPr id="5" name="Podnadpis 4">
            <a:extLst>
              <a:ext uri="{FF2B5EF4-FFF2-40B4-BE49-F238E27FC236}">
                <a16:creationId xmlns:a16="http://schemas.microsoft.com/office/drawing/2014/main" id="{166A54DF-77DD-18F2-7F5F-C3871B283B1D}"/>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4285909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0ABB5-4A19-4407-8556-0BB4D5474D67}"/>
              </a:ext>
            </a:extLst>
          </p:cNvPr>
          <p:cNvSpPr>
            <a:spLocks noGrp="1"/>
          </p:cNvSpPr>
          <p:nvPr>
            <p:ph type="title"/>
          </p:nvPr>
        </p:nvSpPr>
        <p:spPr/>
        <p:txBody>
          <a:bodyPr/>
          <a:lstStyle/>
          <a:p>
            <a:r>
              <a:rPr lang="cs-CZ" b="1" dirty="0"/>
              <a:t>POSTOJE </a:t>
            </a:r>
          </a:p>
        </p:txBody>
      </p:sp>
      <p:sp>
        <p:nvSpPr>
          <p:cNvPr id="3" name="Zástupný symbol pro obsah 2">
            <a:extLst>
              <a:ext uri="{FF2B5EF4-FFF2-40B4-BE49-F238E27FC236}">
                <a16:creationId xmlns:a16="http://schemas.microsoft.com/office/drawing/2014/main" id="{7624BA58-3B1D-4D0E-99D5-C8CB309F966C}"/>
              </a:ext>
            </a:extLst>
          </p:cNvPr>
          <p:cNvSpPr>
            <a:spLocks noGrp="1"/>
          </p:cNvSpPr>
          <p:nvPr>
            <p:ph idx="1"/>
          </p:nvPr>
        </p:nvSpPr>
        <p:spPr>
          <a:xfrm>
            <a:off x="857957" y="2084831"/>
            <a:ext cx="10972487" cy="4456645"/>
          </a:xfrm>
        </p:spPr>
        <p:txBody>
          <a:bodyPr>
            <a:normAutofit fontScale="47500" lnSpcReduction="20000"/>
          </a:bodyPr>
          <a:lstStyle/>
          <a:p>
            <a:pPr marL="0" indent="0">
              <a:buNone/>
            </a:pPr>
            <a:r>
              <a:rPr lang="cs-CZ" sz="7300" b="1" dirty="0">
                <a:solidFill>
                  <a:schemeClr val="accent2"/>
                </a:solidFill>
                <a:ea typeface="Tahoma" pitchFamily="34" charset="0"/>
                <a:cs typeface="Tahoma" pitchFamily="34" charset="0"/>
              </a:rPr>
              <a:t>= ustálená tendence vnímat, hodnotit a chovat se k určitému objektu určitým způsobem</a:t>
            </a:r>
          </a:p>
          <a:p>
            <a:pPr marL="0" indent="0">
              <a:buNone/>
            </a:pPr>
            <a:endParaRPr lang="cs-CZ" sz="4900" dirty="0">
              <a:latin typeface="Tw Cen MT" panose="020B0602020104020603" pitchFamily="34" charset="-18"/>
              <a:ea typeface="Tahoma" pitchFamily="34" charset="0"/>
              <a:cs typeface="Tahoma" pitchFamily="34" charset="0"/>
            </a:endParaRPr>
          </a:p>
          <a:p>
            <a:pPr marL="0" indent="0">
              <a:buNone/>
            </a:pPr>
            <a:r>
              <a:rPr lang="cs-CZ" sz="4900" dirty="0">
                <a:latin typeface="Tw Cen MT" panose="020B0602020104020603" pitchFamily="34" charset="-18"/>
                <a:ea typeface="Tahoma" pitchFamily="34" charset="0"/>
                <a:cs typeface="Tahoma" pitchFamily="34" charset="0"/>
              </a:rPr>
              <a:t>Thomas a </a:t>
            </a:r>
            <a:r>
              <a:rPr lang="cs-CZ" sz="4900" dirty="0" err="1">
                <a:latin typeface="Tw Cen MT" panose="020B0602020104020603" pitchFamily="34" charset="-18"/>
                <a:ea typeface="Tahoma" pitchFamily="34" charset="0"/>
                <a:cs typeface="Tahoma" pitchFamily="34" charset="0"/>
              </a:rPr>
              <a:t>Znaniecki</a:t>
            </a:r>
            <a:r>
              <a:rPr lang="cs-CZ" sz="4900" dirty="0">
                <a:latin typeface="Tw Cen MT" panose="020B0602020104020603" pitchFamily="34" charset="-18"/>
                <a:ea typeface="Tahoma" pitchFamily="34" charset="0"/>
                <a:cs typeface="Tahoma" pitchFamily="34" charset="0"/>
              </a:rPr>
              <a:t> (1918)</a:t>
            </a:r>
          </a:p>
          <a:p>
            <a:pPr>
              <a:buFontTx/>
              <a:buChar char="-"/>
            </a:pPr>
            <a:r>
              <a:rPr lang="cs-CZ" altLang="cs-CZ" sz="3400" dirty="0">
                <a:latin typeface="Arial" panose="020B0604020202020204" pitchFamily="34" charset="0"/>
              </a:rPr>
              <a:t>individuální mentální proces, který determinuje odpověď jedince v sociální realitě</a:t>
            </a:r>
          </a:p>
          <a:p>
            <a:pPr>
              <a:buFontTx/>
              <a:buChar char="-"/>
            </a:pPr>
            <a:r>
              <a:rPr lang="cs-CZ" altLang="cs-CZ" sz="3400" dirty="0">
                <a:latin typeface="Arial" panose="020B0604020202020204" pitchFamily="34" charset="0"/>
              </a:rPr>
              <a:t>vztah k objektu sociální povahy &amp; prožívání jeho významu = zprostředkující článek mezi strukturou sociální reality a strukturou osobnosti</a:t>
            </a:r>
          </a:p>
          <a:p>
            <a:pPr>
              <a:buFontTx/>
              <a:buChar char="-"/>
            </a:pPr>
            <a:r>
              <a:rPr lang="cs-CZ" altLang="cs-CZ" sz="3400" dirty="0">
                <a:latin typeface="Arial" panose="020B0604020202020204" pitchFamily="34" charset="0"/>
              </a:rPr>
              <a:t>vazba mezi postoji a hodnotami</a:t>
            </a:r>
          </a:p>
          <a:p>
            <a:pPr marL="0" indent="0">
              <a:buNone/>
            </a:pPr>
            <a:endParaRPr lang="cs-CZ" sz="3100" dirty="0">
              <a:latin typeface="Tw Cen MT" panose="020B0602020104020603" pitchFamily="34" charset="-18"/>
              <a:ea typeface="Tahoma" pitchFamily="34" charset="0"/>
              <a:cs typeface="Tahoma" pitchFamily="34" charset="0"/>
            </a:endParaRPr>
          </a:p>
          <a:p>
            <a:pPr marL="0" indent="0">
              <a:buNone/>
            </a:pPr>
            <a:r>
              <a:rPr lang="cs-CZ" sz="7300" b="1" dirty="0">
                <a:solidFill>
                  <a:schemeClr val="accent2"/>
                </a:solidFill>
                <a:ea typeface="Tahoma" pitchFamily="34" charset="0"/>
                <a:cs typeface="Tahoma" pitchFamily="34" charset="0"/>
              </a:rPr>
              <a:t>= relativně trvalé hodnocení objektu (pozitivní/negativní) </a:t>
            </a:r>
            <a:r>
              <a:rPr lang="cs-CZ" sz="3400" dirty="0" err="1">
                <a:latin typeface="Arial" panose="020B0604020202020204" pitchFamily="34" charset="0"/>
              </a:rPr>
              <a:t>Fishbein</a:t>
            </a:r>
            <a:r>
              <a:rPr lang="cs-CZ" sz="3400" dirty="0">
                <a:latin typeface="Arial" panose="020B0604020202020204" pitchFamily="34" charset="0"/>
              </a:rPr>
              <a:t> a </a:t>
            </a:r>
            <a:r>
              <a:rPr lang="cs-CZ" sz="3400" dirty="0" err="1">
                <a:latin typeface="Arial" panose="020B0604020202020204" pitchFamily="34" charset="0"/>
              </a:rPr>
              <a:t>Ajzen</a:t>
            </a:r>
            <a:r>
              <a:rPr lang="cs-CZ" sz="3400" dirty="0">
                <a:latin typeface="Arial" panose="020B0604020202020204" pitchFamily="34" charset="0"/>
              </a:rPr>
              <a:t> (1998)</a:t>
            </a:r>
          </a:p>
          <a:p>
            <a:pPr marL="0" indent="0">
              <a:buNone/>
            </a:pPr>
            <a:r>
              <a:rPr lang="cs-CZ" sz="3400" dirty="0" err="1">
                <a:latin typeface="Arial" panose="020B0604020202020204" pitchFamily="34" charset="0"/>
              </a:rPr>
              <a:t>Eagly</a:t>
            </a:r>
            <a:r>
              <a:rPr lang="cs-CZ" sz="3400" dirty="0">
                <a:latin typeface="Arial" panose="020B0604020202020204" pitchFamily="34" charset="0"/>
              </a:rPr>
              <a:t> a </a:t>
            </a:r>
            <a:r>
              <a:rPr lang="cs-CZ" sz="3400" dirty="0" err="1">
                <a:latin typeface="Arial" panose="020B0604020202020204" pitchFamily="34" charset="0"/>
              </a:rPr>
              <a:t>Chaiken</a:t>
            </a:r>
            <a:r>
              <a:rPr lang="cs-CZ" sz="3400" dirty="0">
                <a:latin typeface="Arial" panose="020B0604020202020204" pitchFamily="34" charset="0"/>
              </a:rPr>
              <a:t> (2007)</a:t>
            </a:r>
          </a:p>
          <a:p>
            <a:pPr marL="0" indent="0">
              <a:buNone/>
            </a:pPr>
            <a:endParaRPr lang="cs-CZ" sz="3100" dirty="0">
              <a:latin typeface="Tw Cen MT" panose="020B0602020104020603" pitchFamily="34" charset="-18"/>
              <a:ea typeface="Tahoma" pitchFamily="34" charset="0"/>
              <a:cs typeface="Tahoma" pitchFamily="34" charset="0"/>
            </a:endParaRPr>
          </a:p>
        </p:txBody>
      </p:sp>
    </p:spTree>
    <p:extLst>
      <p:ext uri="{BB962C8B-B14F-4D97-AF65-F5344CB8AC3E}">
        <p14:creationId xmlns:p14="http://schemas.microsoft.com/office/powerpoint/2010/main" val="4202735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3ED2E-1B96-8960-4C4D-76288580CCA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4F2DBFE-35D0-E7B0-39DE-B33BC1C96391}"/>
              </a:ext>
            </a:extLst>
          </p:cNvPr>
          <p:cNvSpPr>
            <a:spLocks noGrp="1"/>
          </p:cNvSpPr>
          <p:nvPr>
            <p:ph type="title"/>
          </p:nvPr>
        </p:nvSpPr>
        <p:spPr/>
        <p:txBody>
          <a:bodyPr/>
          <a:lstStyle/>
          <a:p>
            <a:r>
              <a:rPr lang="cs-CZ" b="1" dirty="0"/>
              <a:t>Struktura POSTOJE </a:t>
            </a:r>
          </a:p>
        </p:txBody>
      </p:sp>
      <p:sp>
        <p:nvSpPr>
          <p:cNvPr id="3" name="Zástupný symbol pro obsah 2">
            <a:extLst>
              <a:ext uri="{FF2B5EF4-FFF2-40B4-BE49-F238E27FC236}">
                <a16:creationId xmlns:a16="http://schemas.microsoft.com/office/drawing/2014/main" id="{1F286CC1-8C96-AEC2-A756-538A0D5B23BF}"/>
              </a:ext>
            </a:extLst>
          </p:cNvPr>
          <p:cNvSpPr>
            <a:spLocks noGrp="1"/>
          </p:cNvSpPr>
          <p:nvPr>
            <p:ph idx="1"/>
          </p:nvPr>
        </p:nvSpPr>
        <p:spPr>
          <a:xfrm>
            <a:off x="857957" y="2084831"/>
            <a:ext cx="11334044" cy="4456645"/>
          </a:xfrm>
        </p:spPr>
        <p:txBody>
          <a:bodyPr>
            <a:normAutofit fontScale="85000" lnSpcReduction="20000"/>
          </a:bodyPr>
          <a:lstStyle/>
          <a:p>
            <a:r>
              <a:rPr lang="cs-CZ" sz="3200" b="1" dirty="0">
                <a:solidFill>
                  <a:schemeClr val="accent2"/>
                </a:solidFill>
              </a:rPr>
              <a:t>Tříkomponentový model (ABC model)</a:t>
            </a:r>
          </a:p>
          <a:p>
            <a:r>
              <a:rPr lang="cs-CZ" sz="3200" dirty="0"/>
              <a:t>Základní složky postoje: 	afektivní </a:t>
            </a:r>
            <a:br>
              <a:rPr lang="cs-CZ" sz="3200" dirty="0"/>
            </a:br>
            <a:r>
              <a:rPr lang="cs-CZ" sz="3200" dirty="0"/>
              <a:t>				behaviorální </a:t>
            </a:r>
            <a:br>
              <a:rPr lang="cs-CZ" sz="3200" dirty="0"/>
            </a:br>
            <a:r>
              <a:rPr lang="cs-CZ" sz="3200" dirty="0"/>
              <a:t>				kognitivní </a:t>
            </a:r>
          </a:p>
          <a:p>
            <a:endParaRPr lang="cs-CZ" sz="3200" dirty="0"/>
          </a:p>
          <a:p>
            <a:r>
              <a:rPr lang="cs-CZ" sz="3200" dirty="0"/>
              <a:t>- nejde vždy o plně konzistentní celek</a:t>
            </a:r>
          </a:p>
          <a:p>
            <a:r>
              <a:rPr lang="cs-CZ" sz="3200" dirty="0"/>
              <a:t>- behaviorální složka = tendence, ne nutně skutečné chování</a:t>
            </a:r>
          </a:p>
          <a:p>
            <a:endParaRPr lang="cs-CZ" sz="3200" dirty="0"/>
          </a:p>
          <a:p>
            <a:r>
              <a:rPr lang="cs-CZ" sz="3200" b="1" dirty="0" err="1">
                <a:solidFill>
                  <a:schemeClr val="tx1">
                    <a:lumMod val="65000"/>
                    <a:lumOff val="35000"/>
                  </a:schemeClr>
                </a:solidFill>
              </a:rPr>
              <a:t>Fishbein</a:t>
            </a:r>
            <a:r>
              <a:rPr lang="cs-CZ" sz="3200" b="1" dirty="0">
                <a:solidFill>
                  <a:schemeClr val="tx1">
                    <a:lumMod val="65000"/>
                    <a:lumOff val="35000"/>
                  </a:schemeClr>
                </a:solidFill>
              </a:rPr>
              <a:t> a </a:t>
            </a:r>
            <a:r>
              <a:rPr lang="cs-CZ" sz="3200" b="1" dirty="0" err="1">
                <a:solidFill>
                  <a:schemeClr val="tx1">
                    <a:lumMod val="65000"/>
                    <a:lumOff val="35000"/>
                  </a:schemeClr>
                </a:solidFill>
              </a:rPr>
              <a:t>Ajzen</a:t>
            </a:r>
            <a:endParaRPr lang="cs-CZ" sz="3200" b="1" dirty="0">
              <a:solidFill>
                <a:schemeClr val="tx1">
                  <a:lumMod val="65000"/>
                  <a:lumOff val="35000"/>
                </a:schemeClr>
              </a:solidFill>
            </a:endParaRPr>
          </a:p>
          <a:p>
            <a:r>
              <a:rPr lang="cs-CZ" sz="3200" dirty="0">
                <a:solidFill>
                  <a:schemeClr val="tx1">
                    <a:lumMod val="65000"/>
                    <a:lumOff val="35000"/>
                  </a:schemeClr>
                </a:solidFill>
              </a:rPr>
              <a:t>Pouze </a:t>
            </a:r>
            <a:r>
              <a:rPr lang="cs-CZ" sz="3200" b="1" dirty="0">
                <a:solidFill>
                  <a:schemeClr val="accent2"/>
                </a:solidFill>
              </a:rPr>
              <a:t>jednodimenzionální struktura </a:t>
            </a:r>
            <a:r>
              <a:rPr lang="cs-CZ" sz="3200" dirty="0">
                <a:solidFill>
                  <a:schemeClr val="tx1">
                    <a:lumMod val="65000"/>
                    <a:lumOff val="35000"/>
                  </a:schemeClr>
                </a:solidFill>
              </a:rPr>
              <a:t>= afektivní složka</a:t>
            </a:r>
          </a:p>
          <a:p>
            <a:endParaRPr lang="cs-CZ" sz="3200" dirty="0"/>
          </a:p>
          <a:p>
            <a:pPr marL="0" indent="0">
              <a:buNone/>
            </a:pPr>
            <a:endParaRPr lang="cs-CZ" sz="3100" b="1" dirty="0">
              <a:latin typeface="Tw Cen MT" panose="020B0602020104020603" pitchFamily="34" charset="-18"/>
              <a:ea typeface="Tahoma" pitchFamily="34" charset="0"/>
              <a:cs typeface="Tahoma" pitchFamily="34" charset="0"/>
            </a:endParaRPr>
          </a:p>
          <a:p>
            <a:pPr marL="0" indent="0">
              <a:buNone/>
            </a:pPr>
            <a:endParaRPr lang="cs-CZ" sz="3100" b="1" dirty="0">
              <a:latin typeface="Tw Cen MT" panose="020B0602020104020603" pitchFamily="34" charset="-18"/>
              <a:ea typeface="Tahoma" pitchFamily="34" charset="0"/>
              <a:cs typeface="Tahoma" pitchFamily="34" charset="0"/>
            </a:endParaRPr>
          </a:p>
        </p:txBody>
      </p:sp>
    </p:spTree>
    <p:extLst>
      <p:ext uri="{BB962C8B-B14F-4D97-AF65-F5344CB8AC3E}">
        <p14:creationId xmlns:p14="http://schemas.microsoft.com/office/powerpoint/2010/main" val="373974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0ABB5-4A19-4407-8556-0BB4D5474D67}"/>
              </a:ext>
            </a:extLst>
          </p:cNvPr>
          <p:cNvSpPr>
            <a:spLocks noGrp="1"/>
          </p:cNvSpPr>
          <p:nvPr>
            <p:ph type="title"/>
          </p:nvPr>
        </p:nvSpPr>
        <p:spPr/>
        <p:txBody>
          <a:bodyPr/>
          <a:lstStyle/>
          <a:p>
            <a:r>
              <a:rPr lang="cs-CZ" b="1" dirty="0"/>
              <a:t>Objekt POSTOJE </a:t>
            </a:r>
          </a:p>
        </p:txBody>
      </p:sp>
      <p:sp>
        <p:nvSpPr>
          <p:cNvPr id="3" name="Zástupný symbol pro obsah 2">
            <a:extLst>
              <a:ext uri="{FF2B5EF4-FFF2-40B4-BE49-F238E27FC236}">
                <a16:creationId xmlns:a16="http://schemas.microsoft.com/office/drawing/2014/main" id="{7624BA58-3B1D-4D0E-99D5-C8CB309F966C}"/>
              </a:ext>
            </a:extLst>
          </p:cNvPr>
          <p:cNvSpPr>
            <a:spLocks noGrp="1"/>
          </p:cNvSpPr>
          <p:nvPr>
            <p:ph idx="1"/>
          </p:nvPr>
        </p:nvSpPr>
        <p:spPr>
          <a:xfrm>
            <a:off x="1077585" y="2084831"/>
            <a:ext cx="10640803" cy="4456645"/>
          </a:xfrm>
        </p:spPr>
        <p:txBody>
          <a:bodyPr>
            <a:normAutofit/>
          </a:bodyPr>
          <a:lstStyle/>
          <a:p>
            <a:r>
              <a:rPr lang="cs-CZ" sz="2800" b="1" dirty="0"/>
              <a:t>Konkrétní objekty</a:t>
            </a:r>
          </a:p>
          <a:p>
            <a:r>
              <a:rPr lang="cs-CZ" sz="2800" dirty="0"/>
              <a:t>Postoj k vlastní škole, filmu...</a:t>
            </a:r>
          </a:p>
          <a:p>
            <a:endParaRPr lang="cs-CZ" sz="2800" dirty="0"/>
          </a:p>
          <a:p>
            <a:r>
              <a:rPr lang="cs-CZ" sz="2800" b="1" dirty="0"/>
              <a:t>Abstraktní objekty</a:t>
            </a:r>
          </a:p>
          <a:p>
            <a:r>
              <a:rPr lang="cs-CZ" sz="2800" dirty="0"/>
              <a:t>Postoj k demokracii, homosexualitě...</a:t>
            </a:r>
          </a:p>
          <a:p>
            <a:endParaRPr lang="cs-CZ" sz="2800" dirty="0"/>
          </a:p>
          <a:p>
            <a:r>
              <a:rPr lang="cs-CZ" sz="2800" b="1" dirty="0"/>
              <a:t>Lidé, sociální skupiny, sociální kategorie</a:t>
            </a:r>
          </a:p>
          <a:p>
            <a:r>
              <a:rPr lang="cs-CZ" sz="2800" dirty="0"/>
              <a:t>Postoj k Romům, přistěhovalcům, politikům…</a:t>
            </a:r>
          </a:p>
        </p:txBody>
      </p:sp>
      <p:sp>
        <p:nvSpPr>
          <p:cNvPr id="4" name="TextovéPole 3">
            <a:extLst>
              <a:ext uri="{FF2B5EF4-FFF2-40B4-BE49-F238E27FC236}">
                <a16:creationId xmlns:a16="http://schemas.microsoft.com/office/drawing/2014/main" id="{F97A8B4A-CE48-BC88-28EB-3C620ABBB8A3}"/>
              </a:ext>
            </a:extLst>
          </p:cNvPr>
          <p:cNvSpPr txBox="1"/>
          <p:nvPr/>
        </p:nvSpPr>
        <p:spPr>
          <a:xfrm>
            <a:off x="8573729" y="1939140"/>
            <a:ext cx="4181644" cy="2585323"/>
          </a:xfrm>
          <a:prstGeom prst="rect">
            <a:avLst/>
          </a:prstGeom>
          <a:noFill/>
        </p:spPr>
        <p:txBody>
          <a:bodyPr wrap="square" rtlCol="0">
            <a:spAutoFit/>
          </a:bodyPr>
          <a:lstStyle/>
          <a:p>
            <a:r>
              <a:rPr lang="cs-CZ" b="1" dirty="0">
                <a:solidFill>
                  <a:schemeClr val="tx1">
                    <a:lumMod val="50000"/>
                    <a:lumOff val="50000"/>
                  </a:schemeClr>
                </a:solidFill>
              </a:rPr>
              <a:t>Obecné x Konkrétní postoje </a:t>
            </a:r>
          </a:p>
          <a:p>
            <a:endParaRPr lang="cs-CZ" dirty="0">
              <a:solidFill>
                <a:schemeClr val="tx1">
                  <a:lumMod val="50000"/>
                  <a:lumOff val="50000"/>
                </a:schemeClr>
              </a:solidFill>
            </a:endParaRPr>
          </a:p>
          <a:p>
            <a:r>
              <a:rPr lang="cs-CZ" dirty="0">
                <a:solidFill>
                  <a:schemeClr val="tx1">
                    <a:lumMod val="50000"/>
                    <a:lumOff val="50000"/>
                  </a:schemeClr>
                </a:solidFill>
              </a:rPr>
              <a:t>Obecné: </a:t>
            </a:r>
          </a:p>
          <a:p>
            <a:r>
              <a:rPr lang="cs-CZ" dirty="0">
                <a:solidFill>
                  <a:schemeClr val="tx1">
                    <a:lumMod val="50000"/>
                    <a:lumOff val="50000"/>
                  </a:schemeClr>
                </a:solidFill>
              </a:rPr>
              <a:t>- postoje k životnímu prostředí</a:t>
            </a:r>
          </a:p>
          <a:p>
            <a:r>
              <a:rPr lang="cs-CZ" dirty="0">
                <a:solidFill>
                  <a:schemeClr val="tx1">
                    <a:lumMod val="50000"/>
                    <a:lumOff val="50000"/>
                  </a:schemeClr>
                </a:solidFill>
              </a:rPr>
              <a:t>- postoje k fyzickému zdraví</a:t>
            </a:r>
          </a:p>
          <a:p>
            <a:endParaRPr lang="cs-CZ" dirty="0">
              <a:solidFill>
                <a:schemeClr val="tx1">
                  <a:lumMod val="50000"/>
                  <a:lumOff val="50000"/>
                </a:schemeClr>
              </a:solidFill>
            </a:endParaRPr>
          </a:p>
          <a:p>
            <a:r>
              <a:rPr lang="cs-CZ" dirty="0">
                <a:solidFill>
                  <a:schemeClr val="tx1">
                    <a:lumMod val="50000"/>
                    <a:lumOff val="50000"/>
                  </a:schemeClr>
                </a:solidFill>
              </a:rPr>
              <a:t>Konkrétní: </a:t>
            </a:r>
          </a:p>
          <a:p>
            <a:r>
              <a:rPr lang="cs-CZ" dirty="0">
                <a:solidFill>
                  <a:schemeClr val="tx1">
                    <a:lumMod val="50000"/>
                    <a:lumOff val="50000"/>
                  </a:schemeClr>
                </a:solidFill>
              </a:rPr>
              <a:t>- postoje k recyklaci odpadu</a:t>
            </a:r>
          </a:p>
          <a:p>
            <a:r>
              <a:rPr lang="cs-CZ" dirty="0">
                <a:solidFill>
                  <a:schemeClr val="tx1">
                    <a:lumMod val="50000"/>
                    <a:lumOff val="50000"/>
                  </a:schemeClr>
                </a:solidFill>
              </a:rPr>
              <a:t>- postoje k běhání</a:t>
            </a:r>
          </a:p>
        </p:txBody>
      </p:sp>
    </p:spTree>
    <p:extLst>
      <p:ext uri="{BB962C8B-B14F-4D97-AF65-F5344CB8AC3E}">
        <p14:creationId xmlns:p14="http://schemas.microsoft.com/office/powerpoint/2010/main" val="49947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0ABB5-4A19-4407-8556-0BB4D5474D67}"/>
              </a:ext>
            </a:extLst>
          </p:cNvPr>
          <p:cNvSpPr>
            <a:spLocks noGrp="1"/>
          </p:cNvSpPr>
          <p:nvPr>
            <p:ph type="title"/>
          </p:nvPr>
        </p:nvSpPr>
        <p:spPr/>
        <p:txBody>
          <a:bodyPr/>
          <a:lstStyle/>
          <a:p>
            <a:r>
              <a:rPr lang="cs-CZ" b="1" dirty="0"/>
              <a:t>utváření </a:t>
            </a:r>
            <a:r>
              <a:rPr lang="cs-CZ" b="1" dirty="0" err="1"/>
              <a:t>POSTOJů</a:t>
            </a:r>
            <a:endParaRPr lang="cs-CZ" b="1" dirty="0"/>
          </a:p>
        </p:txBody>
      </p:sp>
      <p:sp>
        <p:nvSpPr>
          <p:cNvPr id="3" name="Zástupný symbol pro obsah 2">
            <a:extLst>
              <a:ext uri="{FF2B5EF4-FFF2-40B4-BE49-F238E27FC236}">
                <a16:creationId xmlns:a16="http://schemas.microsoft.com/office/drawing/2014/main" id="{7624BA58-3B1D-4D0E-99D5-C8CB309F966C}"/>
              </a:ext>
            </a:extLst>
          </p:cNvPr>
          <p:cNvSpPr>
            <a:spLocks noGrp="1"/>
          </p:cNvSpPr>
          <p:nvPr>
            <p:ph idx="1"/>
          </p:nvPr>
        </p:nvSpPr>
        <p:spPr>
          <a:xfrm>
            <a:off x="1077585" y="2900516"/>
            <a:ext cx="10837750" cy="3795706"/>
          </a:xfrm>
        </p:spPr>
        <p:txBody>
          <a:bodyPr>
            <a:normAutofit/>
          </a:bodyPr>
          <a:lstStyle/>
          <a:p>
            <a:r>
              <a:rPr lang="cs-CZ" sz="2800" dirty="0"/>
              <a:t>Učení 	- kognitivní / sociální</a:t>
            </a:r>
            <a:br>
              <a:rPr lang="cs-CZ" sz="2800" dirty="0"/>
            </a:br>
            <a:r>
              <a:rPr lang="cs-CZ" sz="2800" dirty="0"/>
              <a:t>		- přímé / zprostředkované</a:t>
            </a:r>
            <a:endParaRPr lang="cs-CZ" sz="2000" dirty="0"/>
          </a:p>
          <a:p>
            <a:endParaRPr lang="cs-CZ" sz="2800" dirty="0"/>
          </a:p>
          <a:p>
            <a:r>
              <a:rPr lang="cs-CZ" sz="2800" dirty="0"/>
              <a:t>Struktura osobnosti </a:t>
            </a:r>
          </a:p>
          <a:p>
            <a:endParaRPr lang="cs-CZ" sz="2800" dirty="0"/>
          </a:p>
          <a:p>
            <a:r>
              <a:rPr lang="cs-CZ" sz="2800" dirty="0"/>
              <a:t>Hodnotová orientace</a:t>
            </a:r>
          </a:p>
          <a:p>
            <a:endParaRPr lang="cs-CZ" sz="2800" dirty="0"/>
          </a:p>
        </p:txBody>
      </p:sp>
      <p:sp>
        <p:nvSpPr>
          <p:cNvPr id="4" name="TextovéPole 3">
            <a:extLst>
              <a:ext uri="{FF2B5EF4-FFF2-40B4-BE49-F238E27FC236}">
                <a16:creationId xmlns:a16="http://schemas.microsoft.com/office/drawing/2014/main" id="{406846A8-756D-4EAC-A399-B08E5CC6D812}"/>
              </a:ext>
            </a:extLst>
          </p:cNvPr>
          <p:cNvSpPr txBox="1"/>
          <p:nvPr/>
        </p:nvSpPr>
        <p:spPr>
          <a:xfrm>
            <a:off x="8407652" y="2850916"/>
            <a:ext cx="3784348" cy="1477328"/>
          </a:xfrm>
          <a:prstGeom prst="rect">
            <a:avLst/>
          </a:prstGeom>
          <a:noFill/>
        </p:spPr>
        <p:txBody>
          <a:bodyPr wrap="square" rtlCol="0">
            <a:spAutoFit/>
          </a:bodyPr>
          <a:lstStyle/>
          <a:p>
            <a:r>
              <a:rPr lang="cs-CZ" b="1" dirty="0" err="1">
                <a:solidFill>
                  <a:schemeClr val="tx1">
                    <a:lumMod val="50000"/>
                    <a:lumOff val="50000"/>
                  </a:schemeClr>
                </a:solidFill>
              </a:rPr>
              <a:t>Greenwald</a:t>
            </a:r>
            <a:endParaRPr lang="cs-CZ" b="1" dirty="0">
              <a:solidFill>
                <a:schemeClr val="tx1">
                  <a:lumMod val="50000"/>
                  <a:lumOff val="50000"/>
                </a:schemeClr>
              </a:solidFill>
            </a:endParaRPr>
          </a:p>
          <a:p>
            <a:r>
              <a:rPr lang="cs-CZ" dirty="0">
                <a:solidFill>
                  <a:schemeClr val="tx1">
                    <a:lumMod val="50000"/>
                    <a:lumOff val="50000"/>
                  </a:schemeClr>
                </a:solidFill>
              </a:rPr>
              <a:t>Zdroj jednotlivých složek:</a:t>
            </a:r>
          </a:p>
          <a:p>
            <a:pPr marL="285750" indent="-285750">
              <a:buFontTx/>
              <a:buChar char="-"/>
            </a:pPr>
            <a:r>
              <a:rPr lang="cs-CZ" dirty="0">
                <a:solidFill>
                  <a:schemeClr val="tx1">
                    <a:lumMod val="50000"/>
                    <a:lumOff val="50000"/>
                  </a:schemeClr>
                </a:solidFill>
              </a:rPr>
              <a:t>afektivní = klasické podmiňování</a:t>
            </a:r>
          </a:p>
          <a:p>
            <a:pPr marL="285750" indent="-285750">
              <a:buFontTx/>
              <a:buChar char="-"/>
            </a:pPr>
            <a:r>
              <a:rPr lang="cs-CZ" dirty="0">
                <a:solidFill>
                  <a:schemeClr val="tx1">
                    <a:lumMod val="50000"/>
                    <a:lumOff val="50000"/>
                  </a:schemeClr>
                </a:solidFill>
              </a:rPr>
              <a:t>kognitivní = kognitivní učení</a:t>
            </a:r>
          </a:p>
          <a:p>
            <a:pPr marL="285750" indent="-285750">
              <a:buFontTx/>
              <a:buChar char="-"/>
            </a:pPr>
            <a:r>
              <a:rPr lang="cs-CZ" dirty="0">
                <a:solidFill>
                  <a:schemeClr val="tx1">
                    <a:lumMod val="50000"/>
                    <a:lumOff val="50000"/>
                  </a:schemeClr>
                </a:solidFill>
              </a:rPr>
              <a:t>konativní = instrumentální učení</a:t>
            </a:r>
          </a:p>
        </p:txBody>
      </p:sp>
    </p:spTree>
    <p:extLst>
      <p:ext uri="{BB962C8B-B14F-4D97-AF65-F5344CB8AC3E}">
        <p14:creationId xmlns:p14="http://schemas.microsoft.com/office/powerpoint/2010/main" val="138476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90424D-D8BA-4659-B92C-6B98BC3BF080}"/>
              </a:ext>
            </a:extLst>
          </p:cNvPr>
          <p:cNvSpPr>
            <a:spLocks noGrp="1"/>
          </p:cNvSpPr>
          <p:nvPr>
            <p:ph type="title"/>
          </p:nvPr>
        </p:nvSpPr>
        <p:spPr/>
        <p:txBody>
          <a:bodyPr/>
          <a:lstStyle/>
          <a:p>
            <a:r>
              <a:rPr lang="cs-CZ" b="1" dirty="0">
                <a:latin typeface="+mn-lt"/>
              </a:rPr>
              <a:t>Hlavní témata kurzu: </a:t>
            </a:r>
          </a:p>
        </p:txBody>
      </p:sp>
      <p:sp>
        <p:nvSpPr>
          <p:cNvPr id="3" name="Zástupný symbol pro obsah 2">
            <a:extLst>
              <a:ext uri="{FF2B5EF4-FFF2-40B4-BE49-F238E27FC236}">
                <a16:creationId xmlns:a16="http://schemas.microsoft.com/office/drawing/2014/main" id="{828C9A3A-967B-49F7-94E3-E461C5DE2147}"/>
              </a:ext>
            </a:extLst>
          </p:cNvPr>
          <p:cNvSpPr>
            <a:spLocks noGrp="1"/>
          </p:cNvSpPr>
          <p:nvPr>
            <p:ph idx="1"/>
          </p:nvPr>
        </p:nvSpPr>
        <p:spPr>
          <a:xfrm>
            <a:off x="1024127" y="1871003"/>
            <a:ext cx="10637989" cy="4839286"/>
          </a:xfrm>
        </p:spPr>
        <p:txBody>
          <a:bodyPr>
            <a:normAutofit lnSpcReduction="10000"/>
          </a:bodyPr>
          <a:lstStyle/>
          <a:p>
            <a:pPr marL="514350" indent="-514350">
              <a:buFont typeface="+mj-lt"/>
              <a:buAutoNum type="arabicPeriod"/>
            </a:pPr>
            <a:r>
              <a:rPr lang="cs-CZ" sz="2800" dirty="0"/>
              <a:t>postoje, stereotypy – explicitní a implicitní, automatická aktivace, </a:t>
            </a:r>
            <a:br>
              <a:rPr lang="cs-CZ" sz="2800" dirty="0"/>
            </a:br>
            <a:r>
              <a:rPr lang="cs-CZ" sz="2800" dirty="0"/>
              <a:t>předsudky </a:t>
            </a:r>
          </a:p>
          <a:p>
            <a:pPr marL="514350" indent="-514350">
              <a:buFont typeface="+mj-lt"/>
              <a:buAutoNum type="arabicPeriod"/>
            </a:pPr>
            <a:r>
              <a:rPr lang="cs-CZ" sz="2800" dirty="0"/>
              <a:t>moc, diskriminace a nerovnost – sociální stratifikace, </a:t>
            </a:r>
            <a:br>
              <a:rPr lang="cs-CZ" sz="2800" dirty="0"/>
            </a:br>
            <a:r>
              <a:rPr lang="cs-CZ" sz="2800" dirty="0"/>
              <a:t>hierarchie sociálních kategorií</a:t>
            </a:r>
          </a:p>
          <a:p>
            <a:pPr marL="514350" indent="-514350">
              <a:buFont typeface="+mj-lt"/>
              <a:buAutoNum type="arabicPeriod"/>
            </a:pPr>
            <a:r>
              <a:rPr lang="cs-CZ" sz="2800" dirty="0"/>
              <a:t>afiliace, přátelské a romantické vztahy</a:t>
            </a:r>
          </a:p>
          <a:p>
            <a:pPr marL="514350" indent="-514350">
              <a:buFont typeface="+mj-lt"/>
              <a:buAutoNum type="arabicPeriod"/>
            </a:pPr>
            <a:r>
              <a:rPr lang="cs-CZ" sz="2800" dirty="0"/>
              <a:t>agrese, násilí – individuální versus skupinové</a:t>
            </a:r>
          </a:p>
          <a:p>
            <a:pPr marL="514350" indent="-514350">
              <a:buFont typeface="+mj-lt"/>
              <a:buAutoNum type="arabicPeriod"/>
            </a:pPr>
            <a:r>
              <a:rPr lang="cs-CZ" sz="2800" dirty="0"/>
              <a:t>hodnotová orientace – struktura hodnot, zdroje hodnot, </a:t>
            </a:r>
            <a:br>
              <a:rPr lang="cs-CZ" sz="2800" dirty="0"/>
            </a:br>
            <a:r>
              <a:rPr lang="cs-CZ" sz="2800" dirty="0"/>
              <a:t>vztah hodnot, postojů a chování</a:t>
            </a:r>
          </a:p>
          <a:p>
            <a:pPr marL="514350" indent="-514350">
              <a:buFont typeface="+mj-lt"/>
              <a:buAutoNum type="arabicPeriod"/>
            </a:pPr>
            <a:r>
              <a:rPr lang="cs-CZ" sz="2800" dirty="0"/>
              <a:t>kvalita života – individuální versus skupinová versus </a:t>
            </a:r>
            <a:br>
              <a:rPr lang="cs-CZ" sz="2800" dirty="0"/>
            </a:br>
            <a:r>
              <a:rPr lang="cs-CZ" sz="2800" dirty="0"/>
              <a:t>společenská perspektiva, zdroje, měření</a:t>
            </a: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431293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8E221-6DD5-6E81-0153-A8506973F0C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42A1837-5D72-9EAD-995D-E30F7371AA2E}"/>
              </a:ext>
            </a:extLst>
          </p:cNvPr>
          <p:cNvSpPr>
            <a:spLocks noGrp="1"/>
          </p:cNvSpPr>
          <p:nvPr>
            <p:ph type="title"/>
          </p:nvPr>
        </p:nvSpPr>
        <p:spPr/>
        <p:txBody>
          <a:bodyPr/>
          <a:lstStyle/>
          <a:p>
            <a:r>
              <a:rPr lang="cs-CZ" b="1" dirty="0"/>
              <a:t>typy </a:t>
            </a:r>
            <a:r>
              <a:rPr lang="cs-CZ" b="1" dirty="0" err="1"/>
              <a:t>POSTOJů</a:t>
            </a:r>
            <a:endParaRPr lang="cs-CZ" b="1" dirty="0"/>
          </a:p>
        </p:txBody>
      </p:sp>
      <p:sp>
        <p:nvSpPr>
          <p:cNvPr id="3" name="Zástupný symbol pro obsah 2">
            <a:extLst>
              <a:ext uri="{FF2B5EF4-FFF2-40B4-BE49-F238E27FC236}">
                <a16:creationId xmlns:a16="http://schemas.microsoft.com/office/drawing/2014/main" id="{E521B406-12C2-5CC8-2F88-C3FDD2831838}"/>
              </a:ext>
            </a:extLst>
          </p:cNvPr>
          <p:cNvSpPr>
            <a:spLocks noGrp="1"/>
          </p:cNvSpPr>
          <p:nvPr>
            <p:ph idx="1"/>
          </p:nvPr>
        </p:nvSpPr>
        <p:spPr>
          <a:xfrm>
            <a:off x="1077585" y="1856935"/>
            <a:ext cx="10837750" cy="4839287"/>
          </a:xfrm>
        </p:spPr>
        <p:txBody>
          <a:bodyPr>
            <a:normAutofit/>
          </a:bodyPr>
          <a:lstStyle/>
          <a:p>
            <a:endParaRPr lang="cs-CZ" sz="2800" dirty="0"/>
          </a:p>
          <a:p>
            <a:r>
              <a:rPr lang="cs-CZ" sz="2800" dirty="0"/>
              <a:t>centrální x periferní </a:t>
            </a:r>
            <a:br>
              <a:rPr lang="cs-CZ" sz="2800" dirty="0"/>
            </a:br>
            <a:endParaRPr lang="cs-CZ" sz="2800" dirty="0"/>
          </a:p>
          <a:p>
            <a:r>
              <a:rPr lang="cs-CZ" sz="2800" dirty="0"/>
              <a:t>explicitní x implicitní</a:t>
            </a:r>
            <a:br>
              <a:rPr lang="cs-CZ" sz="2800" dirty="0"/>
            </a:br>
            <a:endParaRPr lang="cs-CZ" sz="2800" dirty="0"/>
          </a:p>
          <a:p>
            <a:r>
              <a:rPr lang="cs-CZ" sz="2800" dirty="0"/>
              <a:t>konzervativní x liberální</a:t>
            </a:r>
          </a:p>
        </p:txBody>
      </p:sp>
      <p:sp>
        <p:nvSpPr>
          <p:cNvPr id="6" name="TextovéPole 5">
            <a:extLst>
              <a:ext uri="{FF2B5EF4-FFF2-40B4-BE49-F238E27FC236}">
                <a16:creationId xmlns:a16="http://schemas.microsoft.com/office/drawing/2014/main" id="{8CAAB06C-1763-519A-0D06-6767D740BD7B}"/>
              </a:ext>
            </a:extLst>
          </p:cNvPr>
          <p:cNvSpPr txBox="1"/>
          <p:nvPr/>
        </p:nvSpPr>
        <p:spPr>
          <a:xfrm>
            <a:off x="8013000" y="4466577"/>
            <a:ext cx="3784348" cy="1200329"/>
          </a:xfrm>
          <a:prstGeom prst="rect">
            <a:avLst/>
          </a:prstGeom>
          <a:noFill/>
        </p:spPr>
        <p:txBody>
          <a:bodyPr wrap="square" rtlCol="0">
            <a:spAutoFit/>
          </a:bodyPr>
          <a:lstStyle/>
          <a:p>
            <a:r>
              <a:rPr lang="cs-CZ" b="1" dirty="0" err="1">
                <a:solidFill>
                  <a:schemeClr val="tx1">
                    <a:lumMod val="50000"/>
                    <a:lumOff val="50000"/>
                  </a:schemeClr>
                </a:solidFill>
              </a:rPr>
              <a:t>Eysenck</a:t>
            </a:r>
            <a:endParaRPr lang="cs-CZ" b="1" dirty="0">
              <a:solidFill>
                <a:schemeClr val="tx1">
                  <a:lumMod val="50000"/>
                  <a:lumOff val="50000"/>
                </a:schemeClr>
              </a:solidFill>
            </a:endParaRPr>
          </a:p>
          <a:p>
            <a:r>
              <a:rPr lang="cs-CZ" dirty="0">
                <a:solidFill>
                  <a:schemeClr val="tx1">
                    <a:lumMod val="50000"/>
                    <a:lumOff val="50000"/>
                  </a:schemeClr>
                </a:solidFill>
              </a:rPr>
              <a:t>Hierarchie tvořená 2 dimenzemi</a:t>
            </a:r>
          </a:p>
          <a:p>
            <a:pPr marL="285750" indent="-285750">
              <a:buFontTx/>
              <a:buChar char="-"/>
            </a:pPr>
            <a:r>
              <a:rPr lang="cs-CZ" dirty="0">
                <a:solidFill>
                  <a:schemeClr val="tx1">
                    <a:lumMod val="50000"/>
                    <a:lumOff val="50000"/>
                  </a:schemeClr>
                </a:solidFill>
              </a:rPr>
              <a:t>rozumová/praktická x citová </a:t>
            </a:r>
          </a:p>
          <a:p>
            <a:pPr marL="285750" indent="-285750">
              <a:buFontTx/>
              <a:buChar char="-"/>
            </a:pPr>
            <a:r>
              <a:rPr lang="cs-CZ" dirty="0">
                <a:solidFill>
                  <a:schemeClr val="tx1">
                    <a:lumMod val="50000"/>
                    <a:lumOff val="50000"/>
                  </a:schemeClr>
                </a:solidFill>
              </a:rPr>
              <a:t>konzervativní x radikální</a:t>
            </a:r>
          </a:p>
        </p:txBody>
      </p:sp>
    </p:spTree>
    <p:extLst>
      <p:ext uri="{BB962C8B-B14F-4D97-AF65-F5344CB8AC3E}">
        <p14:creationId xmlns:p14="http://schemas.microsoft.com/office/powerpoint/2010/main" val="214561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0ABB5-4A19-4407-8556-0BB4D5474D67}"/>
              </a:ext>
            </a:extLst>
          </p:cNvPr>
          <p:cNvSpPr>
            <a:spLocks noGrp="1"/>
          </p:cNvSpPr>
          <p:nvPr>
            <p:ph type="title"/>
          </p:nvPr>
        </p:nvSpPr>
        <p:spPr/>
        <p:txBody>
          <a:bodyPr/>
          <a:lstStyle/>
          <a:p>
            <a:r>
              <a:rPr lang="cs-CZ" b="1" dirty="0" err="1"/>
              <a:t>funkCE</a:t>
            </a:r>
            <a:r>
              <a:rPr lang="cs-CZ" b="1" dirty="0"/>
              <a:t> </a:t>
            </a:r>
            <a:r>
              <a:rPr lang="cs-CZ" b="1" dirty="0" err="1"/>
              <a:t>POSTOJů</a:t>
            </a:r>
            <a:endParaRPr lang="cs-CZ" b="1" dirty="0"/>
          </a:p>
        </p:txBody>
      </p:sp>
      <p:sp>
        <p:nvSpPr>
          <p:cNvPr id="3" name="Zástupný symbol pro obsah 2">
            <a:extLst>
              <a:ext uri="{FF2B5EF4-FFF2-40B4-BE49-F238E27FC236}">
                <a16:creationId xmlns:a16="http://schemas.microsoft.com/office/drawing/2014/main" id="{7624BA58-3B1D-4D0E-99D5-C8CB309F966C}"/>
              </a:ext>
            </a:extLst>
          </p:cNvPr>
          <p:cNvSpPr>
            <a:spLocks noGrp="1"/>
          </p:cNvSpPr>
          <p:nvPr>
            <p:ph idx="1"/>
          </p:nvPr>
        </p:nvSpPr>
        <p:spPr>
          <a:xfrm>
            <a:off x="1077585" y="2084831"/>
            <a:ext cx="10640803" cy="4456645"/>
          </a:xfrm>
        </p:spPr>
        <p:txBody>
          <a:bodyPr>
            <a:normAutofit/>
          </a:bodyPr>
          <a:lstStyle/>
          <a:p>
            <a:r>
              <a:rPr lang="cs-CZ" sz="2800" dirty="0" err="1"/>
              <a:t>Festinger</a:t>
            </a:r>
            <a:r>
              <a:rPr lang="cs-CZ" sz="2800" dirty="0"/>
              <a:t>: 	Adaptace na prostředí</a:t>
            </a:r>
          </a:p>
          <a:p>
            <a:endParaRPr lang="cs-CZ" sz="2800" dirty="0"/>
          </a:p>
          <a:p>
            <a:r>
              <a:rPr lang="cs-CZ" sz="2800" dirty="0" err="1"/>
              <a:t>Katz</a:t>
            </a:r>
            <a:r>
              <a:rPr lang="cs-CZ" sz="2800" dirty="0"/>
              <a:t>: 		Poznávací – organizace zkušeností</a:t>
            </a:r>
          </a:p>
          <a:p>
            <a:pPr marL="128016" lvl="1" indent="0">
              <a:buNone/>
            </a:pPr>
            <a:r>
              <a:rPr lang="cs-CZ" sz="2000" dirty="0"/>
              <a:t>		</a:t>
            </a:r>
            <a:r>
              <a:rPr lang="cs-CZ" sz="2800" dirty="0"/>
              <a:t>Instrumentální – zvyšování zisků a minimalizace ztrát </a:t>
            </a:r>
          </a:p>
          <a:p>
            <a:endParaRPr lang="cs-CZ" sz="2800" dirty="0"/>
          </a:p>
          <a:p>
            <a:r>
              <a:rPr lang="cs-CZ" sz="2800" dirty="0" err="1"/>
              <a:t>Eagly</a:t>
            </a:r>
            <a:r>
              <a:rPr lang="cs-CZ" sz="2800" dirty="0"/>
              <a:t>: 	Výraz hodnot</a:t>
            </a:r>
          </a:p>
          <a:p>
            <a:pPr marL="310896" lvl="2" indent="0">
              <a:buNone/>
            </a:pPr>
            <a:r>
              <a:rPr lang="cs-CZ" sz="2800" dirty="0"/>
              <a:t>		Sociální adjustace </a:t>
            </a:r>
          </a:p>
        </p:txBody>
      </p:sp>
    </p:spTree>
    <p:extLst>
      <p:ext uri="{BB962C8B-B14F-4D97-AF65-F5344CB8AC3E}">
        <p14:creationId xmlns:p14="http://schemas.microsoft.com/office/powerpoint/2010/main" val="3419671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F9D7C-EADB-F37B-AF1A-457597A1C14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D2B690D-B1B1-D11F-833C-8953A40FC8E4}"/>
              </a:ext>
            </a:extLst>
          </p:cNvPr>
          <p:cNvSpPr>
            <a:spLocks noGrp="1"/>
          </p:cNvSpPr>
          <p:nvPr>
            <p:ph type="title"/>
          </p:nvPr>
        </p:nvSpPr>
        <p:spPr/>
        <p:txBody>
          <a:bodyPr/>
          <a:lstStyle/>
          <a:p>
            <a:r>
              <a:rPr lang="cs-CZ" b="1" dirty="0"/>
              <a:t>změny </a:t>
            </a:r>
            <a:r>
              <a:rPr lang="cs-CZ" b="1" dirty="0" err="1"/>
              <a:t>POSTOJů</a:t>
            </a:r>
            <a:endParaRPr lang="cs-CZ" b="1" dirty="0"/>
          </a:p>
        </p:txBody>
      </p:sp>
      <p:sp>
        <p:nvSpPr>
          <p:cNvPr id="3" name="Zástupný symbol pro obsah 2">
            <a:extLst>
              <a:ext uri="{FF2B5EF4-FFF2-40B4-BE49-F238E27FC236}">
                <a16:creationId xmlns:a16="http://schemas.microsoft.com/office/drawing/2014/main" id="{9E84CF9F-FA47-C01C-70D5-B20732AA40FA}"/>
              </a:ext>
            </a:extLst>
          </p:cNvPr>
          <p:cNvSpPr>
            <a:spLocks noGrp="1"/>
          </p:cNvSpPr>
          <p:nvPr>
            <p:ph idx="1"/>
          </p:nvPr>
        </p:nvSpPr>
        <p:spPr>
          <a:xfrm>
            <a:off x="1077585" y="2084831"/>
            <a:ext cx="10640803" cy="4456645"/>
          </a:xfrm>
        </p:spPr>
        <p:txBody>
          <a:bodyPr>
            <a:normAutofit fontScale="92500" lnSpcReduction="10000"/>
          </a:bodyPr>
          <a:lstStyle/>
          <a:p>
            <a:r>
              <a:rPr lang="cs-CZ" sz="2800" dirty="0"/>
              <a:t>Postoje se mění zejména prostřednictvím:</a:t>
            </a:r>
          </a:p>
          <a:p>
            <a:endParaRPr lang="cs-CZ" sz="2800" b="1" dirty="0">
              <a:solidFill>
                <a:schemeClr val="accent2"/>
              </a:solidFill>
            </a:endParaRPr>
          </a:p>
          <a:p>
            <a:r>
              <a:rPr lang="cs-CZ" sz="2800" b="1" dirty="0">
                <a:solidFill>
                  <a:schemeClr val="accent2"/>
                </a:solidFill>
              </a:rPr>
              <a:t>Přesvědčování (</a:t>
            </a:r>
            <a:r>
              <a:rPr lang="cs-CZ" sz="2800" b="1" dirty="0" err="1">
                <a:solidFill>
                  <a:schemeClr val="accent2"/>
                </a:solidFill>
              </a:rPr>
              <a:t>persuase</a:t>
            </a:r>
            <a:r>
              <a:rPr lang="cs-CZ" sz="2800" b="1" dirty="0">
                <a:solidFill>
                  <a:schemeClr val="accent2"/>
                </a:solidFill>
              </a:rPr>
              <a:t>)</a:t>
            </a:r>
            <a:br>
              <a:rPr lang="cs-CZ" sz="2800" dirty="0"/>
            </a:br>
            <a:r>
              <a:rPr lang="cs-CZ" sz="2800" dirty="0"/>
              <a:t>→ nové informace, argumenty, komunikace</a:t>
            </a:r>
          </a:p>
          <a:p>
            <a:endParaRPr lang="cs-CZ" sz="2800" b="1" dirty="0">
              <a:solidFill>
                <a:schemeClr val="accent2"/>
              </a:solidFill>
            </a:endParaRPr>
          </a:p>
          <a:p>
            <a:r>
              <a:rPr lang="cs-CZ" sz="2800" b="1" dirty="0">
                <a:solidFill>
                  <a:schemeClr val="accent2"/>
                </a:solidFill>
              </a:rPr>
              <a:t>Vlastní zkušenosti a emocionálně silné zážitky</a:t>
            </a:r>
            <a:br>
              <a:rPr lang="cs-CZ" sz="2800" dirty="0"/>
            </a:br>
            <a:r>
              <a:rPr lang="cs-CZ" sz="2800" dirty="0"/>
              <a:t>→ přímá zkušenost, kontakt, osobní angažovanost</a:t>
            </a:r>
          </a:p>
          <a:p>
            <a:endParaRPr lang="cs-CZ" sz="2800" b="1" dirty="0">
              <a:solidFill>
                <a:schemeClr val="accent2"/>
              </a:solidFill>
            </a:endParaRPr>
          </a:p>
          <a:p>
            <a:r>
              <a:rPr lang="cs-CZ" sz="2800" b="1" dirty="0">
                <a:solidFill>
                  <a:schemeClr val="accent2"/>
                </a:solidFill>
              </a:rPr>
              <a:t>Kognitivního disonance</a:t>
            </a:r>
            <a:br>
              <a:rPr lang="cs-CZ" sz="2800" dirty="0"/>
            </a:br>
            <a:r>
              <a:rPr lang="cs-CZ" sz="2800" dirty="0"/>
              <a:t>→ změna postoje pro obnovení vnitřní konzistence</a:t>
            </a:r>
          </a:p>
          <a:p>
            <a:endParaRPr lang="cs-CZ" sz="2800" dirty="0"/>
          </a:p>
          <a:p>
            <a:endParaRPr lang="cs-CZ" sz="2800" dirty="0"/>
          </a:p>
        </p:txBody>
      </p:sp>
    </p:spTree>
    <p:extLst>
      <p:ext uri="{BB962C8B-B14F-4D97-AF65-F5344CB8AC3E}">
        <p14:creationId xmlns:p14="http://schemas.microsoft.com/office/powerpoint/2010/main" val="2322729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0ABB5-4A19-4407-8556-0BB4D5474D67}"/>
              </a:ext>
            </a:extLst>
          </p:cNvPr>
          <p:cNvSpPr>
            <a:spLocks noGrp="1"/>
          </p:cNvSpPr>
          <p:nvPr>
            <p:ph type="title"/>
          </p:nvPr>
        </p:nvSpPr>
        <p:spPr>
          <a:xfrm>
            <a:off x="1024128" y="585216"/>
            <a:ext cx="11167872" cy="1499616"/>
          </a:xfrm>
        </p:spPr>
        <p:txBody>
          <a:bodyPr>
            <a:normAutofit fontScale="90000"/>
          </a:bodyPr>
          <a:lstStyle/>
          <a:p>
            <a:r>
              <a:rPr lang="cs-CZ" b="1" dirty="0"/>
              <a:t>Přesvědčování (</a:t>
            </a:r>
            <a:r>
              <a:rPr lang="cs-CZ" b="1" dirty="0" err="1"/>
              <a:t>persuase</a:t>
            </a:r>
            <a:r>
              <a:rPr lang="cs-CZ" b="1" dirty="0"/>
              <a:t>)</a:t>
            </a:r>
            <a:br>
              <a:rPr lang="cs-CZ" b="1" dirty="0"/>
            </a:br>
            <a:r>
              <a:rPr lang="cs-CZ" sz="5400" b="1" dirty="0" err="1">
                <a:solidFill>
                  <a:schemeClr val="accent2"/>
                </a:solidFill>
              </a:rPr>
              <a:t>Elaboration</a:t>
            </a:r>
            <a:r>
              <a:rPr lang="cs-CZ" sz="5400" b="1" dirty="0">
                <a:solidFill>
                  <a:schemeClr val="accent2"/>
                </a:solidFill>
              </a:rPr>
              <a:t> </a:t>
            </a:r>
            <a:r>
              <a:rPr lang="cs-CZ" sz="5400" b="1" dirty="0" err="1">
                <a:solidFill>
                  <a:schemeClr val="accent2"/>
                </a:solidFill>
              </a:rPr>
              <a:t>Likelihood</a:t>
            </a:r>
            <a:r>
              <a:rPr lang="cs-CZ" sz="5400" b="1" dirty="0">
                <a:solidFill>
                  <a:schemeClr val="accent2"/>
                </a:solidFill>
              </a:rPr>
              <a:t> Model </a:t>
            </a:r>
            <a:r>
              <a:rPr lang="cs-CZ" sz="4000" dirty="0">
                <a:solidFill>
                  <a:schemeClr val="accent2"/>
                </a:solidFill>
              </a:rPr>
              <a:t>(</a:t>
            </a:r>
            <a:r>
              <a:rPr lang="cs-CZ" sz="4000" dirty="0" err="1">
                <a:solidFill>
                  <a:schemeClr val="accent2"/>
                </a:solidFill>
              </a:rPr>
              <a:t>Petty</a:t>
            </a:r>
            <a:r>
              <a:rPr lang="cs-CZ" sz="4000" dirty="0">
                <a:solidFill>
                  <a:schemeClr val="accent2"/>
                </a:solidFill>
              </a:rPr>
              <a:t> &amp; </a:t>
            </a:r>
            <a:r>
              <a:rPr lang="cs-CZ" sz="4000" dirty="0" err="1">
                <a:solidFill>
                  <a:schemeClr val="accent2"/>
                </a:solidFill>
              </a:rPr>
              <a:t>Cacioppo</a:t>
            </a:r>
            <a:r>
              <a:rPr lang="cs-CZ" sz="4000" dirty="0">
                <a:solidFill>
                  <a:schemeClr val="accent2"/>
                </a:solidFill>
              </a:rPr>
              <a:t>)</a:t>
            </a:r>
            <a:br>
              <a:rPr lang="cs-CZ" sz="5400" b="1" dirty="0">
                <a:solidFill>
                  <a:schemeClr val="accent2"/>
                </a:solidFill>
              </a:rPr>
            </a:br>
            <a:endParaRPr lang="cs-CZ" b="1" dirty="0"/>
          </a:p>
        </p:txBody>
      </p:sp>
      <p:sp>
        <p:nvSpPr>
          <p:cNvPr id="3" name="Zástupný symbol pro obsah 2">
            <a:extLst>
              <a:ext uri="{FF2B5EF4-FFF2-40B4-BE49-F238E27FC236}">
                <a16:creationId xmlns:a16="http://schemas.microsoft.com/office/drawing/2014/main" id="{7624BA58-3B1D-4D0E-99D5-C8CB309F966C}"/>
              </a:ext>
            </a:extLst>
          </p:cNvPr>
          <p:cNvSpPr>
            <a:spLocks noGrp="1"/>
          </p:cNvSpPr>
          <p:nvPr>
            <p:ph idx="1"/>
          </p:nvPr>
        </p:nvSpPr>
        <p:spPr>
          <a:xfrm>
            <a:off x="1024128" y="2084832"/>
            <a:ext cx="11734800" cy="4456645"/>
          </a:xfrm>
        </p:spPr>
        <p:txBody>
          <a:bodyPr>
            <a:normAutofit fontScale="92500" lnSpcReduction="10000"/>
          </a:bodyPr>
          <a:lstStyle/>
          <a:p>
            <a:r>
              <a:rPr lang="cs-CZ" sz="2800" b="1" dirty="0">
                <a:solidFill>
                  <a:schemeClr val="accent2"/>
                </a:solidFill>
              </a:rPr>
              <a:t>Centrální cesta</a:t>
            </a:r>
            <a:endParaRPr lang="cs-CZ" sz="2800" dirty="0">
              <a:solidFill>
                <a:schemeClr val="accent2"/>
              </a:solidFill>
            </a:endParaRPr>
          </a:p>
          <a:p>
            <a:r>
              <a:rPr lang="cs-CZ" sz="2800" dirty="0"/>
              <a:t>hluboké zpracování argumentů</a:t>
            </a:r>
          </a:p>
          <a:p>
            <a:r>
              <a:rPr lang="cs-CZ" sz="2800" dirty="0"/>
              <a:t>trvalejší změna postoje</a:t>
            </a:r>
          </a:p>
          <a:p>
            <a:r>
              <a:rPr lang="cs-CZ" sz="2800" dirty="0"/>
              <a:t>vyžaduje motivaci a schopnost přemýšlet</a:t>
            </a:r>
          </a:p>
          <a:p>
            <a:endParaRPr lang="cs-CZ" sz="2800" b="1" dirty="0"/>
          </a:p>
          <a:p>
            <a:r>
              <a:rPr lang="cs-CZ" sz="2800" b="1" dirty="0">
                <a:solidFill>
                  <a:schemeClr val="accent2"/>
                </a:solidFill>
              </a:rPr>
              <a:t>Periferní cesta</a:t>
            </a:r>
            <a:endParaRPr lang="cs-CZ" sz="2800" dirty="0">
              <a:solidFill>
                <a:schemeClr val="accent2"/>
              </a:solidFill>
            </a:endParaRPr>
          </a:p>
          <a:p>
            <a:r>
              <a:rPr lang="cs-CZ" sz="2800" dirty="0"/>
              <a:t>povrchové znaky (atraktivita, autorita, emoce)</a:t>
            </a:r>
          </a:p>
          <a:p>
            <a:r>
              <a:rPr lang="cs-CZ" sz="2800" dirty="0"/>
              <a:t>méně stabilní změna</a:t>
            </a:r>
          </a:p>
          <a:p>
            <a:r>
              <a:rPr lang="cs-CZ" sz="2800" dirty="0"/>
              <a:t>nízká angažovanost příjemce</a:t>
            </a:r>
          </a:p>
          <a:p>
            <a:pPr marL="0" indent="0">
              <a:buNone/>
            </a:pPr>
            <a:endParaRPr lang="cs-CZ" sz="2800" dirty="0"/>
          </a:p>
        </p:txBody>
      </p:sp>
    </p:spTree>
    <p:extLst>
      <p:ext uri="{BB962C8B-B14F-4D97-AF65-F5344CB8AC3E}">
        <p14:creationId xmlns:p14="http://schemas.microsoft.com/office/powerpoint/2010/main" val="2187364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5291C-4AF8-EA02-7DD6-68728071D01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2454677-65E8-F944-F55F-039494BF8C4C}"/>
              </a:ext>
            </a:extLst>
          </p:cNvPr>
          <p:cNvSpPr>
            <a:spLocks noGrp="1"/>
          </p:cNvSpPr>
          <p:nvPr>
            <p:ph type="title"/>
          </p:nvPr>
        </p:nvSpPr>
        <p:spPr/>
        <p:txBody>
          <a:bodyPr/>
          <a:lstStyle/>
          <a:p>
            <a:r>
              <a:rPr lang="cs-CZ" b="1" dirty="0"/>
              <a:t>Přesvědčování (</a:t>
            </a:r>
            <a:r>
              <a:rPr lang="cs-CZ" b="1" dirty="0" err="1"/>
              <a:t>persuase</a:t>
            </a:r>
            <a:r>
              <a:rPr lang="cs-CZ" b="1" dirty="0"/>
              <a:t>)</a:t>
            </a:r>
          </a:p>
        </p:txBody>
      </p:sp>
      <p:sp>
        <p:nvSpPr>
          <p:cNvPr id="3" name="Zástupný symbol pro obsah 2">
            <a:extLst>
              <a:ext uri="{FF2B5EF4-FFF2-40B4-BE49-F238E27FC236}">
                <a16:creationId xmlns:a16="http://schemas.microsoft.com/office/drawing/2014/main" id="{AF715783-3602-F4EF-90BE-B95A160C2324}"/>
              </a:ext>
            </a:extLst>
          </p:cNvPr>
          <p:cNvSpPr>
            <a:spLocks noGrp="1"/>
          </p:cNvSpPr>
          <p:nvPr>
            <p:ph idx="1"/>
          </p:nvPr>
        </p:nvSpPr>
        <p:spPr>
          <a:xfrm>
            <a:off x="1024128" y="2084832"/>
            <a:ext cx="11734800" cy="4456645"/>
          </a:xfrm>
        </p:spPr>
        <p:txBody>
          <a:bodyPr>
            <a:normAutofit/>
          </a:bodyPr>
          <a:lstStyle/>
          <a:p>
            <a:r>
              <a:rPr lang="cs-CZ" sz="2800" b="1" dirty="0"/>
              <a:t>Kroky účinného přesvědčování</a:t>
            </a:r>
          </a:p>
          <a:p>
            <a:pPr marL="514350" indent="-514350">
              <a:buFont typeface="+mj-lt"/>
              <a:buAutoNum type="arabicPeriod"/>
            </a:pPr>
            <a:r>
              <a:rPr lang="cs-CZ" sz="2800" dirty="0"/>
              <a:t>Pozornost  		Věnuje pozornost přesvědčovací informaci? </a:t>
            </a:r>
          </a:p>
          <a:p>
            <a:pPr marL="514350" indent="-514350">
              <a:buFont typeface="+mj-lt"/>
              <a:buAutoNum type="arabicPeriod"/>
            </a:pPr>
            <a:r>
              <a:rPr lang="cs-CZ" sz="2800" dirty="0"/>
              <a:t>Porozumění	 	Rozumí informaci?</a:t>
            </a:r>
          </a:p>
          <a:p>
            <a:pPr marL="514350" indent="-514350">
              <a:buFont typeface="+mj-lt"/>
              <a:buAutoNum type="arabicPeriod"/>
            </a:pPr>
            <a:r>
              <a:rPr lang="cs-CZ" sz="2800" dirty="0"/>
              <a:t>Přijetí 			Přijímá informaci?</a:t>
            </a:r>
          </a:p>
          <a:p>
            <a:pPr marL="514350" indent="-514350">
              <a:buFont typeface="+mj-lt"/>
              <a:buAutoNum type="arabicPeriod"/>
            </a:pPr>
            <a:r>
              <a:rPr lang="cs-CZ" sz="2800" dirty="0"/>
              <a:t>Uchování informace 	Zapamatovává si informaci?</a:t>
            </a:r>
          </a:p>
          <a:p>
            <a:pPr marL="514350" indent="-514350">
              <a:buFont typeface="+mj-lt"/>
              <a:buAutoNum type="arabicPeriod"/>
            </a:pPr>
            <a:r>
              <a:rPr lang="cs-CZ" sz="2800" dirty="0"/>
              <a:t>Jednání			Chová se v souladu s informací?</a:t>
            </a:r>
          </a:p>
          <a:p>
            <a:pPr marL="514350" indent="-514350">
              <a:buFont typeface="+mj-lt"/>
              <a:buAutoNum type="arabicPeriod"/>
            </a:pPr>
            <a:r>
              <a:rPr lang="cs-CZ" sz="2800" dirty="0"/>
              <a:t>Trvalá změna		Dojde k dlouhodobé změně vzorců?</a:t>
            </a:r>
          </a:p>
          <a:p>
            <a:pPr marL="0" indent="0">
              <a:buNone/>
            </a:pPr>
            <a:endParaRPr lang="cs-CZ" sz="2800" dirty="0"/>
          </a:p>
        </p:txBody>
      </p:sp>
    </p:spTree>
    <p:extLst>
      <p:ext uri="{BB962C8B-B14F-4D97-AF65-F5344CB8AC3E}">
        <p14:creationId xmlns:p14="http://schemas.microsoft.com/office/powerpoint/2010/main" val="3934717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0ABB5-4A19-4407-8556-0BB4D5474D67}"/>
              </a:ext>
            </a:extLst>
          </p:cNvPr>
          <p:cNvSpPr>
            <a:spLocks noGrp="1"/>
          </p:cNvSpPr>
          <p:nvPr>
            <p:ph type="title"/>
          </p:nvPr>
        </p:nvSpPr>
        <p:spPr/>
        <p:txBody>
          <a:bodyPr/>
          <a:lstStyle/>
          <a:p>
            <a:r>
              <a:rPr lang="cs-CZ" b="1" dirty="0"/>
              <a:t>Efektivita přesvědčování </a:t>
            </a:r>
          </a:p>
        </p:txBody>
      </p:sp>
      <p:sp>
        <p:nvSpPr>
          <p:cNvPr id="3" name="Zástupný symbol pro obsah 2">
            <a:extLst>
              <a:ext uri="{FF2B5EF4-FFF2-40B4-BE49-F238E27FC236}">
                <a16:creationId xmlns:a16="http://schemas.microsoft.com/office/drawing/2014/main" id="{7624BA58-3B1D-4D0E-99D5-C8CB309F966C}"/>
              </a:ext>
            </a:extLst>
          </p:cNvPr>
          <p:cNvSpPr>
            <a:spLocks noGrp="1"/>
          </p:cNvSpPr>
          <p:nvPr>
            <p:ph idx="1"/>
          </p:nvPr>
        </p:nvSpPr>
        <p:spPr>
          <a:xfrm>
            <a:off x="1077585" y="1851378"/>
            <a:ext cx="10888637" cy="5006621"/>
          </a:xfrm>
        </p:spPr>
        <p:txBody>
          <a:bodyPr>
            <a:normAutofit/>
          </a:bodyPr>
          <a:lstStyle/>
          <a:p>
            <a:pPr>
              <a:spcBef>
                <a:spcPts val="0"/>
              </a:spcBef>
            </a:pPr>
            <a:r>
              <a:rPr lang="cs-CZ" sz="2800" b="1" dirty="0"/>
              <a:t>Zdroj změny </a:t>
            </a:r>
          </a:p>
          <a:p>
            <a:pPr>
              <a:spcBef>
                <a:spcPts val="0"/>
              </a:spcBef>
            </a:pPr>
            <a:r>
              <a:rPr lang="cs-CZ" sz="2800" dirty="0"/>
              <a:t>věrohodnost, síla, atraktivnost</a:t>
            </a:r>
          </a:p>
          <a:p>
            <a:pPr>
              <a:spcBef>
                <a:spcPts val="0"/>
              </a:spcBef>
            </a:pPr>
            <a:endParaRPr lang="cs-CZ" sz="2800" b="1" dirty="0"/>
          </a:p>
          <a:p>
            <a:pPr>
              <a:spcBef>
                <a:spcPts val="0"/>
              </a:spcBef>
            </a:pPr>
            <a:r>
              <a:rPr lang="cs-CZ" sz="2800" b="1" dirty="0"/>
              <a:t>Obsah postoje</a:t>
            </a:r>
          </a:p>
          <a:p>
            <a:pPr>
              <a:spcBef>
                <a:spcPts val="0"/>
              </a:spcBef>
            </a:pPr>
            <a:r>
              <a:rPr lang="cs-CZ" sz="2800" dirty="0"/>
              <a:t>významnost informací, srozumitelnost, valence</a:t>
            </a:r>
          </a:p>
          <a:p>
            <a:pPr>
              <a:spcBef>
                <a:spcPts val="0"/>
              </a:spcBef>
            </a:pPr>
            <a:endParaRPr lang="cs-CZ" sz="2800" b="1" dirty="0"/>
          </a:p>
          <a:p>
            <a:pPr>
              <a:spcBef>
                <a:spcPts val="0"/>
              </a:spcBef>
            </a:pPr>
            <a:r>
              <a:rPr lang="cs-CZ" sz="2800" b="1" dirty="0"/>
              <a:t>Způsob a kanál </a:t>
            </a:r>
          </a:p>
          <a:p>
            <a:pPr>
              <a:spcBef>
                <a:spcPts val="0"/>
              </a:spcBef>
            </a:pPr>
            <a:r>
              <a:rPr lang="cs-CZ" sz="2800" dirty="0"/>
              <a:t>přímá/nepřímá, verbální/neverbální, osobní zkušenost</a:t>
            </a:r>
          </a:p>
          <a:p>
            <a:pPr>
              <a:spcBef>
                <a:spcPts val="0"/>
              </a:spcBef>
            </a:pPr>
            <a:endParaRPr lang="cs-CZ" sz="2800" b="1" dirty="0"/>
          </a:p>
          <a:p>
            <a:pPr>
              <a:spcBef>
                <a:spcPts val="0"/>
              </a:spcBef>
            </a:pPr>
            <a:r>
              <a:rPr lang="cs-CZ" sz="2800" b="1" dirty="0"/>
              <a:t>Příjemce</a:t>
            </a:r>
            <a:r>
              <a:rPr lang="cs-CZ" sz="2800" dirty="0"/>
              <a:t> </a:t>
            </a:r>
          </a:p>
          <a:p>
            <a:pPr>
              <a:spcBef>
                <a:spcPts val="0"/>
              </a:spcBef>
            </a:pPr>
            <a:r>
              <a:rPr lang="cs-CZ" sz="2800" dirty="0"/>
              <a:t>věk, gender, sebepojetí, osobní zaangažovanost  </a:t>
            </a:r>
          </a:p>
          <a:p>
            <a:endParaRPr lang="cs-CZ" sz="2800" dirty="0">
              <a:solidFill>
                <a:schemeClr val="tx1">
                  <a:lumMod val="50000"/>
                  <a:lumOff val="50000"/>
                </a:schemeClr>
              </a:solidFill>
            </a:endParaRPr>
          </a:p>
          <a:p>
            <a:endParaRPr lang="cs-CZ" sz="2800" dirty="0"/>
          </a:p>
        </p:txBody>
      </p:sp>
    </p:spTree>
    <p:extLst>
      <p:ext uri="{BB962C8B-B14F-4D97-AF65-F5344CB8AC3E}">
        <p14:creationId xmlns:p14="http://schemas.microsoft.com/office/powerpoint/2010/main" val="423804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9DB95-F253-51D2-364B-7A6932CF703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72D835C-0015-9434-E625-A6F71A34C36F}"/>
              </a:ext>
            </a:extLst>
          </p:cNvPr>
          <p:cNvSpPr>
            <a:spLocks noGrp="1"/>
          </p:cNvSpPr>
          <p:nvPr>
            <p:ph type="title"/>
          </p:nvPr>
        </p:nvSpPr>
        <p:spPr/>
        <p:txBody>
          <a:bodyPr/>
          <a:lstStyle/>
          <a:p>
            <a:r>
              <a:rPr lang="cs-CZ" sz="5400" b="1" dirty="0">
                <a:solidFill>
                  <a:schemeClr val="accent2"/>
                </a:solidFill>
              </a:rPr>
              <a:t>KOGNITIVNÍ DISONANCE (</a:t>
            </a:r>
            <a:r>
              <a:rPr lang="cs-CZ" sz="5400" b="1" dirty="0" err="1">
                <a:solidFill>
                  <a:schemeClr val="accent2"/>
                </a:solidFill>
              </a:rPr>
              <a:t>Festinger</a:t>
            </a:r>
            <a:r>
              <a:rPr lang="cs-CZ" sz="5400" b="1" dirty="0">
                <a:solidFill>
                  <a:schemeClr val="accent2"/>
                </a:solidFill>
              </a:rPr>
              <a:t>)</a:t>
            </a:r>
          </a:p>
        </p:txBody>
      </p:sp>
      <p:sp>
        <p:nvSpPr>
          <p:cNvPr id="3" name="Zástupný symbol pro obsah 2">
            <a:extLst>
              <a:ext uri="{FF2B5EF4-FFF2-40B4-BE49-F238E27FC236}">
                <a16:creationId xmlns:a16="http://schemas.microsoft.com/office/drawing/2014/main" id="{72C1750C-631E-9F27-3CAF-9A12821CC981}"/>
              </a:ext>
            </a:extLst>
          </p:cNvPr>
          <p:cNvSpPr>
            <a:spLocks noGrp="1"/>
          </p:cNvSpPr>
          <p:nvPr>
            <p:ph idx="1"/>
          </p:nvPr>
        </p:nvSpPr>
        <p:spPr>
          <a:xfrm>
            <a:off x="1077585" y="1851378"/>
            <a:ext cx="10888637" cy="5006621"/>
          </a:xfrm>
        </p:spPr>
        <p:txBody>
          <a:bodyPr>
            <a:normAutofit/>
          </a:bodyPr>
          <a:lstStyle/>
          <a:p>
            <a:endParaRPr lang="cs-CZ" sz="2800" dirty="0"/>
          </a:p>
          <a:p>
            <a:r>
              <a:rPr lang="cs-CZ" sz="2800" dirty="0"/>
              <a:t>Když je naše chování v rozporu s postojem, vzniká </a:t>
            </a:r>
            <a:r>
              <a:rPr lang="cs-CZ" sz="2800" b="1" dirty="0"/>
              <a:t>psychologické napětí</a:t>
            </a:r>
            <a:r>
              <a:rPr lang="cs-CZ" sz="2800" dirty="0"/>
              <a:t>.</a:t>
            </a:r>
          </a:p>
          <a:p>
            <a:endParaRPr lang="cs-CZ" sz="2800" dirty="0"/>
          </a:p>
          <a:p>
            <a:r>
              <a:rPr lang="cs-CZ" sz="2800" dirty="0"/>
              <a:t>Možnosti redukce:</a:t>
            </a:r>
          </a:p>
          <a:p>
            <a:pPr marL="514350" indent="-514350">
              <a:buFont typeface="+mj-lt"/>
              <a:buAutoNum type="arabicPeriod"/>
            </a:pPr>
            <a:r>
              <a:rPr lang="cs-CZ" sz="2800" dirty="0"/>
              <a:t>změna postoje</a:t>
            </a:r>
          </a:p>
          <a:p>
            <a:pPr marL="514350" indent="-514350">
              <a:buFont typeface="+mj-lt"/>
              <a:buAutoNum type="arabicPeriod"/>
            </a:pPr>
            <a:r>
              <a:rPr lang="cs-CZ" sz="2800" dirty="0"/>
              <a:t>změna interpretace situace</a:t>
            </a:r>
          </a:p>
          <a:p>
            <a:pPr marL="514350" indent="-514350">
              <a:buFont typeface="+mj-lt"/>
              <a:buAutoNum type="arabicPeriod"/>
            </a:pPr>
            <a:r>
              <a:rPr lang="cs-CZ" sz="2800" dirty="0"/>
              <a:t>bagatelizace významu</a:t>
            </a:r>
          </a:p>
          <a:p>
            <a:endParaRPr lang="cs-CZ" sz="2800" dirty="0">
              <a:solidFill>
                <a:schemeClr val="tx1">
                  <a:lumMod val="50000"/>
                  <a:lumOff val="50000"/>
                </a:schemeClr>
              </a:solidFill>
            </a:endParaRPr>
          </a:p>
          <a:p>
            <a:endParaRPr lang="cs-CZ" sz="2800" dirty="0"/>
          </a:p>
        </p:txBody>
      </p:sp>
    </p:spTree>
    <p:extLst>
      <p:ext uri="{BB962C8B-B14F-4D97-AF65-F5344CB8AC3E}">
        <p14:creationId xmlns:p14="http://schemas.microsoft.com/office/powerpoint/2010/main" val="2751721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B151FE-08EE-454B-83A1-4719253124A6}"/>
              </a:ext>
            </a:extLst>
          </p:cNvPr>
          <p:cNvSpPr>
            <a:spLocks noGrp="1"/>
          </p:cNvSpPr>
          <p:nvPr>
            <p:ph type="title"/>
          </p:nvPr>
        </p:nvSpPr>
        <p:spPr/>
        <p:txBody>
          <a:bodyPr/>
          <a:lstStyle/>
          <a:p>
            <a:r>
              <a:rPr lang="cs-CZ" b="1" dirty="0"/>
              <a:t>Rozpory mezi postoji</a:t>
            </a:r>
          </a:p>
        </p:txBody>
      </p:sp>
      <p:sp>
        <p:nvSpPr>
          <p:cNvPr id="3" name="Zástupný obsah 2">
            <a:extLst>
              <a:ext uri="{FF2B5EF4-FFF2-40B4-BE49-F238E27FC236}">
                <a16:creationId xmlns:a16="http://schemas.microsoft.com/office/drawing/2014/main" id="{23C3FA94-0A95-4E53-AE2C-98F673588A1C}"/>
              </a:ext>
            </a:extLst>
          </p:cNvPr>
          <p:cNvSpPr>
            <a:spLocks noGrp="1"/>
          </p:cNvSpPr>
          <p:nvPr>
            <p:ph idx="1"/>
          </p:nvPr>
        </p:nvSpPr>
        <p:spPr/>
        <p:txBody>
          <a:bodyPr>
            <a:normAutofit/>
          </a:bodyPr>
          <a:lstStyle/>
          <a:p>
            <a:r>
              <a:rPr lang="cs-CZ" sz="3600" b="1" dirty="0">
                <a:solidFill>
                  <a:schemeClr val="accent2"/>
                </a:solidFill>
              </a:rPr>
              <a:t>Selektivní pozornost a expozice</a:t>
            </a:r>
          </a:p>
          <a:p>
            <a:r>
              <a:rPr lang="cs-CZ" dirty="0"/>
              <a:t>- citlivost na informace potvrzující naši volbu</a:t>
            </a:r>
          </a:p>
          <a:p>
            <a:r>
              <a:rPr lang="cs-CZ" dirty="0"/>
              <a:t>- ignorování informací, které nejsou v souladu s rozhodnutím</a:t>
            </a:r>
          </a:p>
          <a:p>
            <a:r>
              <a:rPr lang="cs-CZ" dirty="0"/>
              <a:t>- soustředění na negativní stránky nezvolené varianty </a:t>
            </a:r>
          </a:p>
          <a:p>
            <a:r>
              <a:rPr lang="cs-CZ" dirty="0"/>
              <a:t>- bagatelizace pozitivních stránek nezvolené varianty</a:t>
            </a:r>
          </a:p>
          <a:p>
            <a:r>
              <a:rPr lang="cs-CZ" dirty="0"/>
              <a:t>- protichůdné informace vnímáme zkresleně, souhlasné přesně</a:t>
            </a:r>
          </a:p>
          <a:p>
            <a:r>
              <a:rPr lang="cs-CZ" dirty="0"/>
              <a:t>- negativnější hodnocení nezvolené varianty a pozitivnější zvolené varianty</a:t>
            </a:r>
          </a:p>
          <a:p>
            <a:r>
              <a:rPr lang="cs-CZ" dirty="0"/>
              <a:t>- efektivnější zapamatování souhlasných informací</a:t>
            </a:r>
          </a:p>
        </p:txBody>
      </p:sp>
    </p:spTree>
    <p:extLst>
      <p:ext uri="{BB962C8B-B14F-4D97-AF65-F5344CB8AC3E}">
        <p14:creationId xmlns:p14="http://schemas.microsoft.com/office/powerpoint/2010/main" val="4015409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A1B00-0952-4F27-83AF-6CBD1CF19594}"/>
              </a:ext>
            </a:extLst>
          </p:cNvPr>
          <p:cNvSpPr>
            <a:spLocks noGrp="1"/>
          </p:cNvSpPr>
          <p:nvPr>
            <p:ph type="title"/>
          </p:nvPr>
        </p:nvSpPr>
        <p:spPr>
          <a:xfrm>
            <a:off x="1024128" y="0"/>
            <a:ext cx="9720072" cy="1499616"/>
          </a:xfrm>
        </p:spPr>
        <p:txBody>
          <a:bodyPr>
            <a:noAutofit/>
          </a:bodyPr>
          <a:lstStyle/>
          <a:p>
            <a:r>
              <a:rPr lang="cs-CZ" sz="3600" dirty="0">
                <a:solidFill>
                  <a:schemeClr val="tx1">
                    <a:lumMod val="50000"/>
                    <a:lumOff val="50000"/>
                  </a:schemeClr>
                </a:solidFill>
              </a:rPr>
              <a:t>https://www.youtube.com/watch?v=2lXh2n0aPyw</a:t>
            </a:r>
            <a:br>
              <a:rPr lang="cs-CZ" sz="3600" dirty="0">
                <a:solidFill>
                  <a:schemeClr val="tx1">
                    <a:lumMod val="50000"/>
                    <a:lumOff val="50000"/>
                  </a:schemeClr>
                </a:solidFill>
              </a:rPr>
            </a:br>
            <a:endParaRPr lang="cs-CZ" sz="3200" dirty="0"/>
          </a:p>
        </p:txBody>
      </p:sp>
      <p:pic>
        <p:nvPicPr>
          <p:cNvPr id="1026" name="Picture 2" descr="Image result for obrázky na krabičkách cigaret">
            <a:extLst>
              <a:ext uri="{FF2B5EF4-FFF2-40B4-BE49-F238E27FC236}">
                <a16:creationId xmlns:a16="http://schemas.microsoft.com/office/drawing/2014/main" id="{A7791C24-06CF-475C-A85C-D8CED9DC0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4128" y="1448816"/>
            <a:ext cx="8721686" cy="5102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702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A1B00-0952-4F27-83AF-6CBD1CF19594}"/>
              </a:ext>
            </a:extLst>
          </p:cNvPr>
          <p:cNvSpPr>
            <a:spLocks noGrp="1"/>
          </p:cNvSpPr>
          <p:nvPr>
            <p:ph type="title"/>
          </p:nvPr>
        </p:nvSpPr>
        <p:spPr>
          <a:xfrm>
            <a:off x="990261" y="733778"/>
            <a:ext cx="9720072" cy="4447822"/>
          </a:xfrm>
        </p:spPr>
        <p:txBody>
          <a:bodyPr>
            <a:noAutofit/>
          </a:bodyPr>
          <a:lstStyle/>
          <a:p>
            <a:r>
              <a:rPr lang="cs-CZ" sz="3600" dirty="0">
                <a:solidFill>
                  <a:schemeClr val="tx1">
                    <a:lumMod val="50000"/>
                    <a:lumOff val="50000"/>
                  </a:schemeClr>
                </a:solidFill>
              </a:rPr>
              <a:t>Kdy jste změnil/a postoj? </a:t>
            </a:r>
            <a:br>
              <a:rPr lang="cs-CZ" sz="3600" dirty="0">
                <a:solidFill>
                  <a:schemeClr val="tx1">
                    <a:lumMod val="50000"/>
                    <a:lumOff val="50000"/>
                  </a:schemeClr>
                </a:solidFill>
              </a:rPr>
            </a:br>
            <a:r>
              <a:rPr lang="cs-CZ" sz="3600" dirty="0">
                <a:solidFill>
                  <a:schemeClr val="tx1">
                    <a:lumMod val="50000"/>
                    <a:lumOff val="50000"/>
                  </a:schemeClr>
                </a:solidFill>
              </a:rPr>
              <a:t>Na základě čeho? </a:t>
            </a:r>
            <a:br>
              <a:rPr lang="cs-CZ" sz="3600" dirty="0">
                <a:solidFill>
                  <a:schemeClr val="tx1">
                    <a:lumMod val="50000"/>
                    <a:lumOff val="50000"/>
                  </a:schemeClr>
                </a:solidFill>
              </a:rPr>
            </a:br>
            <a:br>
              <a:rPr lang="cs-CZ" sz="3600" dirty="0">
                <a:solidFill>
                  <a:schemeClr val="tx1">
                    <a:lumMod val="50000"/>
                    <a:lumOff val="50000"/>
                  </a:schemeClr>
                </a:solidFill>
              </a:rPr>
            </a:br>
            <a:r>
              <a:rPr lang="cs-CZ" sz="3600" dirty="0">
                <a:solidFill>
                  <a:schemeClr val="tx1">
                    <a:lumMod val="50000"/>
                    <a:lumOff val="50000"/>
                  </a:schemeClr>
                </a:solidFill>
              </a:rPr>
              <a:t>Vybavte si konkrétní program/aktivitu, jejímž cílem byla vaše změna postoje. Byla efektivní? Proč ano, proč ne? </a:t>
            </a:r>
            <a:br>
              <a:rPr lang="cs-CZ" sz="3600" dirty="0">
                <a:solidFill>
                  <a:schemeClr val="tx1">
                    <a:lumMod val="50000"/>
                    <a:lumOff val="50000"/>
                  </a:schemeClr>
                </a:solidFill>
              </a:rPr>
            </a:br>
            <a:br>
              <a:rPr lang="cs-CZ" sz="3600" dirty="0">
                <a:solidFill>
                  <a:schemeClr val="tx1">
                    <a:lumMod val="50000"/>
                    <a:lumOff val="50000"/>
                  </a:schemeClr>
                </a:solidFill>
              </a:rPr>
            </a:br>
            <a:r>
              <a:rPr lang="cs-CZ" sz="3600" dirty="0">
                <a:solidFill>
                  <a:schemeClr val="tx1">
                    <a:lumMod val="50000"/>
                    <a:lumOff val="50000"/>
                  </a:schemeClr>
                </a:solidFill>
              </a:rPr>
              <a:t>Které parametry procesu změny zvyšují šanci na změnu? Které naopak zvyšují stabilitu postoje?   </a:t>
            </a:r>
            <a:br>
              <a:rPr lang="cs-CZ" sz="3600" dirty="0">
                <a:solidFill>
                  <a:schemeClr val="tx1">
                    <a:lumMod val="50000"/>
                    <a:lumOff val="50000"/>
                  </a:schemeClr>
                </a:solidFill>
              </a:rPr>
            </a:br>
            <a:endParaRPr lang="cs-CZ" sz="3200" dirty="0"/>
          </a:p>
        </p:txBody>
      </p:sp>
    </p:spTree>
    <p:extLst>
      <p:ext uri="{BB962C8B-B14F-4D97-AF65-F5344CB8AC3E}">
        <p14:creationId xmlns:p14="http://schemas.microsoft.com/office/powerpoint/2010/main" val="2389881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82E274-82BE-40D2-A6C8-7D69F749CEAB}"/>
              </a:ext>
            </a:extLst>
          </p:cNvPr>
          <p:cNvSpPr>
            <a:spLocks noGrp="1"/>
          </p:cNvSpPr>
          <p:nvPr>
            <p:ph type="title"/>
          </p:nvPr>
        </p:nvSpPr>
        <p:spPr/>
        <p:txBody>
          <a:bodyPr/>
          <a:lstStyle/>
          <a:p>
            <a:r>
              <a:rPr lang="cs-CZ" b="1" dirty="0">
                <a:latin typeface="+mn-lt"/>
              </a:rPr>
              <a:t>Podmínky atestu </a:t>
            </a:r>
          </a:p>
        </p:txBody>
      </p:sp>
      <p:sp>
        <p:nvSpPr>
          <p:cNvPr id="3" name="Zástupný symbol pro obsah 2">
            <a:extLst>
              <a:ext uri="{FF2B5EF4-FFF2-40B4-BE49-F238E27FC236}">
                <a16:creationId xmlns:a16="http://schemas.microsoft.com/office/drawing/2014/main" id="{B1470DD4-380F-4908-9E2D-E3A7A591AEB0}"/>
              </a:ext>
            </a:extLst>
          </p:cNvPr>
          <p:cNvSpPr>
            <a:spLocks noGrp="1"/>
          </p:cNvSpPr>
          <p:nvPr>
            <p:ph idx="1"/>
          </p:nvPr>
        </p:nvSpPr>
        <p:spPr>
          <a:xfrm>
            <a:off x="1024128" y="2286000"/>
            <a:ext cx="10314432" cy="4572000"/>
          </a:xfrm>
        </p:spPr>
        <p:txBody>
          <a:bodyPr>
            <a:normAutofit/>
          </a:bodyPr>
          <a:lstStyle/>
          <a:p>
            <a:pPr marL="0" indent="0">
              <a:buNone/>
            </a:pPr>
            <a:r>
              <a:rPr lang="cs-CZ" sz="2800" b="1" dirty="0"/>
              <a:t>K ukončení kurzu je třeba splnit následující podmínky: </a:t>
            </a:r>
          </a:p>
          <a:p>
            <a:pPr marL="514350" indent="-514350">
              <a:buFont typeface="+mj-lt"/>
              <a:buAutoNum type="arabicPeriod"/>
            </a:pPr>
            <a:r>
              <a:rPr lang="cs-CZ" sz="2800" dirty="0"/>
              <a:t>účast </a:t>
            </a:r>
          </a:p>
          <a:p>
            <a:pPr marL="514350" indent="-514350">
              <a:buFont typeface="+mj-lt"/>
              <a:buAutoNum type="arabicPeriod"/>
            </a:pPr>
            <a:r>
              <a:rPr lang="cs-CZ" sz="2800" dirty="0"/>
              <a:t>vypracování skupinového úkolu a jeho prezentace na semináři</a:t>
            </a:r>
          </a:p>
          <a:p>
            <a:pPr marL="514350" indent="-514350">
              <a:buFont typeface="+mj-lt"/>
              <a:buAutoNum type="arabicPeriod"/>
            </a:pPr>
            <a:r>
              <a:rPr lang="cs-CZ" sz="2800" dirty="0"/>
              <a:t>vypracování 3 dílčích seminárních úkolů </a:t>
            </a:r>
          </a:p>
          <a:p>
            <a:pPr marL="514350" indent="-514350">
              <a:buFont typeface="+mj-lt"/>
              <a:buAutoNum type="arabicPeriod"/>
            </a:pPr>
            <a:r>
              <a:rPr lang="cs-CZ" sz="2800" dirty="0"/>
              <a:t>ústní zkouška</a:t>
            </a:r>
            <a:endParaRPr lang="cs-CZ" dirty="0"/>
          </a:p>
        </p:txBody>
      </p:sp>
    </p:spTree>
    <p:extLst>
      <p:ext uri="{BB962C8B-B14F-4D97-AF65-F5344CB8AC3E}">
        <p14:creationId xmlns:p14="http://schemas.microsoft.com/office/powerpoint/2010/main" val="17935598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42188-B4ED-F650-E65A-64553AFDB3F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B147214-6AAA-531D-82A5-CC36BE3E30FF}"/>
              </a:ext>
            </a:extLst>
          </p:cNvPr>
          <p:cNvSpPr>
            <a:spLocks noGrp="1"/>
          </p:cNvSpPr>
          <p:nvPr>
            <p:ph type="title"/>
          </p:nvPr>
        </p:nvSpPr>
        <p:spPr>
          <a:xfrm>
            <a:off x="1081630" y="2281179"/>
            <a:ext cx="9720072" cy="1499616"/>
          </a:xfrm>
        </p:spPr>
        <p:txBody>
          <a:bodyPr>
            <a:normAutofit fontScale="90000"/>
          </a:bodyPr>
          <a:lstStyle/>
          <a:p>
            <a:r>
              <a:rPr lang="cs-CZ" b="1" dirty="0"/>
              <a:t>Když Chceme měnit chování člověka, </a:t>
            </a:r>
            <a:br>
              <a:rPr lang="cs-CZ" b="1" dirty="0"/>
            </a:br>
            <a:br>
              <a:rPr lang="cs-CZ" b="1" dirty="0"/>
            </a:br>
            <a:r>
              <a:rPr lang="cs-CZ" b="1" dirty="0"/>
              <a:t>vede k tomu změna postojů? </a:t>
            </a:r>
          </a:p>
        </p:txBody>
      </p:sp>
    </p:spTree>
    <p:extLst>
      <p:ext uri="{BB962C8B-B14F-4D97-AF65-F5344CB8AC3E}">
        <p14:creationId xmlns:p14="http://schemas.microsoft.com/office/powerpoint/2010/main" val="3734050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F4AFEA-1BD2-6220-E21F-FB097752E39E}"/>
              </a:ext>
            </a:extLst>
          </p:cNvPr>
          <p:cNvSpPr>
            <a:spLocks noGrp="1"/>
          </p:cNvSpPr>
          <p:nvPr>
            <p:ph type="title"/>
          </p:nvPr>
        </p:nvSpPr>
        <p:spPr>
          <a:xfrm>
            <a:off x="1024128" y="585216"/>
            <a:ext cx="10995502" cy="1499616"/>
          </a:xfrm>
        </p:spPr>
        <p:txBody>
          <a:bodyPr>
            <a:normAutofit/>
          </a:bodyPr>
          <a:lstStyle/>
          <a:p>
            <a:r>
              <a:rPr lang="cs-CZ" sz="5400" b="1" dirty="0">
                <a:solidFill>
                  <a:schemeClr val="accent2"/>
                </a:solidFill>
              </a:rPr>
              <a:t>Oddělenost postojů od chování</a:t>
            </a:r>
            <a:br>
              <a:rPr lang="cs-CZ" sz="5400" b="1" dirty="0">
                <a:solidFill>
                  <a:schemeClr val="accent2"/>
                </a:solidFill>
              </a:rPr>
            </a:br>
            <a:r>
              <a:rPr lang="cs-CZ" sz="5400" b="1" dirty="0">
                <a:solidFill>
                  <a:schemeClr val="accent2"/>
                </a:solidFill>
              </a:rPr>
              <a:t>morální pokrytectví </a:t>
            </a:r>
            <a:r>
              <a:rPr lang="cs-CZ" dirty="0"/>
              <a:t>(</a:t>
            </a:r>
            <a:r>
              <a:rPr lang="cs-CZ" dirty="0" err="1"/>
              <a:t>batson</a:t>
            </a:r>
            <a:r>
              <a:rPr lang="cs-CZ" dirty="0"/>
              <a:t> et al., 2002)</a:t>
            </a:r>
          </a:p>
        </p:txBody>
      </p:sp>
      <p:sp>
        <p:nvSpPr>
          <p:cNvPr id="3" name="Zástupný obsah 2">
            <a:extLst>
              <a:ext uri="{FF2B5EF4-FFF2-40B4-BE49-F238E27FC236}">
                <a16:creationId xmlns:a16="http://schemas.microsoft.com/office/drawing/2014/main" id="{3DA2578C-B3F5-BDB9-2A03-72A6FF832B5F}"/>
              </a:ext>
            </a:extLst>
          </p:cNvPr>
          <p:cNvSpPr>
            <a:spLocks noGrp="1"/>
          </p:cNvSpPr>
          <p:nvPr>
            <p:ph idx="1"/>
          </p:nvPr>
        </p:nvSpPr>
        <p:spPr/>
        <p:txBody>
          <a:bodyPr>
            <a:normAutofit lnSpcReduction="10000"/>
          </a:bodyPr>
          <a:lstStyle/>
          <a:p>
            <a:r>
              <a:rPr lang="cs-CZ" sz="2800" dirty="0"/>
              <a:t>Experiment </a:t>
            </a:r>
          </a:p>
          <a:p>
            <a:pPr marL="128016" lvl="1" indent="0">
              <a:buNone/>
            </a:pPr>
            <a:endParaRPr lang="cs-CZ" sz="2400" dirty="0"/>
          </a:p>
          <a:p>
            <a:pPr marL="128016" lvl="1" indent="0">
              <a:buNone/>
            </a:pPr>
            <a:r>
              <a:rPr lang="cs-CZ" sz="2400" dirty="0"/>
              <a:t>Zadání</a:t>
            </a:r>
          </a:p>
          <a:p>
            <a:pPr lvl="1"/>
            <a:r>
              <a:rPr lang="cs-CZ" sz="2400" dirty="0"/>
              <a:t>Příjemný úkol za odměnu 30 USD</a:t>
            </a:r>
          </a:p>
          <a:p>
            <a:pPr lvl="1"/>
            <a:r>
              <a:rPr lang="cs-CZ" sz="2400" dirty="0"/>
              <a:t>Nudný úkol bez odměny</a:t>
            </a:r>
          </a:p>
          <a:p>
            <a:pPr lvl="1"/>
            <a:r>
              <a:rPr lang="cs-CZ" sz="2400" dirty="0"/>
              <a:t>Přiřadit jeden úkol sobě, druhý jinému účastníkovi</a:t>
            </a:r>
          </a:p>
          <a:p>
            <a:pPr marL="128016" lvl="1" indent="0">
              <a:buNone/>
            </a:pPr>
            <a:endParaRPr lang="cs-CZ" sz="2400" dirty="0"/>
          </a:p>
          <a:p>
            <a:pPr marL="128016" lvl="1" indent="0">
              <a:buNone/>
            </a:pPr>
            <a:r>
              <a:rPr lang="cs-CZ" sz="2400" dirty="0"/>
              <a:t>Výsledky</a:t>
            </a:r>
          </a:p>
          <a:p>
            <a:pPr lvl="1"/>
            <a:r>
              <a:rPr lang="cs-CZ" sz="2400" dirty="0"/>
              <a:t>Pouze 1 z 20 věřil, že by bylo morální přidělit příjemný úkol sobě</a:t>
            </a:r>
          </a:p>
          <a:p>
            <a:pPr lvl="1"/>
            <a:r>
              <a:rPr lang="cs-CZ" sz="2400" dirty="0"/>
              <a:t>80 % přidělilo příjemný úkol sobě</a:t>
            </a:r>
          </a:p>
          <a:p>
            <a:pPr marL="128016" lvl="1" indent="0">
              <a:buNone/>
            </a:pPr>
            <a:endParaRPr lang="cs-CZ" dirty="0"/>
          </a:p>
          <a:p>
            <a:pPr marL="128016" lvl="1" indent="0">
              <a:buNone/>
            </a:pPr>
            <a:endParaRPr lang="cs-CZ" dirty="0"/>
          </a:p>
        </p:txBody>
      </p:sp>
    </p:spTree>
    <p:extLst>
      <p:ext uri="{BB962C8B-B14F-4D97-AF65-F5344CB8AC3E}">
        <p14:creationId xmlns:p14="http://schemas.microsoft.com/office/powerpoint/2010/main" val="38072497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POSTOJ ≠ CHOVÁNÍ?</a:t>
            </a:r>
          </a:p>
        </p:txBody>
      </p:sp>
      <p:sp>
        <p:nvSpPr>
          <p:cNvPr id="3" name="Content Placeholder 2"/>
          <p:cNvSpPr>
            <a:spLocks noGrp="1"/>
          </p:cNvSpPr>
          <p:nvPr>
            <p:ph idx="1"/>
          </p:nvPr>
        </p:nvSpPr>
        <p:spPr/>
        <p:txBody>
          <a:bodyPr>
            <a:normAutofit/>
          </a:bodyPr>
          <a:lstStyle/>
          <a:p>
            <a:r>
              <a:rPr sz="3200" dirty="0" err="1">
                <a:solidFill>
                  <a:schemeClr val="accent2"/>
                </a:solidFill>
              </a:rPr>
              <a:t>Klasický</a:t>
            </a:r>
            <a:r>
              <a:rPr sz="3200" dirty="0">
                <a:solidFill>
                  <a:schemeClr val="accent2"/>
                </a:solidFill>
              </a:rPr>
              <a:t> </a:t>
            </a:r>
            <a:r>
              <a:rPr sz="3200" dirty="0" err="1">
                <a:solidFill>
                  <a:schemeClr val="accent2"/>
                </a:solidFill>
              </a:rPr>
              <a:t>problém</a:t>
            </a:r>
            <a:r>
              <a:rPr sz="3200" dirty="0">
                <a:solidFill>
                  <a:schemeClr val="accent2"/>
                </a:solidFill>
              </a:rPr>
              <a:t> </a:t>
            </a:r>
            <a:r>
              <a:rPr sz="3200" dirty="0" err="1">
                <a:solidFill>
                  <a:schemeClr val="accent2"/>
                </a:solidFill>
              </a:rPr>
              <a:t>sociální</a:t>
            </a:r>
            <a:r>
              <a:rPr sz="3200" dirty="0">
                <a:solidFill>
                  <a:schemeClr val="accent2"/>
                </a:solidFill>
              </a:rPr>
              <a:t> </a:t>
            </a:r>
            <a:r>
              <a:rPr sz="3200" dirty="0" err="1">
                <a:solidFill>
                  <a:schemeClr val="accent2"/>
                </a:solidFill>
              </a:rPr>
              <a:t>psychologie</a:t>
            </a:r>
            <a:r>
              <a:rPr sz="3200" dirty="0">
                <a:solidFill>
                  <a:schemeClr val="accent2"/>
                </a:solidFill>
              </a:rPr>
              <a:t>:</a:t>
            </a:r>
          </a:p>
          <a:p>
            <a:pPr lvl="1"/>
            <a:endParaRPr lang="cs-CZ" sz="2800" dirty="0"/>
          </a:p>
          <a:p>
            <a:pPr lvl="1"/>
            <a:r>
              <a:rPr lang="cs-CZ" sz="2800" dirty="0"/>
              <a:t> </a:t>
            </a:r>
            <a:r>
              <a:rPr sz="2800" dirty="0" err="1"/>
              <a:t>LaPiere</a:t>
            </a:r>
            <a:r>
              <a:rPr sz="2800" dirty="0"/>
              <a:t> (1934) – </a:t>
            </a:r>
            <a:r>
              <a:rPr sz="2800" dirty="0" err="1"/>
              <a:t>deklarované</a:t>
            </a:r>
            <a:r>
              <a:rPr sz="2800" dirty="0"/>
              <a:t> </a:t>
            </a:r>
            <a:r>
              <a:rPr sz="2800" dirty="0" err="1"/>
              <a:t>postoje</a:t>
            </a:r>
            <a:r>
              <a:rPr sz="2800" dirty="0"/>
              <a:t> vs. </a:t>
            </a:r>
            <a:r>
              <a:rPr sz="2800" dirty="0" err="1"/>
              <a:t>reálné</a:t>
            </a:r>
            <a:r>
              <a:rPr sz="2800" dirty="0"/>
              <a:t> </a:t>
            </a:r>
            <a:r>
              <a:rPr sz="2800" dirty="0" err="1"/>
              <a:t>jednání</a:t>
            </a:r>
            <a:endParaRPr sz="2800" dirty="0"/>
          </a:p>
          <a:p>
            <a:pPr lvl="1"/>
            <a:r>
              <a:rPr lang="cs-CZ" sz="2800" dirty="0"/>
              <a:t> </a:t>
            </a:r>
            <a:r>
              <a:rPr sz="2800" dirty="0"/>
              <a:t>Wicker (1969) – </a:t>
            </a:r>
            <a:r>
              <a:rPr sz="2800" dirty="0" err="1"/>
              <a:t>přehled</a:t>
            </a:r>
            <a:r>
              <a:rPr sz="2800" dirty="0"/>
              <a:t> </a:t>
            </a:r>
            <a:r>
              <a:rPr sz="2800" dirty="0" err="1"/>
              <a:t>studií</a:t>
            </a:r>
            <a:r>
              <a:rPr sz="2800" dirty="0"/>
              <a:t>: </a:t>
            </a:r>
            <a:r>
              <a:rPr sz="2800" dirty="0" err="1"/>
              <a:t>korelace</a:t>
            </a:r>
            <a:r>
              <a:rPr sz="2800" dirty="0"/>
              <a:t> r ≈ .30</a:t>
            </a:r>
          </a:p>
          <a:p>
            <a:pPr marL="128016" lvl="1" indent="0">
              <a:buNone/>
            </a:pPr>
            <a:endParaRPr lang="cs-CZ" sz="2800" dirty="0"/>
          </a:p>
          <a:p>
            <a:pPr marL="128016" lvl="1" indent="0">
              <a:buNone/>
            </a:pPr>
            <a:endParaRPr lang="cs-CZ" sz="2800" dirty="0">
              <a:solidFill>
                <a:schemeClr val="accent2"/>
              </a:solidFill>
            </a:endParaRPr>
          </a:p>
          <a:p>
            <a:pPr marL="128016" lvl="1" indent="0">
              <a:buNone/>
            </a:pPr>
            <a:r>
              <a:rPr sz="2800" dirty="0" err="1">
                <a:solidFill>
                  <a:schemeClr val="accent2"/>
                </a:solidFill>
              </a:rPr>
              <a:t>Kdy</a:t>
            </a:r>
            <a:r>
              <a:rPr sz="2800" dirty="0">
                <a:solidFill>
                  <a:schemeClr val="accent2"/>
                </a:solidFill>
              </a:rPr>
              <a:t> </a:t>
            </a:r>
            <a:r>
              <a:rPr sz="2800" dirty="0" err="1">
                <a:solidFill>
                  <a:schemeClr val="accent2"/>
                </a:solidFill>
              </a:rPr>
              <a:t>postoj</a:t>
            </a:r>
            <a:r>
              <a:rPr sz="2800" dirty="0">
                <a:solidFill>
                  <a:schemeClr val="accent2"/>
                </a:solidFill>
              </a:rPr>
              <a:t> </a:t>
            </a:r>
            <a:r>
              <a:rPr sz="2800" dirty="0" err="1">
                <a:solidFill>
                  <a:schemeClr val="accent2"/>
                </a:solidFill>
              </a:rPr>
              <a:t>chování</a:t>
            </a:r>
            <a:r>
              <a:rPr sz="2800" dirty="0">
                <a:solidFill>
                  <a:schemeClr val="accent2"/>
                </a:solidFill>
              </a:rPr>
              <a:t> </a:t>
            </a:r>
            <a:r>
              <a:rPr sz="2800" dirty="0" err="1">
                <a:solidFill>
                  <a:schemeClr val="accent2"/>
                </a:solidFill>
              </a:rPr>
              <a:t>skutečně</a:t>
            </a:r>
            <a:r>
              <a:rPr sz="2800" dirty="0">
                <a:solidFill>
                  <a:schemeClr val="accent2"/>
                </a:solidFill>
              </a:rPr>
              <a:t> </a:t>
            </a:r>
            <a:r>
              <a:rPr sz="2800" dirty="0" err="1">
                <a:solidFill>
                  <a:schemeClr val="accent2"/>
                </a:solidFill>
              </a:rPr>
              <a:t>předpovídá</a:t>
            </a:r>
            <a:r>
              <a:rPr sz="2800" dirty="0">
                <a:solidFill>
                  <a:schemeClr val="accent2"/>
                </a:solidFill>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PROČ JE VZTAH ČASTO SLABÝ?</a:t>
            </a:r>
          </a:p>
        </p:txBody>
      </p:sp>
      <p:sp>
        <p:nvSpPr>
          <p:cNvPr id="3" name="Content Placeholder 2"/>
          <p:cNvSpPr>
            <a:spLocks noGrp="1"/>
          </p:cNvSpPr>
          <p:nvPr>
            <p:ph idx="1"/>
          </p:nvPr>
        </p:nvSpPr>
        <p:spPr/>
        <p:txBody>
          <a:bodyPr>
            <a:normAutofit/>
          </a:bodyPr>
          <a:lstStyle/>
          <a:p>
            <a:r>
              <a:rPr sz="3200" dirty="0" err="1">
                <a:solidFill>
                  <a:schemeClr val="accent2"/>
                </a:solidFill>
              </a:rPr>
              <a:t>Osobní</a:t>
            </a:r>
            <a:r>
              <a:rPr sz="3200" dirty="0">
                <a:solidFill>
                  <a:schemeClr val="accent2"/>
                </a:solidFill>
              </a:rPr>
              <a:t> </a:t>
            </a:r>
            <a:r>
              <a:rPr sz="3200" dirty="0" err="1">
                <a:solidFill>
                  <a:schemeClr val="accent2"/>
                </a:solidFill>
              </a:rPr>
              <a:t>faktory</a:t>
            </a:r>
            <a:r>
              <a:rPr sz="3200" dirty="0">
                <a:solidFill>
                  <a:schemeClr val="accent2"/>
                </a:solidFill>
              </a:rPr>
              <a:t>:</a:t>
            </a:r>
          </a:p>
          <a:p>
            <a:pPr lvl="1"/>
            <a:r>
              <a:rPr lang="cs-CZ" sz="3200" dirty="0"/>
              <a:t> </a:t>
            </a:r>
            <a:r>
              <a:rPr sz="3200" dirty="0" err="1"/>
              <a:t>hierarchie</a:t>
            </a:r>
            <a:r>
              <a:rPr sz="3200" dirty="0"/>
              <a:t> </a:t>
            </a:r>
            <a:r>
              <a:rPr sz="3200" dirty="0" err="1"/>
              <a:t>postojů</a:t>
            </a:r>
            <a:r>
              <a:rPr sz="3200" dirty="0"/>
              <a:t>, </a:t>
            </a:r>
            <a:r>
              <a:rPr sz="3200" dirty="0" err="1"/>
              <a:t>konkurence</a:t>
            </a:r>
            <a:r>
              <a:rPr sz="3200" dirty="0"/>
              <a:t> </a:t>
            </a:r>
            <a:r>
              <a:rPr sz="3200" dirty="0" err="1"/>
              <a:t>motivů</a:t>
            </a:r>
            <a:endParaRPr sz="3200" dirty="0"/>
          </a:p>
          <a:p>
            <a:pPr lvl="1"/>
            <a:r>
              <a:rPr lang="cs-CZ" sz="3200" dirty="0"/>
              <a:t> </a:t>
            </a:r>
            <a:r>
              <a:rPr sz="3200" dirty="0" err="1"/>
              <a:t>sebe-regulace</a:t>
            </a:r>
            <a:r>
              <a:rPr sz="3200" dirty="0"/>
              <a:t>, temperament, </a:t>
            </a:r>
            <a:r>
              <a:rPr sz="3200" dirty="0" err="1"/>
              <a:t>kognitivní</a:t>
            </a:r>
            <a:r>
              <a:rPr sz="3200" dirty="0"/>
              <a:t> </a:t>
            </a:r>
            <a:r>
              <a:rPr sz="3200" dirty="0" err="1"/>
              <a:t>schopnosti</a:t>
            </a:r>
            <a:endParaRPr sz="3200" dirty="0"/>
          </a:p>
          <a:p>
            <a:pPr marL="128016" lvl="1" indent="0">
              <a:buNone/>
            </a:pPr>
            <a:endParaRPr lang="cs-CZ" sz="3200" dirty="0"/>
          </a:p>
          <a:p>
            <a:pPr marL="128016" lvl="1" indent="0">
              <a:buNone/>
            </a:pPr>
            <a:r>
              <a:rPr sz="3200" dirty="0" err="1">
                <a:solidFill>
                  <a:schemeClr val="accent2"/>
                </a:solidFill>
              </a:rPr>
              <a:t>Situační</a:t>
            </a:r>
            <a:r>
              <a:rPr sz="3200" dirty="0">
                <a:solidFill>
                  <a:schemeClr val="accent2"/>
                </a:solidFill>
              </a:rPr>
              <a:t> </a:t>
            </a:r>
            <a:r>
              <a:rPr sz="3200" dirty="0" err="1">
                <a:solidFill>
                  <a:schemeClr val="accent2"/>
                </a:solidFill>
              </a:rPr>
              <a:t>faktory</a:t>
            </a:r>
            <a:r>
              <a:rPr sz="3200" dirty="0">
                <a:solidFill>
                  <a:schemeClr val="accent2"/>
                </a:solidFill>
              </a:rPr>
              <a:t>:</a:t>
            </a:r>
          </a:p>
          <a:p>
            <a:pPr lvl="1"/>
            <a:r>
              <a:rPr lang="cs-CZ" sz="3200" dirty="0"/>
              <a:t> </a:t>
            </a:r>
            <a:r>
              <a:rPr sz="3200" dirty="0" err="1"/>
              <a:t>sociální</a:t>
            </a:r>
            <a:r>
              <a:rPr sz="3200" dirty="0"/>
              <a:t> </a:t>
            </a:r>
            <a:r>
              <a:rPr sz="3200" dirty="0" err="1"/>
              <a:t>normy</a:t>
            </a:r>
            <a:r>
              <a:rPr sz="3200" dirty="0"/>
              <a:t>, </a:t>
            </a:r>
            <a:r>
              <a:rPr sz="3200" dirty="0" err="1"/>
              <a:t>přítomnost</a:t>
            </a:r>
            <a:r>
              <a:rPr sz="3200" dirty="0"/>
              <a:t> </a:t>
            </a:r>
            <a:r>
              <a:rPr sz="3200" dirty="0" err="1"/>
              <a:t>druhých</a:t>
            </a:r>
            <a:endParaRPr sz="3200" dirty="0"/>
          </a:p>
          <a:p>
            <a:pPr lvl="1"/>
            <a:r>
              <a:rPr lang="cs-CZ" sz="3200" dirty="0"/>
              <a:t> </a:t>
            </a:r>
            <a:r>
              <a:rPr sz="3200" dirty="0" err="1"/>
              <a:t>očekávané</a:t>
            </a:r>
            <a:r>
              <a:rPr sz="3200" dirty="0"/>
              <a:t> </a:t>
            </a:r>
            <a:r>
              <a:rPr sz="3200" dirty="0" err="1"/>
              <a:t>důsledky</a:t>
            </a:r>
            <a:r>
              <a:rPr sz="3200" dirty="0"/>
              <a:t>, role a </a:t>
            </a:r>
            <a:r>
              <a:rPr sz="3200" dirty="0" err="1"/>
              <a:t>kontext</a:t>
            </a:r>
            <a:endParaRPr sz="3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1001809" cy="1499616"/>
          </a:xfrm>
        </p:spPr>
        <p:txBody>
          <a:bodyPr>
            <a:normAutofit fontScale="90000"/>
          </a:bodyPr>
          <a:lstStyle/>
          <a:p>
            <a:r>
              <a:rPr lang="cs-CZ" sz="5400" b="1" dirty="0"/>
              <a:t>POSTOJ ≠ CHOVÁNÍ</a:t>
            </a:r>
            <a:br>
              <a:rPr lang="cs-CZ" sz="5400" b="1" dirty="0"/>
            </a:br>
            <a:r>
              <a:rPr lang="cs-CZ" sz="4900" b="1" dirty="0">
                <a:solidFill>
                  <a:schemeClr val="accent2"/>
                </a:solidFill>
              </a:rPr>
              <a:t>Jak tento vztah vysvětlují </a:t>
            </a:r>
            <a:r>
              <a:rPr lang="cs-CZ" sz="4900" b="1" dirty="0" err="1">
                <a:solidFill>
                  <a:schemeClr val="accent2"/>
                </a:solidFill>
              </a:rPr>
              <a:t>Fishbein</a:t>
            </a:r>
            <a:r>
              <a:rPr lang="cs-CZ" sz="4900" b="1" dirty="0">
                <a:solidFill>
                  <a:schemeClr val="accent2"/>
                </a:solidFill>
              </a:rPr>
              <a:t> a </a:t>
            </a:r>
            <a:r>
              <a:rPr lang="cs-CZ" sz="4900" b="1" dirty="0" err="1">
                <a:solidFill>
                  <a:schemeClr val="accent2"/>
                </a:solidFill>
              </a:rPr>
              <a:t>Ajzen</a:t>
            </a:r>
            <a:r>
              <a:rPr lang="cs-CZ" sz="4900" b="1" dirty="0">
                <a:solidFill>
                  <a:schemeClr val="accent2"/>
                </a:solidFill>
              </a:rPr>
              <a:t>?</a:t>
            </a:r>
          </a:p>
        </p:txBody>
      </p:sp>
      <p:sp>
        <p:nvSpPr>
          <p:cNvPr id="3" name="Content Placeholder 2"/>
          <p:cNvSpPr>
            <a:spLocks noGrp="1"/>
          </p:cNvSpPr>
          <p:nvPr>
            <p:ph idx="1"/>
          </p:nvPr>
        </p:nvSpPr>
        <p:spPr>
          <a:xfrm>
            <a:off x="1024127" y="2084832"/>
            <a:ext cx="11291894" cy="4023360"/>
          </a:xfrm>
        </p:spPr>
        <p:txBody>
          <a:bodyPr>
            <a:noAutofit/>
          </a:bodyPr>
          <a:lstStyle/>
          <a:p>
            <a:r>
              <a:rPr lang="cs-CZ" sz="3000" b="1" dirty="0" err="1"/>
              <a:t>Theory</a:t>
            </a:r>
            <a:r>
              <a:rPr lang="cs-CZ" sz="3000" b="1" dirty="0"/>
              <a:t> </a:t>
            </a:r>
            <a:r>
              <a:rPr lang="cs-CZ" sz="3000" b="1" dirty="0" err="1"/>
              <a:t>of</a:t>
            </a:r>
            <a:r>
              <a:rPr lang="cs-CZ" sz="3000" b="1" dirty="0"/>
              <a:t> </a:t>
            </a:r>
            <a:r>
              <a:rPr lang="cs-CZ" sz="3000" b="1" dirty="0" err="1"/>
              <a:t>Reasoned</a:t>
            </a:r>
            <a:r>
              <a:rPr lang="cs-CZ" sz="3000" b="1" dirty="0"/>
              <a:t> </a:t>
            </a:r>
            <a:r>
              <a:rPr lang="cs-CZ" sz="3000" b="1" dirty="0" err="1"/>
              <a:t>Action</a:t>
            </a:r>
            <a:r>
              <a:rPr lang="cs-CZ" sz="3000" b="1" dirty="0"/>
              <a:t> </a:t>
            </a:r>
            <a:r>
              <a:rPr lang="cs-CZ" sz="3000" dirty="0"/>
              <a:t>(</a:t>
            </a:r>
            <a:r>
              <a:rPr lang="cs-CZ" sz="3000" dirty="0" err="1"/>
              <a:t>Fishbein</a:t>
            </a:r>
            <a:r>
              <a:rPr lang="cs-CZ" sz="3000" dirty="0"/>
              <a:t> &amp; </a:t>
            </a:r>
            <a:r>
              <a:rPr lang="cs-CZ" sz="3000" dirty="0" err="1"/>
              <a:t>Ajzen</a:t>
            </a:r>
            <a:r>
              <a:rPr lang="cs-CZ" sz="3000" dirty="0"/>
              <a:t>, 1975)</a:t>
            </a:r>
          </a:p>
          <a:p>
            <a:endParaRPr lang="cs-CZ" sz="3000" b="1" dirty="0"/>
          </a:p>
          <a:p>
            <a:r>
              <a:rPr lang="cs-CZ" sz="3000" dirty="0"/>
              <a:t>Chování je určeno </a:t>
            </a:r>
            <a:r>
              <a:rPr lang="cs-CZ" sz="3000" b="1" dirty="0"/>
              <a:t>behaviorálním záměrem</a:t>
            </a:r>
            <a:r>
              <a:rPr lang="cs-CZ" sz="3000" dirty="0"/>
              <a:t>, který vyplývá z:</a:t>
            </a:r>
          </a:p>
          <a:p>
            <a:r>
              <a:rPr lang="cs-CZ" sz="3000" b="1" dirty="0"/>
              <a:t>postoje k chování </a:t>
            </a:r>
            <a:r>
              <a:rPr lang="cs-CZ" sz="3000" dirty="0"/>
              <a:t>- hodnocení důsledků daného jednání</a:t>
            </a:r>
          </a:p>
          <a:p>
            <a:r>
              <a:rPr lang="cs-CZ" sz="3000" b="1" dirty="0"/>
              <a:t>subjektivní normy </a:t>
            </a:r>
            <a:r>
              <a:rPr lang="cs-CZ" sz="3000" dirty="0"/>
              <a:t>- vnímání očekávání významných druhých</a:t>
            </a:r>
          </a:p>
          <a:p>
            <a:endParaRPr lang="cs-CZ" sz="3000" dirty="0"/>
          </a:p>
          <a:p>
            <a:r>
              <a:rPr lang="cs-CZ" sz="3000" b="1" dirty="0">
                <a:solidFill>
                  <a:schemeClr val="accent2"/>
                </a:solidFill>
              </a:rPr>
              <a:t>Záměr → chování</a:t>
            </a:r>
          </a:p>
          <a:p>
            <a:r>
              <a:rPr lang="cs-CZ" sz="3000" dirty="0"/>
              <a:t>Model předpokládá, že chování je plně volní (pod kontrolou jedince)</a:t>
            </a:r>
          </a:p>
          <a:p>
            <a:pPr lvl="1"/>
            <a:endParaRPr sz="3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KDY POSTOJ CHOVÁNÍ PŘEDPOVÍDÁ?</a:t>
            </a:r>
          </a:p>
        </p:txBody>
      </p:sp>
      <p:sp>
        <p:nvSpPr>
          <p:cNvPr id="3" name="Content Placeholder 2"/>
          <p:cNvSpPr>
            <a:spLocks noGrp="1"/>
          </p:cNvSpPr>
          <p:nvPr>
            <p:ph idx="1"/>
          </p:nvPr>
        </p:nvSpPr>
        <p:spPr>
          <a:xfrm>
            <a:off x="1024129" y="1999069"/>
            <a:ext cx="10793704" cy="4553080"/>
          </a:xfrm>
        </p:spPr>
        <p:txBody>
          <a:bodyPr>
            <a:normAutofit fontScale="77500" lnSpcReduction="20000"/>
          </a:bodyPr>
          <a:lstStyle/>
          <a:p>
            <a:r>
              <a:rPr lang="cs-CZ" sz="4400" b="1" dirty="0" err="1">
                <a:solidFill>
                  <a:schemeClr val="accent2"/>
                </a:solidFill>
              </a:rPr>
              <a:t>Theory</a:t>
            </a:r>
            <a:r>
              <a:rPr lang="cs-CZ" sz="4400" b="1" dirty="0">
                <a:solidFill>
                  <a:schemeClr val="accent2"/>
                </a:solidFill>
              </a:rPr>
              <a:t> </a:t>
            </a:r>
            <a:r>
              <a:rPr lang="cs-CZ" sz="4400" b="1" dirty="0" err="1">
                <a:solidFill>
                  <a:schemeClr val="accent2"/>
                </a:solidFill>
              </a:rPr>
              <a:t>of</a:t>
            </a:r>
            <a:r>
              <a:rPr lang="cs-CZ" sz="4400" b="1" dirty="0">
                <a:solidFill>
                  <a:schemeClr val="accent2"/>
                </a:solidFill>
              </a:rPr>
              <a:t> </a:t>
            </a:r>
            <a:r>
              <a:rPr lang="cs-CZ" sz="4400" b="1" dirty="0" err="1">
                <a:solidFill>
                  <a:schemeClr val="accent2"/>
                </a:solidFill>
              </a:rPr>
              <a:t>Planned</a:t>
            </a:r>
            <a:r>
              <a:rPr lang="cs-CZ" sz="4400" b="1" dirty="0">
                <a:solidFill>
                  <a:schemeClr val="accent2"/>
                </a:solidFill>
              </a:rPr>
              <a:t> </a:t>
            </a:r>
            <a:r>
              <a:rPr lang="cs-CZ" sz="4400" b="1" dirty="0" err="1">
                <a:solidFill>
                  <a:schemeClr val="accent2"/>
                </a:solidFill>
              </a:rPr>
              <a:t>Behavior</a:t>
            </a:r>
            <a:r>
              <a:rPr lang="cs-CZ" sz="3200" b="1" dirty="0"/>
              <a:t> </a:t>
            </a:r>
            <a:r>
              <a:rPr lang="cs-CZ" sz="3200" dirty="0"/>
              <a:t>(</a:t>
            </a:r>
            <a:r>
              <a:rPr lang="cs-CZ" sz="3200" dirty="0" err="1"/>
              <a:t>Ajzen</a:t>
            </a:r>
            <a:r>
              <a:rPr lang="cs-CZ" sz="3200" dirty="0"/>
              <a:t>, 1985, 1991)</a:t>
            </a:r>
          </a:p>
          <a:p>
            <a:r>
              <a:rPr lang="cs-CZ" sz="3200" dirty="0"/>
              <a:t>Rozšíření TRA o třetí složku:</a:t>
            </a:r>
          </a:p>
          <a:p>
            <a:pPr marL="688086" lvl="1" indent="-514350">
              <a:buFont typeface="+mj-lt"/>
              <a:buAutoNum type="arabicPeriod"/>
            </a:pPr>
            <a:r>
              <a:rPr lang="cs-CZ" sz="2800" b="1" dirty="0"/>
              <a:t>postoj k chování</a:t>
            </a:r>
            <a:endParaRPr lang="cs-CZ" sz="2800" dirty="0"/>
          </a:p>
          <a:p>
            <a:pPr marL="688086" lvl="1" indent="-514350">
              <a:buFont typeface="+mj-lt"/>
              <a:buAutoNum type="arabicPeriod"/>
            </a:pPr>
            <a:r>
              <a:rPr lang="cs-CZ" sz="2800" b="1" dirty="0"/>
              <a:t>subjektivní norma</a:t>
            </a:r>
            <a:endParaRPr lang="cs-CZ" sz="2800" dirty="0"/>
          </a:p>
          <a:p>
            <a:pPr marL="688086" lvl="1" indent="-514350">
              <a:buFont typeface="+mj-lt"/>
              <a:buAutoNum type="arabicPeriod"/>
            </a:pPr>
            <a:r>
              <a:rPr lang="cs-CZ" sz="2800" b="1" dirty="0"/>
              <a:t>vnímaná behaviorální kontrola</a:t>
            </a:r>
            <a:br>
              <a:rPr lang="cs-CZ" sz="2800" dirty="0"/>
            </a:br>
            <a:endParaRPr lang="cs-CZ" sz="2800" dirty="0"/>
          </a:p>
          <a:p>
            <a:r>
              <a:rPr lang="cs-CZ" sz="3200" dirty="0">
                <a:solidFill>
                  <a:schemeClr val="accent2"/>
                </a:solidFill>
              </a:rPr>
              <a:t>→ behaviorální záměr</a:t>
            </a:r>
            <a:br>
              <a:rPr lang="cs-CZ" sz="3200" dirty="0">
                <a:solidFill>
                  <a:schemeClr val="accent2"/>
                </a:solidFill>
              </a:rPr>
            </a:br>
            <a:r>
              <a:rPr lang="cs-CZ" sz="3200" dirty="0">
                <a:solidFill>
                  <a:schemeClr val="accent2"/>
                </a:solidFill>
              </a:rPr>
              <a:t>→ chování</a:t>
            </a:r>
          </a:p>
          <a:p>
            <a:endParaRPr lang="cs-CZ" sz="3200" dirty="0"/>
          </a:p>
          <a:p>
            <a:r>
              <a:rPr lang="cs-CZ" sz="3200" dirty="0"/>
              <a:t>Vnímaná kontrola může ovlivňovat chování </a:t>
            </a:r>
            <a:r>
              <a:rPr lang="cs-CZ" sz="3200" b="1" dirty="0"/>
              <a:t>přímo</a:t>
            </a:r>
            <a:r>
              <a:rPr lang="cs-CZ" sz="3200" dirty="0"/>
              <a:t> (nejen přes záměr).</a:t>
            </a:r>
          </a:p>
          <a:p>
            <a:r>
              <a:rPr lang="cs-CZ" sz="3200" dirty="0"/>
              <a:t>Čím je postoj </a:t>
            </a:r>
            <a:r>
              <a:rPr lang="cs-CZ" sz="3200" b="1" dirty="0"/>
              <a:t>specifičtější a měřený na stejné úrovni konkrétnosti jako chování</a:t>
            </a:r>
            <a:r>
              <a:rPr lang="cs-CZ" sz="3200" dirty="0"/>
              <a:t>, tím je predikce silnější.</a:t>
            </a:r>
          </a:p>
          <a:p>
            <a:pPr marL="128016" lvl="1" indent="0">
              <a:buNone/>
            </a:pPr>
            <a:endParaRPr sz="2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1D332A6D-93B1-4C81-CAB2-7974A3C5B17F}"/>
              </a:ext>
            </a:extLst>
          </p:cNvPr>
          <p:cNvPicPr>
            <a:picLocks noChangeAspect="1"/>
          </p:cNvPicPr>
          <p:nvPr/>
        </p:nvPicPr>
        <p:blipFill>
          <a:blip r:embed="rId2"/>
          <a:stretch>
            <a:fillRect/>
          </a:stretch>
        </p:blipFill>
        <p:spPr>
          <a:xfrm>
            <a:off x="68826" y="1725961"/>
            <a:ext cx="12192000" cy="5018567"/>
          </a:xfrm>
          <a:prstGeom prst="rect">
            <a:avLst/>
          </a:prstGeom>
        </p:spPr>
      </p:pic>
      <p:sp>
        <p:nvSpPr>
          <p:cNvPr id="6" name="Nadpis 1">
            <a:extLst>
              <a:ext uri="{FF2B5EF4-FFF2-40B4-BE49-F238E27FC236}">
                <a16:creationId xmlns:a16="http://schemas.microsoft.com/office/drawing/2014/main" id="{6757EAD8-4EED-5352-0FB0-B4BCC7EC52B0}"/>
              </a:ext>
            </a:extLst>
          </p:cNvPr>
          <p:cNvSpPr>
            <a:spLocks noGrp="1"/>
          </p:cNvSpPr>
          <p:nvPr>
            <p:ph type="title"/>
          </p:nvPr>
        </p:nvSpPr>
        <p:spPr>
          <a:xfrm>
            <a:off x="1077585" y="886838"/>
            <a:ext cx="9720072" cy="1499616"/>
          </a:xfrm>
        </p:spPr>
        <p:txBody>
          <a:bodyPr>
            <a:normAutofit/>
          </a:bodyPr>
          <a:lstStyle/>
          <a:p>
            <a:r>
              <a:rPr lang="en-US" b="1" dirty="0" err="1"/>
              <a:t>Teorie</a:t>
            </a:r>
            <a:r>
              <a:rPr lang="en-US" b="1" dirty="0"/>
              <a:t> </a:t>
            </a:r>
            <a:r>
              <a:rPr lang="cs-CZ" b="1" dirty="0"/>
              <a:t>plánovaného chování</a:t>
            </a:r>
            <a:br>
              <a:rPr lang="cs-CZ" dirty="0"/>
            </a:br>
            <a:endParaRPr lang="cs-CZ" sz="6000" dirty="0"/>
          </a:p>
        </p:txBody>
      </p:sp>
    </p:spTree>
    <p:extLst>
      <p:ext uri="{BB962C8B-B14F-4D97-AF65-F5344CB8AC3E}">
        <p14:creationId xmlns:p14="http://schemas.microsoft.com/office/powerpoint/2010/main" val="26723559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3CAE2-98BC-FAD9-C990-4FF66561D3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8C5E7-328F-ABFF-15D8-B391CD4FCE60}"/>
              </a:ext>
            </a:extLst>
          </p:cNvPr>
          <p:cNvSpPr>
            <a:spLocks noGrp="1"/>
          </p:cNvSpPr>
          <p:nvPr>
            <p:ph type="title"/>
          </p:nvPr>
        </p:nvSpPr>
        <p:spPr/>
        <p:txBody>
          <a:bodyPr/>
          <a:lstStyle/>
          <a:p>
            <a:r>
              <a:t>CHOVÁNÍ MĚNÍ POSTOJE</a:t>
            </a:r>
          </a:p>
        </p:txBody>
      </p:sp>
      <p:sp>
        <p:nvSpPr>
          <p:cNvPr id="3" name="Content Placeholder 2">
            <a:extLst>
              <a:ext uri="{FF2B5EF4-FFF2-40B4-BE49-F238E27FC236}">
                <a16:creationId xmlns:a16="http://schemas.microsoft.com/office/drawing/2014/main" id="{F2272635-7A8B-00D5-DA83-2F8E0846A273}"/>
              </a:ext>
            </a:extLst>
          </p:cNvPr>
          <p:cNvSpPr>
            <a:spLocks noGrp="1"/>
          </p:cNvSpPr>
          <p:nvPr>
            <p:ph idx="1"/>
          </p:nvPr>
        </p:nvSpPr>
        <p:spPr/>
        <p:txBody>
          <a:bodyPr>
            <a:normAutofit/>
          </a:bodyPr>
          <a:lstStyle/>
          <a:p>
            <a:r>
              <a:rPr sz="3600" dirty="0" err="1">
                <a:solidFill>
                  <a:schemeClr val="accent2"/>
                </a:solidFill>
              </a:rPr>
              <a:t>Kognitivní</a:t>
            </a:r>
            <a:r>
              <a:rPr sz="3600" dirty="0">
                <a:solidFill>
                  <a:schemeClr val="accent2"/>
                </a:solidFill>
              </a:rPr>
              <a:t> </a:t>
            </a:r>
            <a:r>
              <a:rPr sz="3600" dirty="0" err="1">
                <a:solidFill>
                  <a:schemeClr val="accent2"/>
                </a:solidFill>
              </a:rPr>
              <a:t>disonance</a:t>
            </a:r>
            <a:r>
              <a:rPr sz="3600" dirty="0"/>
              <a:t> (Festinger):</a:t>
            </a:r>
          </a:p>
          <a:p>
            <a:pPr lvl="1"/>
            <a:r>
              <a:rPr lang="cs-CZ" sz="3200" dirty="0"/>
              <a:t> </a:t>
            </a:r>
            <a:r>
              <a:rPr sz="3200" dirty="0" err="1"/>
              <a:t>rozpor</a:t>
            </a:r>
            <a:r>
              <a:rPr sz="3200" dirty="0"/>
              <a:t> </a:t>
            </a:r>
            <a:r>
              <a:rPr sz="3200" dirty="0" err="1"/>
              <a:t>mezi</a:t>
            </a:r>
            <a:r>
              <a:rPr sz="3200" dirty="0"/>
              <a:t> </a:t>
            </a:r>
            <a:r>
              <a:rPr sz="3200" dirty="0" err="1"/>
              <a:t>postojem</a:t>
            </a:r>
            <a:r>
              <a:rPr sz="3200" dirty="0"/>
              <a:t> a </a:t>
            </a:r>
            <a:r>
              <a:rPr sz="3200" dirty="0" err="1"/>
              <a:t>chováním</a:t>
            </a:r>
            <a:r>
              <a:rPr sz="3200" dirty="0"/>
              <a:t> → </a:t>
            </a:r>
            <a:r>
              <a:rPr sz="3200" dirty="0" err="1"/>
              <a:t>napětí</a:t>
            </a:r>
            <a:endParaRPr sz="3200" dirty="0"/>
          </a:p>
          <a:p>
            <a:pPr lvl="1"/>
            <a:r>
              <a:rPr sz="3200" dirty="0"/>
              <a:t> </a:t>
            </a:r>
            <a:r>
              <a:rPr sz="3200" dirty="0" err="1"/>
              <a:t>změna</a:t>
            </a:r>
            <a:r>
              <a:rPr sz="3200" dirty="0"/>
              <a:t> </a:t>
            </a:r>
            <a:r>
              <a:rPr sz="3200" dirty="0" err="1"/>
              <a:t>postoje</a:t>
            </a:r>
            <a:r>
              <a:rPr sz="3200" dirty="0"/>
              <a:t> pro </a:t>
            </a:r>
            <a:r>
              <a:rPr sz="3200" dirty="0" err="1"/>
              <a:t>obnovení</a:t>
            </a:r>
            <a:r>
              <a:rPr sz="3200" dirty="0"/>
              <a:t> </a:t>
            </a:r>
            <a:r>
              <a:rPr sz="3200" dirty="0" err="1"/>
              <a:t>konzistence</a:t>
            </a:r>
            <a:endParaRPr sz="3200" dirty="0"/>
          </a:p>
          <a:p>
            <a:pPr marL="128016" lvl="1" indent="0">
              <a:buNone/>
            </a:pPr>
            <a:endParaRPr lang="cs-CZ" sz="3200" dirty="0"/>
          </a:p>
          <a:p>
            <a:pPr marL="128016" lvl="1" indent="0">
              <a:buNone/>
            </a:pPr>
            <a:r>
              <a:rPr sz="3200" dirty="0">
                <a:solidFill>
                  <a:schemeClr val="accent2"/>
                </a:solidFill>
              </a:rPr>
              <a:t>Sebe-</a:t>
            </a:r>
            <a:r>
              <a:rPr sz="3200" dirty="0" err="1">
                <a:solidFill>
                  <a:schemeClr val="accent2"/>
                </a:solidFill>
              </a:rPr>
              <a:t>percepční</a:t>
            </a:r>
            <a:r>
              <a:rPr sz="3200" dirty="0">
                <a:solidFill>
                  <a:schemeClr val="accent2"/>
                </a:solidFill>
              </a:rPr>
              <a:t> </a:t>
            </a:r>
            <a:r>
              <a:rPr sz="3200" dirty="0" err="1">
                <a:solidFill>
                  <a:schemeClr val="accent2"/>
                </a:solidFill>
              </a:rPr>
              <a:t>teorie</a:t>
            </a:r>
            <a:r>
              <a:rPr sz="3200" dirty="0">
                <a:solidFill>
                  <a:schemeClr val="accent2"/>
                </a:solidFill>
              </a:rPr>
              <a:t> </a:t>
            </a:r>
            <a:r>
              <a:rPr sz="3200" dirty="0"/>
              <a:t>(Bem):</a:t>
            </a:r>
          </a:p>
          <a:p>
            <a:pPr lvl="1"/>
            <a:r>
              <a:rPr sz="3200" dirty="0"/>
              <a:t> </a:t>
            </a:r>
            <a:r>
              <a:rPr sz="3200" dirty="0" err="1"/>
              <a:t>usuzujeme</a:t>
            </a:r>
            <a:r>
              <a:rPr sz="3200" dirty="0"/>
              <a:t> </a:t>
            </a:r>
            <a:r>
              <a:rPr sz="3200" dirty="0" err="1"/>
              <a:t>na</a:t>
            </a:r>
            <a:r>
              <a:rPr sz="3200" dirty="0"/>
              <a:t> </a:t>
            </a:r>
            <a:r>
              <a:rPr sz="3200" dirty="0" err="1"/>
              <a:t>svůj</a:t>
            </a:r>
            <a:r>
              <a:rPr sz="3200" dirty="0"/>
              <a:t> </a:t>
            </a:r>
            <a:r>
              <a:rPr sz="3200" dirty="0" err="1"/>
              <a:t>postoj</a:t>
            </a:r>
            <a:r>
              <a:rPr sz="3200" dirty="0"/>
              <a:t> z </a:t>
            </a:r>
            <a:r>
              <a:rPr sz="3200" dirty="0" err="1"/>
              <a:t>vlastního</a:t>
            </a:r>
            <a:r>
              <a:rPr sz="3200" dirty="0"/>
              <a:t> </a:t>
            </a:r>
            <a:r>
              <a:rPr sz="3200" dirty="0" err="1"/>
              <a:t>chování</a:t>
            </a:r>
            <a:endParaRPr sz="3200" dirty="0"/>
          </a:p>
        </p:txBody>
      </p:sp>
    </p:spTree>
    <p:extLst>
      <p:ext uri="{BB962C8B-B14F-4D97-AF65-F5344CB8AC3E}">
        <p14:creationId xmlns:p14="http://schemas.microsoft.com/office/powerpoint/2010/main" val="345837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chemeClr val="accent2"/>
                </a:solidFill>
              </a:rPr>
              <a:t>PSYCHOLOGICKÁ REAKTANCE </a:t>
            </a:r>
            <a:r>
              <a:rPr dirty="0"/>
              <a:t>(Brehm)</a:t>
            </a:r>
          </a:p>
        </p:txBody>
      </p:sp>
      <p:sp>
        <p:nvSpPr>
          <p:cNvPr id="3" name="Content Placeholder 2"/>
          <p:cNvSpPr>
            <a:spLocks noGrp="1"/>
          </p:cNvSpPr>
          <p:nvPr>
            <p:ph idx="1"/>
          </p:nvPr>
        </p:nvSpPr>
        <p:spPr>
          <a:xfrm>
            <a:off x="1024128" y="2286000"/>
            <a:ext cx="10226145" cy="4023360"/>
          </a:xfrm>
        </p:spPr>
        <p:txBody>
          <a:bodyPr>
            <a:normAutofit/>
          </a:bodyPr>
          <a:lstStyle/>
          <a:p>
            <a:r>
              <a:rPr sz="3200" b="1" dirty="0" err="1">
                <a:solidFill>
                  <a:schemeClr val="accent2"/>
                </a:solidFill>
              </a:rPr>
              <a:t>Ohrožení</a:t>
            </a:r>
            <a:r>
              <a:rPr sz="3200" b="1" dirty="0">
                <a:solidFill>
                  <a:schemeClr val="accent2"/>
                </a:solidFill>
              </a:rPr>
              <a:t> </a:t>
            </a:r>
            <a:r>
              <a:rPr sz="3200" b="1" dirty="0" err="1">
                <a:solidFill>
                  <a:schemeClr val="accent2"/>
                </a:solidFill>
              </a:rPr>
              <a:t>osobní</a:t>
            </a:r>
            <a:r>
              <a:rPr sz="3200" b="1" dirty="0">
                <a:solidFill>
                  <a:schemeClr val="accent2"/>
                </a:solidFill>
              </a:rPr>
              <a:t> </a:t>
            </a:r>
            <a:r>
              <a:rPr sz="3200" b="1" dirty="0" err="1">
                <a:solidFill>
                  <a:schemeClr val="accent2"/>
                </a:solidFill>
              </a:rPr>
              <a:t>svobody</a:t>
            </a:r>
            <a:r>
              <a:rPr sz="3200" b="1" dirty="0">
                <a:solidFill>
                  <a:schemeClr val="accent2"/>
                </a:solidFill>
              </a:rPr>
              <a:t> → </a:t>
            </a:r>
            <a:r>
              <a:rPr sz="3200" b="1" dirty="0" err="1">
                <a:solidFill>
                  <a:schemeClr val="accent2"/>
                </a:solidFill>
              </a:rPr>
              <a:t>motivace</a:t>
            </a:r>
            <a:r>
              <a:rPr sz="3200" b="1" dirty="0">
                <a:solidFill>
                  <a:schemeClr val="accent2"/>
                </a:solidFill>
              </a:rPr>
              <a:t> </a:t>
            </a:r>
            <a:r>
              <a:rPr sz="3200" b="1" dirty="0" err="1">
                <a:solidFill>
                  <a:schemeClr val="accent2"/>
                </a:solidFill>
              </a:rPr>
              <a:t>obnovit</a:t>
            </a:r>
            <a:r>
              <a:rPr sz="3200" b="1" dirty="0">
                <a:solidFill>
                  <a:schemeClr val="accent2"/>
                </a:solidFill>
              </a:rPr>
              <a:t> </a:t>
            </a:r>
            <a:r>
              <a:rPr sz="3200" b="1" dirty="0" err="1">
                <a:solidFill>
                  <a:schemeClr val="accent2"/>
                </a:solidFill>
              </a:rPr>
              <a:t>svobodu</a:t>
            </a:r>
            <a:endParaRPr lang="cs-CZ" sz="3200" b="1" dirty="0">
              <a:solidFill>
                <a:schemeClr val="accent2"/>
              </a:solidFill>
            </a:endParaRPr>
          </a:p>
          <a:p>
            <a:endParaRPr sz="3200" dirty="0"/>
          </a:p>
          <a:p>
            <a:pPr lvl="1"/>
            <a:r>
              <a:rPr lang="cs-CZ" sz="2800" dirty="0"/>
              <a:t> </a:t>
            </a:r>
            <a:r>
              <a:rPr sz="2800" dirty="0" err="1"/>
              <a:t>zákaz</a:t>
            </a:r>
            <a:r>
              <a:rPr sz="2800" dirty="0"/>
              <a:t> </a:t>
            </a:r>
            <a:r>
              <a:rPr sz="2800" dirty="0" err="1"/>
              <a:t>zvyšuje</a:t>
            </a:r>
            <a:r>
              <a:rPr sz="2800" dirty="0"/>
              <a:t> </a:t>
            </a:r>
            <a:r>
              <a:rPr sz="2800" dirty="0" err="1"/>
              <a:t>atraktivitu</a:t>
            </a:r>
            <a:r>
              <a:rPr sz="2800" dirty="0"/>
              <a:t> </a:t>
            </a:r>
            <a:r>
              <a:rPr sz="2800" dirty="0" err="1"/>
              <a:t>alternativy</a:t>
            </a:r>
            <a:endParaRPr sz="2800" dirty="0"/>
          </a:p>
          <a:p>
            <a:pPr lvl="1"/>
            <a:r>
              <a:rPr lang="cs-CZ" sz="2800" dirty="0"/>
              <a:t> </a:t>
            </a:r>
            <a:r>
              <a:rPr sz="2800" dirty="0" err="1"/>
              <a:t>odpor</a:t>
            </a:r>
            <a:r>
              <a:rPr sz="2800" dirty="0"/>
              <a:t> </a:t>
            </a:r>
            <a:r>
              <a:rPr sz="2800" dirty="0" err="1"/>
              <a:t>vůči</a:t>
            </a:r>
            <a:r>
              <a:rPr sz="2800" dirty="0"/>
              <a:t> </a:t>
            </a:r>
            <a:r>
              <a:rPr sz="2800" dirty="0" err="1"/>
              <a:t>nátlaku</a:t>
            </a:r>
            <a:endParaRPr lang="cs-CZ" sz="2800" dirty="0"/>
          </a:p>
          <a:p>
            <a:pPr lvl="1"/>
            <a:endParaRPr lang="cs-CZ" sz="2800" dirty="0"/>
          </a:p>
          <a:p>
            <a:r>
              <a:rPr lang="cs-CZ" dirty="0">
                <a:solidFill>
                  <a:schemeClr val="tx1">
                    <a:lumMod val="50000"/>
                    <a:lumOff val="50000"/>
                  </a:schemeClr>
                </a:solidFill>
              </a:rPr>
              <a:t>Zákaz kouření = vynucená změna chování – změní se postoj?</a:t>
            </a:r>
          </a:p>
          <a:p>
            <a:r>
              <a:rPr lang="cs-CZ" dirty="0">
                <a:solidFill>
                  <a:schemeClr val="tx1">
                    <a:lumMod val="50000"/>
                    <a:lumOff val="50000"/>
                  </a:schemeClr>
                </a:solidFill>
              </a:rPr>
              <a:t>Při omezení osobní svobody máme tendenci pozitivněji hodnotit vyloučené alternativy („zakázané ovoce“)</a:t>
            </a:r>
          </a:p>
          <a:p>
            <a:endParaRPr lang="cs-CZ" sz="2800" dirty="0">
              <a:solidFill>
                <a:schemeClr val="tx1">
                  <a:lumMod val="50000"/>
                  <a:lumOff val="50000"/>
                </a:schemeClr>
              </a:solidFill>
            </a:endParaRPr>
          </a:p>
          <a:p>
            <a:pPr marL="128016" lvl="1" indent="0">
              <a:buNone/>
            </a:pPr>
            <a:endParaRPr sz="2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ADA4F9-7845-B6F6-BD90-45AD7ABB934D}"/>
              </a:ext>
            </a:extLst>
          </p:cNvPr>
          <p:cNvSpPr>
            <a:spLocks noGrp="1"/>
          </p:cNvSpPr>
          <p:nvPr>
            <p:ph type="title"/>
          </p:nvPr>
        </p:nvSpPr>
        <p:spPr/>
        <p:txBody>
          <a:bodyPr/>
          <a:lstStyle/>
          <a:p>
            <a:r>
              <a:rPr lang="cs-CZ" dirty="0"/>
              <a:t>formulujte příklad </a:t>
            </a:r>
            <a:br>
              <a:rPr lang="cs-CZ" dirty="0"/>
            </a:br>
            <a:r>
              <a:rPr lang="cs-CZ" dirty="0"/>
              <a:t>aplikujte teorii plánovaného chování</a:t>
            </a:r>
          </a:p>
        </p:txBody>
      </p:sp>
      <p:sp>
        <p:nvSpPr>
          <p:cNvPr id="3" name="Zástupný obsah 2">
            <a:extLst>
              <a:ext uri="{FF2B5EF4-FFF2-40B4-BE49-F238E27FC236}">
                <a16:creationId xmlns:a16="http://schemas.microsoft.com/office/drawing/2014/main" id="{21767EE0-EE85-424E-8491-C0BB38612956}"/>
              </a:ext>
            </a:extLst>
          </p:cNvPr>
          <p:cNvSpPr>
            <a:spLocks noGrp="1"/>
          </p:cNvSpPr>
          <p:nvPr>
            <p:ph idx="1"/>
          </p:nvPr>
        </p:nvSpPr>
        <p:spPr/>
        <p:txBody>
          <a:bodyPr>
            <a:normAutofit lnSpcReduction="10000"/>
          </a:bodyPr>
          <a:lstStyle/>
          <a:p>
            <a:r>
              <a:rPr lang="cs-CZ" dirty="0"/>
              <a:t>Ve dvojicích si zvolte určité chování (např. kouření, účast na Prague </a:t>
            </a:r>
            <a:r>
              <a:rPr lang="cs-CZ" dirty="0" err="1"/>
              <a:t>Pride</a:t>
            </a:r>
            <a:r>
              <a:rPr lang="cs-CZ" dirty="0"/>
              <a:t>, vegetariánství). </a:t>
            </a:r>
          </a:p>
          <a:p>
            <a:r>
              <a:rPr lang="cs-CZ" dirty="0"/>
              <a:t>Aplikujte na něj teorii plánovaného chování. </a:t>
            </a:r>
          </a:p>
          <a:p>
            <a:r>
              <a:rPr lang="cs-CZ" dirty="0"/>
              <a:t>Uvažujte příklad konkrétní osoby. </a:t>
            </a:r>
          </a:p>
          <a:p>
            <a:r>
              <a:rPr lang="cs-CZ" dirty="0"/>
              <a:t>Identifikujte tři zdroje:</a:t>
            </a:r>
          </a:p>
          <a:p>
            <a:pPr marL="1225296" lvl="8" indent="0">
              <a:buNone/>
            </a:pPr>
            <a:r>
              <a:rPr lang="cs-CZ" sz="2200" dirty="0"/>
              <a:t>				postoj k chování </a:t>
            </a:r>
          </a:p>
          <a:p>
            <a:pPr marL="1225296" lvl="8" indent="0">
              <a:buNone/>
            </a:pPr>
            <a:r>
              <a:rPr lang="cs-CZ" altLang="cs-CZ" sz="2200" dirty="0"/>
              <a:t>				subjektivní normy </a:t>
            </a:r>
          </a:p>
          <a:p>
            <a:pPr marL="1225296" lvl="8" indent="0">
              <a:buNone/>
            </a:pPr>
            <a:r>
              <a:rPr lang="cs-CZ" altLang="cs-CZ" sz="2200" dirty="0"/>
              <a:t>				vnímaná kontrola </a:t>
            </a:r>
          </a:p>
          <a:p>
            <a:pPr marL="0" indent="0">
              <a:buNone/>
            </a:pPr>
            <a:r>
              <a:rPr lang="cs-CZ" dirty="0"/>
              <a:t> Na práci máte 4 minuty. </a:t>
            </a:r>
          </a:p>
          <a:p>
            <a:pPr marL="0" indent="0">
              <a:buNone/>
            </a:pPr>
            <a:r>
              <a:rPr lang="cs-CZ" dirty="0"/>
              <a:t> Představte váš příklad </a:t>
            </a:r>
            <a:r>
              <a:rPr lang="cs-CZ"/>
              <a:t>další dvojici. </a:t>
            </a:r>
            <a:endParaRPr lang="cs-CZ" dirty="0"/>
          </a:p>
        </p:txBody>
      </p:sp>
    </p:spTree>
    <p:extLst>
      <p:ext uri="{BB962C8B-B14F-4D97-AF65-F5344CB8AC3E}">
        <p14:creationId xmlns:p14="http://schemas.microsoft.com/office/powerpoint/2010/main" val="297876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C4FDFA-76C6-4669-8698-CE409FCA2E8F}"/>
              </a:ext>
            </a:extLst>
          </p:cNvPr>
          <p:cNvSpPr>
            <a:spLocks noGrp="1"/>
          </p:cNvSpPr>
          <p:nvPr>
            <p:ph type="title"/>
          </p:nvPr>
        </p:nvSpPr>
        <p:spPr/>
        <p:txBody>
          <a:bodyPr/>
          <a:lstStyle/>
          <a:p>
            <a:r>
              <a:rPr lang="cs-CZ" dirty="0"/>
              <a:t>Příprava na zkoušku</a:t>
            </a:r>
          </a:p>
        </p:txBody>
      </p:sp>
      <p:sp>
        <p:nvSpPr>
          <p:cNvPr id="3" name="Zástupný obsah 2">
            <a:extLst>
              <a:ext uri="{FF2B5EF4-FFF2-40B4-BE49-F238E27FC236}">
                <a16:creationId xmlns:a16="http://schemas.microsoft.com/office/drawing/2014/main" id="{4BB6D412-7CC9-41F7-B65C-29E28952F660}"/>
              </a:ext>
            </a:extLst>
          </p:cNvPr>
          <p:cNvSpPr>
            <a:spLocks noGrp="1"/>
          </p:cNvSpPr>
          <p:nvPr>
            <p:ph idx="1"/>
          </p:nvPr>
        </p:nvSpPr>
        <p:spPr/>
        <p:txBody>
          <a:bodyPr/>
          <a:lstStyle/>
          <a:p>
            <a:r>
              <a:rPr lang="cs-CZ" dirty="0"/>
              <a:t>K přípravě na zkoušku slouží následující podklady: </a:t>
            </a:r>
          </a:p>
          <a:p>
            <a:pPr>
              <a:buFont typeface="Wingdings" panose="05000000000000000000" pitchFamily="2" charset="2"/>
              <a:buChar char="§"/>
            </a:pPr>
            <a:r>
              <a:rPr lang="cs-CZ" dirty="0"/>
              <a:t> příslušné tematické kapitoly z učebnic:</a:t>
            </a:r>
          </a:p>
          <a:p>
            <a:pPr lvl="2">
              <a:buFont typeface="Wingdings" panose="05000000000000000000" pitchFamily="2" charset="2"/>
              <a:buChar char="§"/>
            </a:pPr>
            <a:r>
              <a:rPr lang="cs-CZ" dirty="0" err="1"/>
              <a:t>Hewstone</a:t>
            </a:r>
            <a:r>
              <a:rPr lang="cs-CZ" dirty="0"/>
              <a:t>, M., &amp; </a:t>
            </a:r>
            <a:r>
              <a:rPr lang="cs-CZ" dirty="0" err="1"/>
              <a:t>Stroebe</a:t>
            </a:r>
            <a:r>
              <a:rPr lang="cs-CZ" dirty="0"/>
              <a:t>, W. (2006). Sociální psychologie. Praha, Portál.</a:t>
            </a:r>
          </a:p>
          <a:p>
            <a:pPr lvl="2">
              <a:buFont typeface="Wingdings" panose="05000000000000000000" pitchFamily="2" charset="2"/>
              <a:buChar char="§"/>
            </a:pPr>
            <a:r>
              <a:rPr lang="cs-CZ" dirty="0"/>
              <a:t>Slaměník, I., &amp; Výrost, J. (2008). </a:t>
            </a:r>
            <a:r>
              <a:rPr lang="cs-CZ" i="1" dirty="0"/>
              <a:t>Sociální psychologie I. a II.</a:t>
            </a:r>
            <a:r>
              <a:rPr lang="cs-CZ" dirty="0"/>
              <a:t> Praha, Grada. </a:t>
            </a:r>
          </a:p>
          <a:p>
            <a:pPr marL="91440" lvl="2" indent="-91440">
              <a:spcBef>
                <a:spcPts val="1200"/>
              </a:spcBef>
              <a:spcAft>
                <a:spcPts val="200"/>
              </a:spcAft>
              <a:buSzPct val="100000"/>
              <a:buFont typeface="Wingdings" panose="05000000000000000000" pitchFamily="2" charset="2"/>
              <a:buChar char="§"/>
            </a:pPr>
            <a:r>
              <a:rPr lang="cs-CZ" sz="2200" dirty="0"/>
              <a:t> doporučená literatura (viz sylabus v SIS)</a:t>
            </a:r>
          </a:p>
          <a:p>
            <a:pPr marL="91440" lvl="2" indent="-91440">
              <a:spcBef>
                <a:spcPts val="1200"/>
              </a:spcBef>
              <a:spcAft>
                <a:spcPts val="200"/>
              </a:spcAft>
              <a:buSzPct val="100000"/>
              <a:buFont typeface="Wingdings" panose="05000000000000000000" pitchFamily="2" charset="2"/>
              <a:buChar char="§"/>
            </a:pPr>
            <a:r>
              <a:rPr lang="cs-CZ" sz="2200" dirty="0"/>
              <a:t> skupinové </a:t>
            </a:r>
            <a:r>
              <a:rPr lang="cs-CZ" sz="2200" dirty="0" err="1"/>
              <a:t>power</a:t>
            </a:r>
            <a:r>
              <a:rPr lang="cs-CZ" sz="2200" dirty="0"/>
              <a:t>-pointové prezentace k jednotlivým tématům</a:t>
            </a:r>
          </a:p>
          <a:p>
            <a:pPr marL="91440" lvl="2" indent="-91440">
              <a:spcBef>
                <a:spcPts val="1200"/>
              </a:spcBef>
              <a:spcAft>
                <a:spcPts val="200"/>
              </a:spcAft>
              <a:buSzPct val="100000"/>
              <a:buFont typeface="Wingdings" panose="05000000000000000000" pitchFamily="2" charset="2"/>
              <a:buChar char="§"/>
            </a:pPr>
            <a:r>
              <a:rPr lang="cs-CZ" sz="2200" dirty="0"/>
              <a:t> přednášky </a:t>
            </a:r>
          </a:p>
          <a:p>
            <a:pPr lvl="2">
              <a:buFont typeface="Wingdings" panose="05000000000000000000" pitchFamily="2" charset="2"/>
              <a:buChar char="§"/>
            </a:pPr>
            <a:endParaRPr lang="cs-CZ" dirty="0"/>
          </a:p>
          <a:p>
            <a:pPr lvl="2">
              <a:buFont typeface="Wingdings" panose="05000000000000000000" pitchFamily="2" charset="2"/>
              <a:buChar char="§"/>
            </a:pPr>
            <a:endParaRPr lang="cs-CZ" dirty="0"/>
          </a:p>
        </p:txBody>
      </p:sp>
    </p:spTree>
    <p:extLst>
      <p:ext uri="{BB962C8B-B14F-4D97-AF65-F5344CB8AC3E}">
        <p14:creationId xmlns:p14="http://schemas.microsoft.com/office/powerpoint/2010/main" val="16035420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A0268-7D14-9076-4D20-A5AE3CAE473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A2BF762-1A72-66AC-B74E-285C78E8849C}"/>
              </a:ext>
            </a:extLst>
          </p:cNvPr>
          <p:cNvSpPr>
            <a:spLocks noGrp="1"/>
          </p:cNvSpPr>
          <p:nvPr>
            <p:ph type="title"/>
          </p:nvPr>
        </p:nvSpPr>
        <p:spPr>
          <a:xfrm>
            <a:off x="1024127" y="585216"/>
            <a:ext cx="10607433" cy="1499616"/>
          </a:xfrm>
        </p:spPr>
        <p:txBody>
          <a:bodyPr>
            <a:normAutofit/>
          </a:bodyPr>
          <a:lstStyle/>
          <a:p>
            <a:r>
              <a:rPr lang="cs-CZ" dirty="0"/>
              <a:t>Postoje a chování spolu souvisí jen omezeně. Jak to? </a:t>
            </a:r>
            <a:r>
              <a:rPr lang="cs-CZ" b="1" dirty="0">
                <a:solidFill>
                  <a:schemeClr val="accent2"/>
                </a:solidFill>
              </a:rPr>
              <a:t>SHRNUTÍ</a:t>
            </a:r>
          </a:p>
        </p:txBody>
      </p:sp>
      <p:sp>
        <p:nvSpPr>
          <p:cNvPr id="3" name="Zástupný obsah 2">
            <a:extLst>
              <a:ext uri="{FF2B5EF4-FFF2-40B4-BE49-F238E27FC236}">
                <a16:creationId xmlns:a16="http://schemas.microsoft.com/office/drawing/2014/main" id="{5FDDA0A2-C364-0745-92D9-7B629E51E608}"/>
              </a:ext>
            </a:extLst>
          </p:cNvPr>
          <p:cNvSpPr>
            <a:spLocks noGrp="1"/>
          </p:cNvSpPr>
          <p:nvPr>
            <p:ph idx="1"/>
          </p:nvPr>
        </p:nvSpPr>
        <p:spPr>
          <a:xfrm>
            <a:off x="1161780" y="2417360"/>
            <a:ext cx="10538607" cy="4023360"/>
          </a:xfrm>
        </p:spPr>
        <p:txBody>
          <a:bodyPr>
            <a:normAutofit lnSpcReduction="10000"/>
          </a:bodyPr>
          <a:lstStyle/>
          <a:p>
            <a:pPr marL="0" indent="0">
              <a:buNone/>
            </a:pPr>
            <a:r>
              <a:rPr lang="cs-CZ" dirty="0"/>
              <a:t>1) Postoje jsou explicitní a implicitní</a:t>
            </a:r>
          </a:p>
          <a:p>
            <a:pPr marL="0" indent="0">
              <a:buNone/>
            </a:pPr>
            <a:endParaRPr lang="cs-CZ" dirty="0"/>
          </a:p>
          <a:p>
            <a:pPr marL="0" indent="0">
              <a:buNone/>
            </a:pPr>
            <a:r>
              <a:rPr lang="cs-CZ" dirty="0"/>
              <a:t>2) Vyjadřování explicitních postojů je ovlivněno sociální </a:t>
            </a:r>
            <a:r>
              <a:rPr lang="cs-CZ" dirty="0" err="1"/>
              <a:t>desirabilitou</a:t>
            </a:r>
            <a:endParaRPr lang="cs-CZ" dirty="0"/>
          </a:p>
          <a:p>
            <a:pPr marL="0" indent="0">
              <a:buNone/>
            </a:pPr>
            <a:endParaRPr lang="cs-CZ" dirty="0"/>
          </a:p>
          <a:p>
            <a:pPr marL="0" indent="0">
              <a:buNone/>
            </a:pPr>
            <a:r>
              <a:rPr lang="cs-CZ" dirty="0"/>
              <a:t>3) Konkrétní postoje předpovídají chování silněji než obecné postoje</a:t>
            </a:r>
          </a:p>
          <a:p>
            <a:pPr marL="0" indent="0">
              <a:buNone/>
            </a:pPr>
            <a:endParaRPr lang="cs-CZ" dirty="0"/>
          </a:p>
          <a:p>
            <a:pPr marL="0" indent="0">
              <a:buNone/>
            </a:pPr>
            <a:r>
              <a:rPr lang="cs-CZ" dirty="0"/>
              <a:t>4) Silné postoje předpovídají chování silněji </a:t>
            </a:r>
          </a:p>
          <a:p>
            <a:pPr marL="0" indent="0">
              <a:buNone/>
            </a:pPr>
            <a:endParaRPr lang="cs-CZ" dirty="0"/>
          </a:p>
          <a:p>
            <a:pPr marL="0" indent="0">
              <a:buNone/>
            </a:pPr>
            <a:r>
              <a:rPr lang="cs-CZ" dirty="0"/>
              <a:t>5) Momentálně uvědomované postoje (ve vědomí) předpovídají chování silněji</a:t>
            </a:r>
          </a:p>
        </p:txBody>
      </p:sp>
    </p:spTree>
    <p:extLst>
      <p:ext uri="{BB962C8B-B14F-4D97-AF65-F5344CB8AC3E}">
        <p14:creationId xmlns:p14="http://schemas.microsoft.com/office/powerpoint/2010/main" val="1689904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20862-D6AC-39BB-AF51-763F6120BF2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BF1F4A6-6E4D-E7D5-35A6-C2BD908D9E82}"/>
              </a:ext>
            </a:extLst>
          </p:cNvPr>
          <p:cNvSpPr>
            <a:spLocks noGrp="1"/>
          </p:cNvSpPr>
          <p:nvPr>
            <p:ph type="title"/>
          </p:nvPr>
        </p:nvSpPr>
        <p:spPr/>
        <p:txBody>
          <a:bodyPr/>
          <a:lstStyle/>
          <a:p>
            <a:r>
              <a:rPr lang="cs-CZ" dirty="0"/>
              <a:t>Termíny</a:t>
            </a:r>
          </a:p>
        </p:txBody>
      </p:sp>
      <p:sp>
        <p:nvSpPr>
          <p:cNvPr id="3" name="Zástupný obsah 2">
            <a:extLst>
              <a:ext uri="{FF2B5EF4-FFF2-40B4-BE49-F238E27FC236}">
                <a16:creationId xmlns:a16="http://schemas.microsoft.com/office/drawing/2014/main" id="{B82E2403-DB68-A383-F87E-A00731939594}"/>
              </a:ext>
            </a:extLst>
          </p:cNvPr>
          <p:cNvSpPr>
            <a:spLocks noGrp="1"/>
          </p:cNvSpPr>
          <p:nvPr>
            <p:ph idx="1"/>
          </p:nvPr>
        </p:nvSpPr>
        <p:spPr/>
        <p:txBody>
          <a:bodyPr>
            <a:normAutofit/>
          </a:bodyPr>
          <a:lstStyle/>
          <a:p>
            <a:r>
              <a:rPr lang="cs-CZ" sz="2200" dirty="0"/>
              <a:t>Přednášky: 			</a:t>
            </a:r>
            <a:r>
              <a:rPr lang="cs-CZ" dirty="0"/>
              <a:t>2. 3.</a:t>
            </a:r>
            <a:br>
              <a:rPr lang="cs-CZ" dirty="0"/>
            </a:br>
            <a:r>
              <a:rPr lang="cs-CZ" dirty="0"/>
              <a:t>				9. 3.</a:t>
            </a:r>
            <a:br>
              <a:rPr lang="cs-CZ" dirty="0"/>
            </a:br>
            <a:r>
              <a:rPr lang="cs-CZ" dirty="0"/>
              <a:t>				</a:t>
            </a:r>
            <a:r>
              <a:rPr lang="cs-CZ" sz="2200" dirty="0"/>
              <a:t>16. 3. </a:t>
            </a:r>
            <a:br>
              <a:rPr lang="cs-CZ" sz="2200" dirty="0"/>
            </a:br>
            <a:r>
              <a:rPr lang="cs-CZ" sz="2200" dirty="0"/>
              <a:t>				</a:t>
            </a:r>
            <a:r>
              <a:rPr lang="cs-CZ" dirty="0"/>
              <a:t>23. 3. (vstup Cateriny </a:t>
            </a:r>
            <a:r>
              <a:rPr lang="cs-CZ" dirty="0" err="1"/>
              <a:t>Fiorelli</a:t>
            </a:r>
            <a:r>
              <a:rPr lang="cs-CZ" dirty="0"/>
              <a:t>)</a:t>
            </a:r>
            <a:br>
              <a:rPr lang="cs-CZ" dirty="0"/>
            </a:br>
            <a:r>
              <a:rPr lang="cs-CZ" dirty="0"/>
              <a:t>				30. 3.</a:t>
            </a:r>
          </a:p>
          <a:p>
            <a:endParaRPr lang="cs-CZ" dirty="0"/>
          </a:p>
          <a:p>
            <a:r>
              <a:rPr lang="cs-CZ" dirty="0"/>
              <a:t>Skupinové prezentace: 		13. 4.</a:t>
            </a:r>
          </a:p>
          <a:p>
            <a:pPr lvl="2">
              <a:buFont typeface="Wingdings" panose="05000000000000000000" pitchFamily="2" charset="2"/>
              <a:buChar char="§"/>
            </a:pPr>
            <a:endParaRPr lang="cs-CZ" dirty="0"/>
          </a:p>
        </p:txBody>
      </p:sp>
    </p:spTree>
    <p:extLst>
      <p:ext uri="{BB962C8B-B14F-4D97-AF65-F5344CB8AC3E}">
        <p14:creationId xmlns:p14="http://schemas.microsoft.com/office/powerpoint/2010/main" val="2489504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0ABB5-4A19-4407-8556-0BB4D5474D67}"/>
              </a:ext>
            </a:extLst>
          </p:cNvPr>
          <p:cNvSpPr>
            <a:spLocks noGrp="1"/>
          </p:cNvSpPr>
          <p:nvPr>
            <p:ph type="title"/>
          </p:nvPr>
        </p:nvSpPr>
        <p:spPr/>
        <p:txBody>
          <a:bodyPr/>
          <a:lstStyle/>
          <a:p>
            <a:r>
              <a:rPr lang="cs-CZ" b="1" dirty="0"/>
              <a:t>Rozdělení skupin</a:t>
            </a:r>
          </a:p>
        </p:txBody>
      </p:sp>
    </p:spTree>
    <p:extLst>
      <p:ext uri="{BB962C8B-B14F-4D97-AF65-F5344CB8AC3E}">
        <p14:creationId xmlns:p14="http://schemas.microsoft.com/office/powerpoint/2010/main" val="3040962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8428B9-BD45-4580-8251-5D4C84E53193}"/>
              </a:ext>
            </a:extLst>
          </p:cNvPr>
          <p:cNvSpPr>
            <a:spLocks noGrp="1"/>
          </p:cNvSpPr>
          <p:nvPr>
            <p:ph type="title"/>
          </p:nvPr>
        </p:nvSpPr>
        <p:spPr/>
        <p:txBody>
          <a:bodyPr/>
          <a:lstStyle/>
          <a:p>
            <a:r>
              <a:rPr lang="cs-CZ" dirty="0"/>
              <a:t>Skupiny – témata </a:t>
            </a:r>
          </a:p>
        </p:txBody>
      </p:sp>
      <p:sp>
        <p:nvSpPr>
          <p:cNvPr id="3" name="Zástupný obsah 2">
            <a:extLst>
              <a:ext uri="{FF2B5EF4-FFF2-40B4-BE49-F238E27FC236}">
                <a16:creationId xmlns:a16="http://schemas.microsoft.com/office/drawing/2014/main" id="{07FDAAD7-C869-4A94-B2B2-65A67C840D89}"/>
              </a:ext>
            </a:extLst>
          </p:cNvPr>
          <p:cNvSpPr>
            <a:spLocks noGrp="1"/>
          </p:cNvSpPr>
          <p:nvPr>
            <p:ph idx="1"/>
          </p:nvPr>
        </p:nvSpPr>
        <p:spPr/>
        <p:txBody>
          <a:bodyPr>
            <a:normAutofit/>
          </a:bodyPr>
          <a:lstStyle/>
          <a:p>
            <a:r>
              <a:rPr lang="cs-CZ" sz="2800" dirty="0"/>
              <a:t>Rasista</a:t>
            </a:r>
          </a:p>
          <a:p>
            <a:r>
              <a:rPr lang="cs-CZ" sz="2800" dirty="0"/>
              <a:t>Šéf</a:t>
            </a:r>
          </a:p>
          <a:p>
            <a:r>
              <a:rPr lang="cs-CZ" sz="2800" dirty="0"/>
              <a:t>Starat se o…</a:t>
            </a:r>
          </a:p>
          <a:p>
            <a:r>
              <a:rPr lang="cs-CZ" sz="2800" dirty="0"/>
              <a:t>Před hospodou</a:t>
            </a:r>
          </a:p>
          <a:p>
            <a:r>
              <a:rPr lang="cs-CZ" sz="2800" dirty="0"/>
              <a:t>Změny </a:t>
            </a:r>
          </a:p>
          <a:p>
            <a:r>
              <a:rPr lang="cs-CZ" sz="2800" dirty="0"/>
              <a:t>Manažeři x řidiči</a:t>
            </a:r>
          </a:p>
          <a:p>
            <a:r>
              <a:rPr lang="cs-CZ" sz="2800" dirty="0"/>
              <a:t>Domácí násilí</a:t>
            </a:r>
          </a:p>
        </p:txBody>
      </p:sp>
    </p:spTree>
    <p:extLst>
      <p:ext uri="{BB962C8B-B14F-4D97-AF65-F5344CB8AC3E}">
        <p14:creationId xmlns:p14="http://schemas.microsoft.com/office/powerpoint/2010/main" val="1929261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982C02-8814-49BD-82B3-A2127855EAD0}"/>
              </a:ext>
            </a:extLst>
          </p:cNvPr>
          <p:cNvSpPr>
            <a:spLocks noGrp="1"/>
          </p:cNvSpPr>
          <p:nvPr>
            <p:ph type="title"/>
          </p:nvPr>
        </p:nvSpPr>
        <p:spPr/>
        <p:txBody>
          <a:bodyPr/>
          <a:lstStyle/>
          <a:p>
            <a:r>
              <a:rPr lang="cs-CZ" dirty="0"/>
              <a:t>Rasista</a:t>
            </a:r>
          </a:p>
        </p:txBody>
      </p:sp>
      <p:sp>
        <p:nvSpPr>
          <p:cNvPr id="3" name="Zástupný obsah 2">
            <a:extLst>
              <a:ext uri="{FF2B5EF4-FFF2-40B4-BE49-F238E27FC236}">
                <a16:creationId xmlns:a16="http://schemas.microsoft.com/office/drawing/2014/main" id="{41BA1E7F-072C-4A5B-9152-57A18A304F1E}"/>
              </a:ext>
            </a:extLst>
          </p:cNvPr>
          <p:cNvSpPr>
            <a:spLocks noGrp="1"/>
          </p:cNvSpPr>
          <p:nvPr>
            <p:ph idx="1"/>
          </p:nvPr>
        </p:nvSpPr>
        <p:spPr/>
        <p:txBody>
          <a:bodyPr/>
          <a:lstStyle/>
          <a:p>
            <a:r>
              <a:rPr lang="cs-CZ" sz="2800" dirty="0"/>
              <a:t>„Nejsem přeci žádný rasista. Mě nevadí, když je někdo jiný pleti nebo </a:t>
            </a:r>
            <a:r>
              <a:rPr lang="cs-CZ" sz="2800" dirty="0" err="1"/>
              <a:t>jinýho</a:t>
            </a:r>
            <a:r>
              <a:rPr lang="cs-CZ" sz="2800" dirty="0"/>
              <a:t> náboženství. Ale vadí mi, když se neumí chovat. Nemůže si přece myslet, že mu všechno projde. Ten smrad z jejich bytu je fakt </a:t>
            </a:r>
            <a:r>
              <a:rPr lang="cs-CZ" sz="2800" dirty="0" err="1"/>
              <a:t>děsnej</a:t>
            </a:r>
            <a:r>
              <a:rPr lang="cs-CZ" sz="2800" dirty="0"/>
              <a:t>. Vaří pořád nějaký ty jejich jídla a když jsem za </a:t>
            </a:r>
            <a:r>
              <a:rPr lang="cs-CZ" sz="2800" dirty="0" err="1"/>
              <a:t>nima</a:t>
            </a:r>
            <a:r>
              <a:rPr lang="cs-CZ" sz="2800" dirty="0"/>
              <a:t> šel, aby si zavřeli okna, že ten jejich smrad jde k nám nahoru, byli ještě drzí a že je to </a:t>
            </a:r>
            <a:r>
              <a:rPr lang="cs-CZ" sz="2800" dirty="0" err="1"/>
              <a:t>prej</a:t>
            </a:r>
            <a:r>
              <a:rPr lang="cs-CZ" sz="2800" dirty="0"/>
              <a:t> jejich byt a budou si dělat, co chtějí. Jenže tady je přece v Čechách, ne někde na Sibiři. Nemůže si dovolit to, co doma. A jestli chce, tak ať si jde tam, odkud přišel.“</a:t>
            </a:r>
          </a:p>
          <a:p>
            <a:endParaRPr lang="cs-CZ" dirty="0"/>
          </a:p>
        </p:txBody>
      </p:sp>
    </p:spTree>
    <p:extLst>
      <p:ext uri="{BB962C8B-B14F-4D97-AF65-F5344CB8AC3E}">
        <p14:creationId xmlns:p14="http://schemas.microsoft.com/office/powerpoint/2010/main" val="2153547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4DF3B-7932-4865-9F64-73C1945F891F}"/>
              </a:ext>
            </a:extLst>
          </p:cNvPr>
          <p:cNvSpPr>
            <a:spLocks noGrp="1"/>
          </p:cNvSpPr>
          <p:nvPr>
            <p:ph type="title"/>
          </p:nvPr>
        </p:nvSpPr>
        <p:spPr/>
        <p:txBody>
          <a:bodyPr/>
          <a:lstStyle/>
          <a:p>
            <a:r>
              <a:rPr lang="cs-CZ" dirty="0"/>
              <a:t>Šéf</a:t>
            </a:r>
          </a:p>
        </p:txBody>
      </p:sp>
      <p:sp>
        <p:nvSpPr>
          <p:cNvPr id="3" name="Zástupný obsah 2">
            <a:extLst>
              <a:ext uri="{FF2B5EF4-FFF2-40B4-BE49-F238E27FC236}">
                <a16:creationId xmlns:a16="http://schemas.microsoft.com/office/drawing/2014/main" id="{4FB5509E-A6B6-4B0F-A5F2-08F0675F7E5A}"/>
              </a:ext>
            </a:extLst>
          </p:cNvPr>
          <p:cNvSpPr>
            <a:spLocks noGrp="1"/>
          </p:cNvSpPr>
          <p:nvPr>
            <p:ph idx="1"/>
          </p:nvPr>
        </p:nvSpPr>
        <p:spPr/>
        <p:txBody>
          <a:bodyPr>
            <a:normAutofit lnSpcReduction="10000"/>
          </a:bodyPr>
          <a:lstStyle/>
          <a:p>
            <a:r>
              <a:rPr lang="cs-CZ" sz="2800" dirty="0"/>
              <a:t>„Naštval mě, vyloženě mě nasral. Ale musela jsem to spolknout. Vždyť to byl můj šéf. Nemohla jsem si dovolit mu něco říct. Ale úplně jsem cítila, jak se to ve mně vaří. Možná to i poznal z toho, jak jsem se tvářila, ale zatnula jsem zuby a pokračovala v práci. On se choval tak povýšeně, jako kdyby mi chtěl říct - ´tak vidíš, když se podřídíš, bude to pro tebe lepší´. Myslela jsem, že se nedočkám konce pracovního dne, jak to se mnou cvičilo. Pak jsem přišla domů a děti to hned schytaly – proč se neučí, proč je tam takový nepořádek, proč je všechno na mě… Nakonec mě to mrzelo, ale nedokázala jsem si pomoct. Naopak jsem pak ještě měla dvojitý výčitky – z práce i z rodiny.“</a:t>
            </a:r>
          </a:p>
          <a:p>
            <a:endParaRPr lang="cs-CZ" dirty="0"/>
          </a:p>
        </p:txBody>
      </p:sp>
    </p:spTree>
    <p:extLst>
      <p:ext uri="{BB962C8B-B14F-4D97-AF65-F5344CB8AC3E}">
        <p14:creationId xmlns:p14="http://schemas.microsoft.com/office/powerpoint/2010/main" val="3141049248"/>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Integrál">
  <a:themeElements>
    <a:clrScheme name="Integrá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á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á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TM02900720[[fn=Integrál]]</Template>
  <TotalTime>13844</TotalTime>
  <Words>2605</Words>
  <Application>Microsoft Office PowerPoint</Application>
  <PresentationFormat>Širokoúhlá obrazovka</PresentationFormat>
  <Paragraphs>260</Paragraphs>
  <Slides>40</Slides>
  <Notes>0</Notes>
  <HiddenSlides>0</HiddenSlides>
  <MMClips>0</MMClips>
  <ScaleCrop>false</ScaleCrop>
  <HeadingPairs>
    <vt:vector size="6" baseType="variant">
      <vt:variant>
        <vt:lpstr>Použitá písma</vt:lpstr>
      </vt:variant>
      <vt:variant>
        <vt:i4>9</vt:i4>
      </vt:variant>
      <vt:variant>
        <vt:lpstr>Motiv</vt:lpstr>
      </vt:variant>
      <vt:variant>
        <vt:i4>3</vt:i4>
      </vt:variant>
      <vt:variant>
        <vt:lpstr>Nadpisy snímků</vt:lpstr>
      </vt:variant>
      <vt:variant>
        <vt:i4>40</vt:i4>
      </vt:variant>
    </vt:vector>
  </HeadingPairs>
  <TitlesOfParts>
    <vt:vector size="52" baseType="lpstr">
      <vt:lpstr>Arial</vt:lpstr>
      <vt:lpstr>Calibri</vt:lpstr>
      <vt:lpstr>Calibri Light</vt:lpstr>
      <vt:lpstr>Tahoma</vt:lpstr>
      <vt:lpstr>Tw Cen MT</vt:lpstr>
      <vt:lpstr>Tw Cen MT Condensed</vt:lpstr>
      <vt:lpstr>Wingdings</vt:lpstr>
      <vt:lpstr>Wingdings 2</vt:lpstr>
      <vt:lpstr>Wingdings 3</vt:lpstr>
      <vt:lpstr>HDOfficeLightV0</vt:lpstr>
      <vt:lpstr>1_HDOfficeLightV0</vt:lpstr>
      <vt:lpstr>Integrál</vt:lpstr>
      <vt:lpstr>Sociální psychologie II. </vt:lpstr>
      <vt:lpstr>Hlavní témata kurzu: </vt:lpstr>
      <vt:lpstr>Podmínky atestu </vt:lpstr>
      <vt:lpstr>Příprava na zkoušku</vt:lpstr>
      <vt:lpstr>Termíny</vt:lpstr>
      <vt:lpstr>Rozdělení skupin</vt:lpstr>
      <vt:lpstr>Skupiny – témata </vt:lpstr>
      <vt:lpstr>Rasista</vt:lpstr>
      <vt:lpstr>Šéf</vt:lpstr>
      <vt:lpstr>Starat se o…</vt:lpstr>
      <vt:lpstr>Před hospodou</vt:lpstr>
      <vt:lpstr>změny</vt:lpstr>
      <vt:lpstr>Řidiči x manažeři</vt:lpstr>
      <vt:lpstr>Domácí násilí</vt:lpstr>
      <vt:lpstr>postoje</vt:lpstr>
      <vt:lpstr>POSTOJE </vt:lpstr>
      <vt:lpstr>Struktura POSTOJE </vt:lpstr>
      <vt:lpstr>Objekt POSTOJE </vt:lpstr>
      <vt:lpstr>utváření POSTOJů</vt:lpstr>
      <vt:lpstr>typy POSTOJů</vt:lpstr>
      <vt:lpstr>funkCE POSTOJů</vt:lpstr>
      <vt:lpstr>změny POSTOJů</vt:lpstr>
      <vt:lpstr>Přesvědčování (persuase) Elaboration Likelihood Model (Petty &amp; Cacioppo) </vt:lpstr>
      <vt:lpstr>Přesvědčování (persuase)</vt:lpstr>
      <vt:lpstr>Efektivita přesvědčování </vt:lpstr>
      <vt:lpstr>KOGNITIVNÍ DISONANCE (Festinger)</vt:lpstr>
      <vt:lpstr>Rozpory mezi postoji</vt:lpstr>
      <vt:lpstr>https://www.youtube.com/watch?v=2lXh2n0aPyw </vt:lpstr>
      <vt:lpstr>Kdy jste změnil/a postoj?  Na základě čeho?   Vybavte si konkrétní program/aktivitu, jejímž cílem byla vaše změna postoje. Byla efektivní? Proč ano, proč ne?   Které parametry procesu změny zvyšují šanci na změnu? Které naopak zvyšují stabilitu postoje?    </vt:lpstr>
      <vt:lpstr>Když Chceme měnit chování člověka,   vede k tomu změna postojů? </vt:lpstr>
      <vt:lpstr>Oddělenost postojů od chování morální pokrytectví (batson et al., 2002)</vt:lpstr>
      <vt:lpstr>POSTOJ ≠ CHOVÁNÍ?</vt:lpstr>
      <vt:lpstr>PROČ JE VZTAH ČASTO SLABÝ?</vt:lpstr>
      <vt:lpstr>POSTOJ ≠ CHOVÁNÍ Jak tento vztah vysvětlují Fishbein a Ajzen?</vt:lpstr>
      <vt:lpstr>KDY POSTOJ CHOVÁNÍ PŘEDPOVÍDÁ?</vt:lpstr>
      <vt:lpstr>Teorie plánovaného chování </vt:lpstr>
      <vt:lpstr>CHOVÁNÍ MĚNÍ POSTOJE</vt:lpstr>
      <vt:lpstr>PSYCHOLOGICKÁ REAKTANCE (Brehm)</vt:lpstr>
      <vt:lpstr>formulujte příklad  aplikujte teorii plánovaného chování</vt:lpstr>
      <vt:lpstr>Postoje a chování spolu souvisí jen omezeně. Jak to? SHRNUTÍ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Smetackova</dc:creator>
  <cp:lastModifiedBy>Irena Smetáčková</cp:lastModifiedBy>
  <cp:revision>59</cp:revision>
  <dcterms:created xsi:type="dcterms:W3CDTF">2018-02-27T19:55:33Z</dcterms:created>
  <dcterms:modified xsi:type="dcterms:W3CDTF">2026-03-01T22:31:13Z</dcterms:modified>
</cp:coreProperties>
</file>