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roxima Nova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PUK2o3HNAUuY89c85baP3X6FL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23875e59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23875e59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723875e59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23875e59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23875e591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723875e591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23875e591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23875e591_2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723875e591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23875e591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23875e591_2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723875e591_2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23875e591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23875e591_2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723875e591_2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23875e59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23875e591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723875e591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23875e5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23875e59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723875e59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23875e591_2_1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723875e591_2_1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723875e591_2_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723875e591_2_5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723875e591_2_5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723875e591_2_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23875e591_2_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23875e591_2_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723875e591_2_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g723875e591_2_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723875e591_2_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723875e591_2_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723875e591_2_2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g723875e591_2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723875e591_2_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723875e591_2_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723875e591_2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723875e591_2_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723875e591_2_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g723875e591_2_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723875e591_2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723875e591_2_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723875e591_2_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723875e591_2_35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723875e591_2_3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723875e591_2_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723875e591_2_3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g723875e591_2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723875e591_2_42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723875e591_2_4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g723875e591_2_4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g723875e591_2_42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723875e591_2_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723875e591_2_4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723875e591_2_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23875e591_2_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723875e591_2_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723875e591_2_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lt2"/>
                </a:solidFill>
              </a:defRPr>
            </a:lvl1pPr>
            <a:lvl2pPr lvl="1" algn="r">
              <a:buNone/>
              <a:defRPr sz="1300">
                <a:solidFill>
                  <a:schemeClr val="lt2"/>
                </a:solidFill>
              </a:defRPr>
            </a:lvl2pPr>
            <a:lvl3pPr lvl="2" algn="r">
              <a:buNone/>
              <a:defRPr sz="1300">
                <a:solidFill>
                  <a:schemeClr val="lt2"/>
                </a:solidFill>
              </a:defRPr>
            </a:lvl3pPr>
            <a:lvl4pPr lvl="3" algn="r">
              <a:buNone/>
              <a:defRPr sz="1300">
                <a:solidFill>
                  <a:schemeClr val="lt2"/>
                </a:solidFill>
              </a:defRPr>
            </a:lvl4pPr>
            <a:lvl5pPr lvl="4" algn="r">
              <a:buNone/>
              <a:defRPr sz="1300">
                <a:solidFill>
                  <a:schemeClr val="lt2"/>
                </a:solidFill>
              </a:defRPr>
            </a:lvl5pPr>
            <a:lvl6pPr lvl="5" algn="r">
              <a:buNone/>
              <a:defRPr sz="1300">
                <a:solidFill>
                  <a:schemeClr val="lt2"/>
                </a:solidFill>
              </a:defRPr>
            </a:lvl6pPr>
            <a:lvl7pPr lvl="6" algn="r">
              <a:buNone/>
              <a:defRPr sz="1300">
                <a:solidFill>
                  <a:schemeClr val="lt2"/>
                </a:solidFill>
              </a:defRPr>
            </a:lvl7pPr>
            <a:lvl8pPr lvl="7" algn="r">
              <a:buNone/>
              <a:defRPr sz="1300">
                <a:solidFill>
                  <a:schemeClr val="lt2"/>
                </a:solidFill>
              </a:defRPr>
            </a:lvl8pPr>
            <a:lvl9pPr lvl="8" algn="r">
              <a:buNone/>
              <a:defRPr sz="13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640-019-00331-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en/climate-change-germany-cuts-carbon-emissions-by-63-in-2019/a-5279175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r="15700" b="9091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/>
          <p:nvPr/>
        </p:nvSpPr>
        <p:spPr>
          <a:xfrm rot="10800000" flipH="1">
            <a:off x="0" y="-478"/>
            <a:ext cx="8896786" cy="6858478"/>
          </a:xfrm>
          <a:custGeom>
            <a:avLst/>
            <a:gdLst/>
            <a:ahLst/>
            <a:cxnLst/>
            <a:rect l="l" t="t" r="r" b="b"/>
            <a:pathLst>
              <a:path w="8896786" h="6858478" extrusionOk="0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 rot="10800000" flipH="1">
            <a:off x="0" y="-479"/>
            <a:ext cx="8096249" cy="6858479"/>
          </a:xfrm>
          <a:custGeom>
            <a:avLst/>
            <a:gdLst/>
            <a:ahLst/>
            <a:cxnLst/>
            <a:rect l="l" t="t" r="r" b="b"/>
            <a:pathLst>
              <a:path w="8096249" h="6858479" extrusionOk="0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804672" y="874442"/>
            <a:ext cx="5291328" cy="307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/>
              <a:t>Reconciling Ecology &amp; Economy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804672" y="4093130"/>
            <a:ext cx="4366768" cy="115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None/>
            </a:pPr>
            <a:r>
              <a:rPr lang="en-US" sz="1625" i="1" dirty="0"/>
              <a:t>Germany’s position on the European Green Deal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25"/>
              <a:buNone/>
            </a:pPr>
            <a:endParaRPr sz="1625" i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25"/>
              <a:buNone/>
            </a:pPr>
            <a:r>
              <a:rPr lang="en-US" sz="1625" i="1" dirty="0"/>
              <a:t>David Shin, Yannick Scharf, Sofia Zambrano, </a:t>
            </a:r>
            <a:r>
              <a:rPr lang="en-US" sz="1625" i="1" dirty="0" err="1"/>
              <a:t>Irékani</a:t>
            </a:r>
            <a:r>
              <a:rPr lang="en-US" sz="1625" i="1" dirty="0"/>
              <a:t> </a:t>
            </a:r>
            <a:r>
              <a:rPr lang="en-US" sz="1625" i="1" dirty="0" err="1"/>
              <a:t>Alarcón</a:t>
            </a:r>
            <a:r>
              <a:rPr lang="en-US" sz="1625" i="1" dirty="0"/>
              <a:t> Acosta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</a:pPr>
            <a:endParaRPr sz="125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23875e591_0_7"/>
          <p:cNvSpPr txBox="1">
            <a:spLocks noGrp="1"/>
          </p:cNvSpPr>
          <p:nvPr>
            <p:ph type="body" idx="1"/>
          </p:nvPr>
        </p:nvSpPr>
        <p:spPr>
          <a:xfrm>
            <a:off x="838200" y="113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EC, 2019. COMMUNICATION FROM THE COMMISSION TO THE EUROPEAN PARLIAMENT, THE EUROPEAN COUNCIL, THE COUNCIL, THE EUROPEAN ECONOMIC AND SOCIAL COMMITTEE AND THE COMMITTEE OF THE REGIONS: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European Green Deal. 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Europa.eu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[online]. 11.12.2019 [cit. 2020-03-28]. Retrieved from: https://ec.europa.eu/info/sites/info/files/european-green-deal-communication_en.pdf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Garton Ash, Timothy, 2020. Europe (and yes, that includes Britain) can still be a superpower: The key to European power projection isn’t institutional reform, it’s a shift in attitude and a willingness to cooperate. 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Guardian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[online]. 02.03.2020 [cit. 2020-03-28]. Retrieved from: https://www.theguardian.com/world/commentisfree/2020/mar/02/europe-britain-superpower-european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 New Deal - the German Perspective, 2012. 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 EUROPEAN JOURNAL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[online]. 01.03.2012 [cit. 2020-03-28]. Retrieved from: https://www.greeneuropeanjournal.eu/green-new-deal-the-german-perspective/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Harstad, B. (2019). Trade deals could combat Brazil’s Amazon deforestation. Retrieved March 26, 2020, from https://www.ft.com/content/5f123000-bf5e-11e9-9381-78bab8a70848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Jha, V. (2013). 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Removing Trade Barriers on Selected Renewable Energy Products in the Context of Energy Sector Reforms: Modelling the Environmental and Economic Impacts in a General Equilibrium Framework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Centre for Trade and Sustainable Development (ICTSD)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Kang, S. (2010). Carbon Border Tax Adjustment from WTO Point of View. In 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Society of International Economic Law (SIEL), Second Biennial Global Conference, University of Barcelona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https://doi.org/10.2139/ssrn.1628718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23875e591_0_13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Kuhn, T., Pestow, R., &amp; Zenker, A. (2019). Building Climate Coalitions on Preferential Free Trade Agreements. 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and Resource Economics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74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(2), 539–569. </a:t>
            </a:r>
            <a:r>
              <a:rPr lang="en-US" sz="12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https://doi.org/10.1007/s10640-019-00331-0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Kunzig, Robert; LOCATELLI, Luca, 2015. Germany Could Be a Model for How We’ll Get Power in the Future: The European nation’s energy revolution has made it a leader in replacing nukes and fossil fuels with wind and solar technology. 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GEOGRAPHIC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[online]. 11.2015 [cit. 2020-03-28]. Retrieved from: https://www.nationalgeographic.com/magazine/2015/11/germany-renewable-energy-revolution/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Mattoo, A., Subramanian, A., van der Mensbrugghe, D., &amp; He, J. (2013). Trade effects of alternative carbon border-tax schemes. 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of World Economics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149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(3), 587–609. https://doi.org/10.1007/s10290-013-0159-0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Schulz, Florence, 2019. ‘Green’ jobs see slight rise in Germany. 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EURACTIV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[online]. 22.10.2019 [cit. 2020-03-28]. Retrieved from: https://www.euractiv.com/section/energy/news/green-jobs-see-slight-rise-in-germany/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Thompson, Mark, 2019. Germany unveils $60 billion plan to fight the climate crisis. 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CNN BUSINESS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[online]. 20.09.2019 [cit. 2020-03-28]. Retrieved from: https://edition.cnn.com/2019/09/20/economy/germany-climate-crisis-package/index.html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Walker, Tamsin, 2020. German LNG terminal plans fuel anger among environmentalists. 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DW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[online]. 14.02.2020 [cit. 2020-03-28]. Retrieved from: https://www.dw.com/en/liquefied-natural-gas-controversial-terminals-european-green-deal-climate-change-lng/a-52377555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Wehrmann, Benjamin, 2020. Germans want their country to take climate leadership during EU presidency - survey. 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 ENERGY WIRE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[online]. 26.03.2020 [cit. 2020-03-28]. Retrieved from: https://www.cleanenergywire.org/news/germans-want-their-country-take-climate-leadership-during-eu-presidency-survey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Wettengel, Julian, 2020. EU and Germany hold pivotal role to drive global climate ambition 2020. 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 ENERGY WIRE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[online]. 07.01.2020 [cit. 2020-03-28]. Retrieved from: https://www.cleanenergywire.org/news/eu-and-germany-hold-pivotal-role-drive-global-climate-ambition-2020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r="15700" b="9091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/>
          <p:nvPr/>
        </p:nvSpPr>
        <p:spPr>
          <a:xfrm rot="10800000" flipH="1">
            <a:off x="0" y="-478"/>
            <a:ext cx="8896786" cy="6858478"/>
          </a:xfrm>
          <a:custGeom>
            <a:avLst/>
            <a:gdLst/>
            <a:ahLst/>
            <a:cxnLst/>
            <a:rect l="l" t="t" r="r" b="b"/>
            <a:pathLst>
              <a:path w="8896786" h="6858478" extrusionOk="0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 rot="10800000" flipH="1">
            <a:off x="0" y="-479"/>
            <a:ext cx="8096249" cy="6858479"/>
          </a:xfrm>
          <a:custGeom>
            <a:avLst/>
            <a:gdLst/>
            <a:ahLst/>
            <a:cxnLst/>
            <a:rect l="l" t="t" r="r" b="b"/>
            <a:pathLst>
              <a:path w="8096249" h="6858479" extrusionOk="0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 txBox="1">
            <a:spLocks noGrp="1"/>
          </p:cNvSpPr>
          <p:nvPr>
            <p:ph type="ctrTitle"/>
          </p:nvPr>
        </p:nvSpPr>
        <p:spPr>
          <a:xfrm>
            <a:off x="804672" y="775633"/>
            <a:ext cx="5291328" cy="270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/>
              <a:t>Questions?</a:t>
            </a:r>
            <a:endParaRPr sz="5400"/>
          </a:p>
        </p:txBody>
      </p:sp>
      <p:sp>
        <p:nvSpPr>
          <p:cNvPr id="167" name="Google Shape;167;p5"/>
          <p:cNvSpPr txBox="1">
            <a:spLocks noGrp="1"/>
          </p:cNvSpPr>
          <p:nvPr>
            <p:ph type="subTitle" idx="1"/>
          </p:nvPr>
        </p:nvSpPr>
        <p:spPr>
          <a:xfrm>
            <a:off x="804672" y="3629511"/>
            <a:ext cx="4169664" cy="115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Thanks for your attention!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23875e591_2_6"/>
          <p:cNvSpPr txBox="1">
            <a:spLocks noGrp="1"/>
          </p:cNvSpPr>
          <p:nvPr>
            <p:ph type="ctrTitle"/>
          </p:nvPr>
        </p:nvSpPr>
        <p:spPr>
          <a:xfrm>
            <a:off x="701900" y="4250773"/>
            <a:ext cx="10346400" cy="855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Content</a:t>
            </a:r>
            <a:endParaRPr sz="3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200" dirty="0"/>
              <a:t>Why is Germany's position relevant</a:t>
            </a:r>
            <a:endParaRPr sz="3200" dirty="0"/>
          </a:p>
          <a:p>
            <a:pPr marL="457200" lvl="0" indent="-457200" algn="l">
              <a:buSzPts val="3600"/>
              <a:buAutoNum type="arabicPeriod"/>
            </a:pPr>
            <a:r>
              <a:rPr lang="en-US" sz="3200" dirty="0"/>
              <a:t>Mainstreaming sustainability in all EU policies</a:t>
            </a:r>
            <a:endParaRPr sz="3200"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de-DE" sz="3200" dirty="0"/>
              <a:t>On Energy</a:t>
            </a:r>
            <a:endParaRPr sz="32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3600"/>
            </a:pPr>
            <a:r>
              <a:rPr lang="en-US" sz="3200" dirty="0"/>
              <a:t>4. Climate Change as a global responsibility 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3804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1" name="Google Shape;81;p2"/>
          <p:cNvSpPr txBox="1"/>
          <p:nvPr/>
        </p:nvSpPr>
        <p:spPr>
          <a:xfrm>
            <a:off x="9207900" y="6380463"/>
            <a:ext cx="2984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Source:www.gndforeurope.com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0" y="284250"/>
            <a:ext cx="84222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700">
                <a:solidFill>
                  <a:srgbClr val="FFFFFF"/>
                </a:solidFill>
              </a:rPr>
              <a:t>Why is Germany's position relevant? </a:t>
            </a:r>
            <a:endParaRPr sz="37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23875e591_2_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5769000" cy="128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Germany towards sustainable energy</a:t>
            </a:r>
            <a:endParaRPr sz="3000"/>
          </a:p>
        </p:txBody>
      </p:sp>
      <p:pic>
        <p:nvPicPr>
          <p:cNvPr id="89" name="Google Shape;89;g723875e591_2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899" y="0"/>
            <a:ext cx="6423101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3875e591_2_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723875e591_2_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97" name="Google Shape;97;g723875e591_2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2227" y="0"/>
            <a:ext cx="892977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23875e591_0_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Mainstreaming sustainability in all EU policies</a:t>
            </a:r>
            <a:endParaRPr dirty="0"/>
          </a:p>
        </p:txBody>
      </p:sp>
      <p:sp>
        <p:nvSpPr>
          <p:cNvPr id="104" name="Google Shape;104;g723875e591_0_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endParaRPr lang="en-US" sz="2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800" dirty="0"/>
              <a:t>Budget GNI and subject to development of plan = Incentives for alternative ways of financing</a:t>
            </a:r>
            <a:endParaRPr sz="2800"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2800" dirty="0"/>
          </a:p>
          <a:p>
            <a:pPr marL="457200" lvl="0" indent="-342900" algn="l" rtl="0">
              <a:spcBef>
                <a:spcPts val="2100"/>
              </a:spcBef>
              <a:spcAft>
                <a:spcPts val="0"/>
              </a:spcAft>
              <a:buSzPts val="1800"/>
              <a:buChar char="●"/>
            </a:pPr>
            <a:r>
              <a:rPr lang="en-US" sz="2800" dirty="0"/>
              <a:t>Tax reform</a:t>
            </a:r>
            <a:endParaRPr sz="2800"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23875e591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 energy</a:t>
            </a:r>
            <a:endParaRPr/>
          </a:p>
        </p:txBody>
      </p:sp>
      <p:sp>
        <p:nvSpPr>
          <p:cNvPr id="111" name="Google Shape;111;g723875e591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Agree on need for urgent change towards sustainable economy</a:t>
            </a:r>
            <a:endParaRPr dirty="0"/>
          </a:p>
          <a:p>
            <a:pPr marL="4572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21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Accelerating wind power energy, replacing natural gas with decarbonized and green gas </a:t>
            </a:r>
            <a:endParaRPr dirty="0"/>
          </a:p>
          <a:p>
            <a:pPr marL="4572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21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Changing consumers perspective: from disposing to reusing as stated the EUGD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Climate change as a global responsibility </a:t>
            </a:r>
            <a:endParaRPr/>
          </a:p>
        </p:txBody>
      </p:sp>
      <p:cxnSp>
        <p:nvCxnSpPr>
          <p:cNvPr id="119" name="Google Shape;119;p3"/>
          <p:cNvCxnSpPr/>
          <p:nvPr/>
        </p:nvCxnSpPr>
        <p:spPr>
          <a:xfrm>
            <a:off x="0" y="6199730"/>
            <a:ext cx="429768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0" name="Google Shape;120;p3"/>
          <p:cNvGrpSpPr/>
          <p:nvPr/>
        </p:nvGrpSpPr>
        <p:grpSpPr>
          <a:xfrm>
            <a:off x="5181600" y="570672"/>
            <a:ext cx="6248400" cy="5651567"/>
            <a:chOff x="0" y="2347"/>
            <a:chExt cx="6248400" cy="5651567"/>
          </a:xfrm>
        </p:grpSpPr>
        <p:sp>
          <p:nvSpPr>
            <p:cNvPr id="121" name="Google Shape;121;p3"/>
            <p:cNvSpPr/>
            <p:nvPr/>
          </p:nvSpPr>
          <p:spPr>
            <a:xfrm>
              <a:off x="0" y="2347"/>
              <a:ext cx="6248400" cy="1189803"/>
            </a:xfrm>
            <a:prstGeom prst="roundRect">
              <a:avLst>
                <a:gd name="adj" fmla="val 10000"/>
              </a:avLst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59915" y="270053"/>
              <a:ext cx="654392" cy="65439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374223" y="2347"/>
              <a:ext cx="4874176" cy="1189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1374223" y="2347"/>
              <a:ext cx="4874176" cy="1189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900" tIns="125900" rIns="125900" bIns="125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Multilateralism = Key</a:t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0" y="1489602"/>
              <a:ext cx="6248400" cy="1189803"/>
            </a:xfrm>
            <a:prstGeom prst="roundRect">
              <a:avLst>
                <a:gd name="adj" fmla="val 10000"/>
              </a:avLst>
            </a:pr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59915" y="1757308"/>
              <a:ext cx="654392" cy="65439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374223" y="1489602"/>
              <a:ext cx="4874176" cy="1189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1374223" y="1489602"/>
              <a:ext cx="4874176" cy="1189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900" tIns="125900" rIns="125900" bIns="125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Tackling the challenge of carbon leakage without lapsing into protectionism </a:t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0" y="2976856"/>
              <a:ext cx="6248400" cy="118980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59915" y="3244562"/>
              <a:ext cx="654392" cy="65439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374223" y="2976856"/>
              <a:ext cx="4874176" cy="1189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1374223" y="2976856"/>
              <a:ext cx="4874176" cy="1189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900" tIns="125900" rIns="125900" bIns="125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Trade policy as an instrument to fight global climate change</a:t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0" y="4464111"/>
              <a:ext cx="6248400" cy="1189803"/>
            </a:xfrm>
            <a:prstGeom prst="roundRect">
              <a:avLst>
                <a:gd name="adj" fmla="val 10000"/>
              </a:avLst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9915" y="4731817"/>
              <a:ext cx="654392" cy="65439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374223" y="4464111"/>
              <a:ext cx="4874176" cy="1189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1374223" y="4464111"/>
              <a:ext cx="4874176" cy="1189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900" tIns="125900" rIns="125900" bIns="125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Removing barriers to trade in the green energy sector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Sources</a:t>
            </a:r>
            <a:endParaRPr/>
          </a:p>
        </p:txBody>
      </p:sp>
      <p:sp>
        <p:nvSpPr>
          <p:cNvPr id="142" name="Google Shape;142;p4"/>
          <p:cNvSpPr txBox="1">
            <a:spLocks noGrp="1"/>
          </p:cNvSpPr>
          <p:nvPr>
            <p:ph type="body" idx="1"/>
          </p:nvPr>
        </p:nvSpPr>
        <p:spPr>
          <a:xfrm>
            <a:off x="761988" y="2128893"/>
            <a:ext cx="5314500" cy="3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Aichele, R., &amp; Felbermayr, G. (2015). Kyoto and Carbon Leakage: An Empirical Analysis of the Carbon Content of Bilateral Trade. 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of Economics and Statistics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97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(1), 104–115. https://doi.org/10.1162/REST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Arlt, Dorothee; HOPPE, Imke; WOLLING, Jens, 2011. Climate change and media usage: Effects on problem awareness and behavioural intentions. 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Communication Gazette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2011, 73.1-2: 45-63.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Camino Gonzalez, Jenipher, 2020. Climate change: Germany cuts carbon emissions by 6.3% in 2019. 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DW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[online]. 16.03.2020 [cit. 2020-03-28]. Retrieved from: </a:t>
            </a:r>
            <a:r>
              <a:rPr lang="en-US" sz="12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https://www.dw.com/en/climate-change-germany-cuts-carbon-emissions-by-63-in-2019/a-52791753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Clark, Daniel, 2019. Share of total contributions to the European Union budget in 2018, by Member State. 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Statista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[online]. 03.12.2019 [cit. 2020-03-28]. Retrieved from: https://www.statista.com/statistics/316691/european-union-eu-budget-share-of-contributions/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DW, 2019. EU greenlights mega subsidies for electric batteries. </a:t>
            </a:r>
            <a:r>
              <a:rPr lang="en-US" sz="12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DW</a:t>
            </a: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[online]. 09.12.2019 [cit. 2020-03-28]. Retrieved from: https://www.dw.com/en/eu-greenlights-mega-subsidies-for-electric-batteries/a-51588076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43" name="Google Shape;143;p4"/>
          <p:cNvSpPr/>
          <p:nvPr/>
        </p:nvSpPr>
        <p:spPr>
          <a:xfrm flipH="1">
            <a:off x="658278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4" descr="Intern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4057" y="643002"/>
            <a:ext cx="3796790" cy="3796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Breitbild</PresentationFormat>
  <Paragraphs>80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Proxima Nova</vt:lpstr>
      <vt:lpstr>Calibri</vt:lpstr>
      <vt:lpstr>Times New Roman</vt:lpstr>
      <vt:lpstr>Simple Dark</vt:lpstr>
      <vt:lpstr>Reconciling Ecology &amp; Economy</vt:lpstr>
      <vt:lpstr>Content  Why is Germany's position relevant Mainstreaming sustainability in all EU policies On Energy 4. Climate Change as a global responsibility  </vt:lpstr>
      <vt:lpstr>PowerPoint-Präsentation</vt:lpstr>
      <vt:lpstr>Germany towards sustainable energy</vt:lpstr>
      <vt:lpstr>PowerPoint-Präsentation</vt:lpstr>
      <vt:lpstr>Mainstreaming sustainability in all EU policies</vt:lpstr>
      <vt:lpstr>On energy</vt:lpstr>
      <vt:lpstr>Climate change as a global responsibility </vt:lpstr>
      <vt:lpstr>Sources</vt:lpstr>
      <vt:lpstr>PowerPoint-Präsentation</vt:lpstr>
      <vt:lpstr>PowerPoint-Präsentation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Reconciling Ecology &amp; Economy</dc:title>
  <dc:creator>Yannick Scharf</dc:creator>
  <cp:lastModifiedBy>Yannick Scharf</cp:lastModifiedBy>
  <cp:revision>3</cp:revision>
  <dcterms:created xsi:type="dcterms:W3CDTF">2020-03-29T11:32:50Z</dcterms:created>
  <dcterms:modified xsi:type="dcterms:W3CDTF">2020-03-30T13:00:45Z</dcterms:modified>
</cp:coreProperties>
</file>