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Proxima Nova" panose="020B0604020202020204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3" roundtripDataSignature="AMtx7mhPUK2o3HNAUuY89c85baP3X6FLP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80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" name="Google Shape;62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723875e591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723875e591_0_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g723875e591_0_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723875e591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723875e591_0_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g723875e591_0_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0" name="Google Shape;160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723875e591_2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723875e591_2_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g723875e591_2_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723875e591_2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723875e591_2_6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g723875e591_2_6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723875e591_2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723875e591_2_7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g723875e591_2_7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723875e591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723875e591_0_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g723875e591_0_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723875e59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723875e591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g723875e591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g723875e591_2_16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700" cy="27369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1pPr>
            <a:lvl2pPr lvl="1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>
            <a:endParaRPr/>
          </a:p>
        </p:txBody>
      </p:sp>
      <p:sp>
        <p:nvSpPr>
          <p:cNvPr id="15" name="Google Shape;15;g723875e591_2_16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>
            <a:endParaRPr/>
          </a:p>
        </p:txBody>
      </p:sp>
      <p:sp>
        <p:nvSpPr>
          <p:cNvPr id="16" name="Google Shape;16;g723875e591_2_16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723875e591_2_5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700" cy="26181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50" name="Google Shape;50;g723875e591_2_5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700" cy="1734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81000" algn="ctr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algn="ct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ctr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ctr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ct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ctr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ctr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ct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ctr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51" name="Google Shape;51;g723875e591_2_5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723875e591_2_55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Inhalt" type="obj">
  <p:cSld name="OBJEC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723875e591_2_5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g723875e591_2_5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57" name="Google Shape;57;g723875e591_2_5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g723875e591_2_5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g723875e591_2_5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g723875e591_2_20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700" cy="1122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9" name="Google Shape;19;g723875e591_2_20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g723875e591_2_2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g723875e591_2_23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g723875e591_2_2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g723875e591_2_2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g723875e591_2_27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1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7" name="Google Shape;27;g723875e591_2_27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1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8" name="Google Shape;28;g723875e591_2_27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g723875e591_2_32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g723875e591_2_32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g723875e591_2_35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7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34" name="Google Shape;34;g723875e591_2_35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35" name="Google Shape;35;g723875e591_2_35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g723875e591_2_39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300" cy="5454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>
            <a:endParaRPr/>
          </a:p>
        </p:txBody>
      </p:sp>
      <p:sp>
        <p:nvSpPr>
          <p:cNvPr id="38" name="Google Shape;38;g723875e591_2_39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723875e591_2_42"/>
          <p:cNvSpPr/>
          <p:nvPr/>
        </p:nvSpPr>
        <p:spPr>
          <a:xfrm>
            <a:off x="6096000" y="33"/>
            <a:ext cx="60960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g723875e591_2_42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700" cy="1976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42" name="Google Shape;42;g723875e591_2_42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700" cy="1646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3" name="Google Shape;43;g723875e591_2_42"/>
          <p:cNvSpPr txBox="1">
            <a:spLocks noGrp="1"/>
          </p:cNvSpPr>
          <p:nvPr>
            <p:ph type="body" idx="2"/>
          </p:nvPr>
        </p:nvSpPr>
        <p:spPr>
          <a:xfrm>
            <a:off x="6586000" y="965600"/>
            <a:ext cx="5115900" cy="4926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457200" lvl="0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>
                <a:solidFill>
                  <a:schemeClr val="dk1"/>
                </a:solidFill>
              </a:defRPr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○"/>
              <a:defRPr>
                <a:solidFill>
                  <a:schemeClr val="dk1"/>
                </a:solidFill>
              </a:defRPr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■"/>
              <a:defRPr>
                <a:solidFill>
                  <a:schemeClr val="dk1"/>
                </a:solidFill>
              </a:defRPr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>
                <a:solidFill>
                  <a:schemeClr val="dk1"/>
                </a:solidFill>
              </a:defRPr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○"/>
              <a:defRPr>
                <a:solidFill>
                  <a:schemeClr val="dk1"/>
                </a:solidFill>
              </a:defRPr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■"/>
              <a:defRPr>
                <a:solidFill>
                  <a:schemeClr val="dk1"/>
                </a:solidFill>
              </a:defRPr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●"/>
              <a:defRPr>
                <a:solidFill>
                  <a:schemeClr val="dk1"/>
                </a:solidFill>
              </a:defRPr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Char char="○"/>
              <a:defRPr>
                <a:solidFill>
                  <a:schemeClr val="dk1"/>
                </a:solidFill>
              </a:defRPr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19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g723875e591_2_42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723875e591_2_48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300" cy="806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</a:lstStyle>
          <a:p>
            <a:endParaRPr/>
          </a:p>
        </p:txBody>
      </p:sp>
      <p:sp>
        <p:nvSpPr>
          <p:cNvPr id="47" name="Google Shape;47;g723875e591_2_48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dark-2"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723875e591_2_12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g723875e591_2_12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81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Char char="●"/>
              <a:defRPr sz="2400">
                <a:solidFill>
                  <a:schemeClr val="lt2"/>
                </a:solidFill>
              </a:defRPr>
            </a:lvl1pPr>
            <a:lvl2pPr marL="914400" lvl="1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900"/>
              <a:buChar char="○"/>
              <a:defRPr sz="1900">
                <a:solidFill>
                  <a:schemeClr val="lt2"/>
                </a:solidFill>
              </a:defRPr>
            </a:lvl2pPr>
            <a:lvl3pPr marL="1371600" lvl="2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900"/>
              <a:buChar char="■"/>
              <a:defRPr sz="1900">
                <a:solidFill>
                  <a:schemeClr val="lt2"/>
                </a:solidFill>
              </a:defRPr>
            </a:lvl3pPr>
            <a:lvl4pPr marL="1828800" lvl="3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900"/>
              <a:buChar char="●"/>
              <a:defRPr sz="1900">
                <a:solidFill>
                  <a:schemeClr val="lt2"/>
                </a:solidFill>
              </a:defRPr>
            </a:lvl4pPr>
            <a:lvl5pPr marL="2286000" lvl="4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900"/>
              <a:buChar char="○"/>
              <a:defRPr sz="1900">
                <a:solidFill>
                  <a:schemeClr val="lt2"/>
                </a:solidFill>
              </a:defRPr>
            </a:lvl5pPr>
            <a:lvl6pPr marL="2743200" lvl="5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900"/>
              <a:buChar char="■"/>
              <a:defRPr sz="1900">
                <a:solidFill>
                  <a:schemeClr val="lt2"/>
                </a:solidFill>
              </a:defRPr>
            </a:lvl6pPr>
            <a:lvl7pPr marL="3200400" lvl="6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900"/>
              <a:buChar char="●"/>
              <a:defRPr sz="1900">
                <a:solidFill>
                  <a:schemeClr val="lt2"/>
                </a:solidFill>
              </a:defRPr>
            </a:lvl7pPr>
            <a:lvl8pPr marL="3657600" lvl="7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1900"/>
              <a:buChar char="○"/>
              <a:defRPr sz="1900">
                <a:solidFill>
                  <a:schemeClr val="lt2"/>
                </a:solidFill>
              </a:defRPr>
            </a:lvl8pPr>
            <a:lvl9pPr marL="4114800" lvl="8" indent="-34925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lt2"/>
              </a:buClr>
              <a:buSzPts val="1900"/>
              <a:buChar char="■"/>
              <a:defRPr sz="19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g723875e591_2_12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>
              <a:buNone/>
              <a:defRPr sz="1300">
                <a:solidFill>
                  <a:schemeClr val="lt2"/>
                </a:solidFill>
              </a:defRPr>
            </a:lvl1pPr>
            <a:lvl2pPr lvl="1" algn="r">
              <a:buNone/>
              <a:defRPr sz="1300">
                <a:solidFill>
                  <a:schemeClr val="lt2"/>
                </a:solidFill>
              </a:defRPr>
            </a:lvl2pPr>
            <a:lvl3pPr lvl="2" algn="r">
              <a:buNone/>
              <a:defRPr sz="1300">
                <a:solidFill>
                  <a:schemeClr val="lt2"/>
                </a:solidFill>
              </a:defRPr>
            </a:lvl3pPr>
            <a:lvl4pPr lvl="3" algn="r">
              <a:buNone/>
              <a:defRPr sz="1300">
                <a:solidFill>
                  <a:schemeClr val="lt2"/>
                </a:solidFill>
              </a:defRPr>
            </a:lvl4pPr>
            <a:lvl5pPr lvl="4" algn="r">
              <a:buNone/>
              <a:defRPr sz="1300">
                <a:solidFill>
                  <a:schemeClr val="lt2"/>
                </a:solidFill>
              </a:defRPr>
            </a:lvl5pPr>
            <a:lvl6pPr lvl="5" algn="r">
              <a:buNone/>
              <a:defRPr sz="1300">
                <a:solidFill>
                  <a:schemeClr val="lt2"/>
                </a:solidFill>
              </a:defRPr>
            </a:lvl6pPr>
            <a:lvl7pPr lvl="6" algn="r">
              <a:buNone/>
              <a:defRPr sz="1300">
                <a:solidFill>
                  <a:schemeClr val="lt2"/>
                </a:solidFill>
              </a:defRPr>
            </a:lvl7pPr>
            <a:lvl8pPr lvl="7" algn="r">
              <a:buNone/>
              <a:defRPr sz="1300">
                <a:solidFill>
                  <a:schemeClr val="lt2"/>
                </a:solidFill>
              </a:defRPr>
            </a:lvl8pPr>
            <a:lvl9pPr lvl="8" algn="r">
              <a:buNone/>
              <a:defRPr sz="1300">
                <a:solidFill>
                  <a:schemeClr val="lt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07/s10640-019-00331-0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w.com/en/climate-change-germany-cuts-carbon-emissions-by-63-in-2019/a-52791753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1"/>
          <p:cNvPicPr preferRelativeResize="0"/>
          <p:nvPr/>
        </p:nvPicPr>
        <p:blipFill rotWithShape="1">
          <a:blip r:embed="rId3">
            <a:alphaModFix/>
          </a:blip>
          <a:srcRect r="15700" b="9091"/>
          <a:stretch/>
        </p:blipFill>
        <p:spPr>
          <a:xfrm>
            <a:off x="4818888" y="1"/>
            <a:ext cx="7373112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"/>
          <p:cNvSpPr/>
          <p:nvPr/>
        </p:nvSpPr>
        <p:spPr>
          <a:xfrm rot="10800000" flipH="1">
            <a:off x="0" y="-478"/>
            <a:ext cx="8896786" cy="6858478"/>
          </a:xfrm>
          <a:custGeom>
            <a:avLst/>
            <a:gdLst/>
            <a:ahLst/>
            <a:cxnLst/>
            <a:rect l="l" t="t" r="r" b="b"/>
            <a:pathLst>
              <a:path w="8896786" h="6858478" extrusionOk="0">
                <a:moveTo>
                  <a:pt x="1472231" y="6858478"/>
                </a:moveTo>
                <a:lnTo>
                  <a:pt x="8896786" y="6858478"/>
                </a:lnTo>
                <a:lnTo>
                  <a:pt x="5720411" y="0"/>
                </a:lnTo>
                <a:lnTo>
                  <a:pt x="5714834" y="0"/>
                </a:lnTo>
                <a:lnTo>
                  <a:pt x="4648606" y="0"/>
                </a:lnTo>
                <a:lnTo>
                  <a:pt x="0" y="0"/>
                </a:lnTo>
                <a:lnTo>
                  <a:pt x="0" y="6857915"/>
                </a:lnTo>
                <a:lnTo>
                  <a:pt x="1472491" y="6857915"/>
                </a:lnTo>
                <a:close/>
              </a:path>
            </a:pathLst>
          </a:custGeom>
          <a:solidFill>
            <a:srgbClr val="262626">
              <a:alpha val="6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1"/>
          <p:cNvSpPr/>
          <p:nvPr/>
        </p:nvSpPr>
        <p:spPr>
          <a:xfrm rot="10800000" flipH="1">
            <a:off x="0" y="-479"/>
            <a:ext cx="8096249" cy="6858479"/>
          </a:xfrm>
          <a:custGeom>
            <a:avLst/>
            <a:gdLst/>
            <a:ahLst/>
            <a:cxnLst/>
            <a:rect l="l" t="t" r="r" b="b"/>
            <a:pathLst>
              <a:path w="8096249" h="6858479" extrusionOk="0">
                <a:moveTo>
                  <a:pt x="0" y="6858479"/>
                </a:moveTo>
                <a:lnTo>
                  <a:pt x="2130297" y="6858479"/>
                </a:lnTo>
                <a:lnTo>
                  <a:pt x="2130297" y="6858478"/>
                </a:lnTo>
                <a:lnTo>
                  <a:pt x="8096249" y="6858478"/>
                </a:lnTo>
                <a:lnTo>
                  <a:pt x="4919874" y="0"/>
                </a:lnTo>
                <a:lnTo>
                  <a:pt x="4914297" y="0"/>
                </a:lnTo>
                <a:lnTo>
                  <a:pt x="3848069" y="0"/>
                </a:lnTo>
                <a:lnTo>
                  <a:pt x="18197" y="0"/>
                </a:lnTo>
                <a:lnTo>
                  <a:pt x="18197" y="479"/>
                </a:lnTo>
                <a:lnTo>
                  <a:pt x="0" y="479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1"/>
          <p:cNvSpPr txBox="1">
            <a:spLocks noGrp="1"/>
          </p:cNvSpPr>
          <p:nvPr>
            <p:ph type="ctrTitle"/>
          </p:nvPr>
        </p:nvSpPr>
        <p:spPr>
          <a:xfrm>
            <a:off x="804672" y="874442"/>
            <a:ext cx="5291328" cy="3072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Calibri"/>
              <a:buNone/>
            </a:pPr>
            <a:r>
              <a:rPr lang="en-US" sz="5400"/>
              <a:t>Reconciling Ecology &amp; Economy</a:t>
            </a:r>
            <a:endParaRPr/>
          </a:p>
        </p:txBody>
      </p:sp>
      <p:sp>
        <p:nvSpPr>
          <p:cNvPr id="69" name="Google Shape;69;p1"/>
          <p:cNvSpPr txBox="1">
            <a:spLocks noGrp="1"/>
          </p:cNvSpPr>
          <p:nvPr>
            <p:ph type="subTitle" idx="1"/>
          </p:nvPr>
        </p:nvSpPr>
        <p:spPr>
          <a:xfrm>
            <a:off x="804672" y="4093130"/>
            <a:ext cx="4366768" cy="1155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25"/>
              <a:buNone/>
            </a:pPr>
            <a:r>
              <a:rPr lang="en-US" sz="1625" i="1" dirty="0"/>
              <a:t>Germany’s position on the European Green Deal</a:t>
            </a:r>
            <a:endParaRPr dirty="0"/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25"/>
              <a:buNone/>
            </a:pPr>
            <a:endParaRPr sz="1625" i="1" dirty="0"/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25"/>
              <a:buNone/>
            </a:pPr>
            <a:r>
              <a:rPr lang="en-US" sz="1625" i="1" dirty="0"/>
              <a:t>David Shin, Yannick Scharf, Sofia Zambrano, </a:t>
            </a:r>
            <a:r>
              <a:rPr lang="en-US" sz="1625" i="1" dirty="0" err="1"/>
              <a:t>Irékani</a:t>
            </a:r>
            <a:r>
              <a:rPr lang="en-US" sz="1625" i="1" dirty="0"/>
              <a:t> </a:t>
            </a:r>
            <a:r>
              <a:rPr lang="en-US" sz="1625" i="1" dirty="0" err="1"/>
              <a:t>Alarcón</a:t>
            </a:r>
            <a:r>
              <a:rPr lang="en-US" sz="1625" i="1" dirty="0"/>
              <a:t> Acosta</a:t>
            </a:r>
            <a:endParaRPr dirty="0"/>
          </a:p>
          <a:p>
            <a:pPr marL="0" lvl="0" indent="0" algn="l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50"/>
              <a:buNone/>
            </a:pPr>
            <a:endParaRPr sz="1250" i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723875e591_0_7"/>
          <p:cNvSpPr txBox="1">
            <a:spLocks noGrp="1"/>
          </p:cNvSpPr>
          <p:nvPr>
            <p:ph type="body" idx="1"/>
          </p:nvPr>
        </p:nvSpPr>
        <p:spPr>
          <a:xfrm>
            <a:off x="838200" y="1137025"/>
            <a:ext cx="105156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EC, 2019. COMMUNICATION FROM THE COMMISSION TO THE EUROPEAN PARLIAMENT, THE EUROPEAN COUNCIL, THE COUNCIL, THE EUROPEAN ECONOMIC AND SOCIAL COMMITTEE AND THE COMMITTEE OF THE REGIONS: </a:t>
            </a:r>
            <a:endParaRPr sz="12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European Green Deal. </a:t>
            </a:r>
            <a:r>
              <a:rPr lang="en-US" sz="1200" i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Europa.eu</a:t>
            </a:r>
            <a:r>
              <a:rPr lang="en-US" sz="12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[online]. 11.12.2019 [cit. 2020-03-28]. Retrieved from: https://ec.europa.eu/info/sites/info/files/european-green-deal-communication_en.pdf</a:t>
            </a:r>
            <a:endParaRPr sz="12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Garton Ash, Timothy, 2020. Europe (and yes, that includes Britain) can still be a superpower: The key to European power projection isn’t institutional reform, it’s a shift in attitude and a willingness to cooperate. </a:t>
            </a:r>
            <a:r>
              <a:rPr lang="en-US" sz="1200" i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Guardian</a:t>
            </a:r>
            <a:r>
              <a:rPr lang="en-US" sz="12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[online]. 02.03.2020 [cit. 2020-03-28]. Retrieved from: https://www.theguardian.com/world/commentisfree/2020/mar/02/europe-britain-superpower-european</a:t>
            </a:r>
            <a:endParaRPr sz="12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Green New Deal - the German Perspective, 2012. </a:t>
            </a:r>
            <a:r>
              <a:rPr lang="en-US" sz="1200" i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GREEN EUROPEAN JOURNAL</a:t>
            </a:r>
            <a:r>
              <a:rPr lang="en-US" sz="12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[online]. 01.03.2012 [cit. 2020-03-28]. Retrieved from: https://www.greeneuropeanjournal.eu/green-new-deal-the-german-perspective/</a:t>
            </a:r>
            <a:endParaRPr sz="12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Harstad, B. (2019). Trade deals could combat Brazil’s Amazon deforestation. Retrieved March 26, 2020, from https://www.ft.com/content/5f123000-bf5e-11e9-9381-78bab8a70848</a:t>
            </a:r>
            <a:endParaRPr sz="12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Jha, V. (2013). </a:t>
            </a:r>
            <a:r>
              <a:rPr lang="en-US" sz="1200" i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Removing Trade Barriers on Selected Renewable Energy Products in the Context of Energy Sector Reforms: Modelling the Environmental and Economic Impacts in a General Equilibrium Framework</a:t>
            </a:r>
            <a:r>
              <a:rPr lang="en-US" sz="12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r>
              <a:rPr lang="en-US" sz="1200" i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International Centre for Trade and Sustainable Development (ICTSD)</a:t>
            </a:r>
            <a:r>
              <a:rPr lang="en-US" sz="12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12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Kang, S. (2010). Carbon Border Tax Adjustment from WTO Point of View. In </a:t>
            </a:r>
            <a:r>
              <a:rPr lang="en-US" sz="1200" i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Society of International Economic Law (SIEL), Second Biennial Global Conference, University of Barcelona</a:t>
            </a:r>
            <a:r>
              <a:rPr lang="en-US" sz="12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https://doi.org/10.2139/ssrn.1628718</a:t>
            </a:r>
            <a:endParaRPr sz="12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723875e591_0_13"/>
          <p:cNvSpPr txBox="1">
            <a:spLocks noGrp="1"/>
          </p:cNvSpPr>
          <p:nvPr>
            <p:ph type="body" idx="1"/>
          </p:nvPr>
        </p:nvSpPr>
        <p:spPr>
          <a:xfrm>
            <a:off x="838200" y="1253400"/>
            <a:ext cx="105156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Kuhn, T., Pestow, R., &amp; Zenker, A. (2019). Building Climate Coalitions on Preferential Free Trade Agreements. </a:t>
            </a:r>
            <a:r>
              <a:rPr lang="en-US" sz="1200" i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Environmental and Resource Economics</a:t>
            </a:r>
            <a:r>
              <a:rPr lang="en-US" sz="12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200" i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74</a:t>
            </a:r>
            <a:r>
              <a:rPr lang="en-US" sz="12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(2), 539–569. </a:t>
            </a:r>
            <a:r>
              <a:rPr lang="en-US" sz="1200" u="sng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3"/>
              </a:rPr>
              <a:t>https://doi.org/10.1007/s10640-019-00331-0</a:t>
            </a:r>
            <a:endParaRPr sz="12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Kunzig, Robert; LOCATELLI, Luca, 2015. Germany Could Be a Model for How We’ll Get Power in the Future: The European nation’s energy revolution has made it a leader in replacing nukes and fossil fuels with wind and solar technology. </a:t>
            </a:r>
            <a:r>
              <a:rPr lang="en-US" sz="1200" i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NATIONAL GEOGRAPHIC</a:t>
            </a:r>
            <a:r>
              <a:rPr lang="en-US" sz="12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[online]. 11.2015 [cit. 2020-03-28]. Retrieved from: https://www.nationalgeographic.com/magazine/2015/11/germany-renewable-energy-revolution/</a:t>
            </a:r>
            <a:endParaRPr sz="12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Mattoo, A., Subramanian, A., van der Mensbrugghe, D., &amp; He, J. (2013). Trade effects of alternative carbon border-tax schemes. </a:t>
            </a:r>
            <a:r>
              <a:rPr lang="en-US" sz="1200" i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Review of World Economics</a:t>
            </a:r>
            <a:r>
              <a:rPr lang="en-US" sz="12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200" i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149</a:t>
            </a:r>
            <a:r>
              <a:rPr lang="en-US" sz="12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(3), 587–609. https://doi.org/10.1007/s10290-013-0159-0</a:t>
            </a:r>
            <a:endParaRPr sz="12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Schulz, Florence, 2019. ‘Green’ jobs see slight rise in Germany. </a:t>
            </a:r>
            <a:r>
              <a:rPr lang="en-US" sz="1200" i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EURACTIV</a:t>
            </a:r>
            <a:r>
              <a:rPr lang="en-US" sz="12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[online]. 22.10.2019 [cit. 2020-03-28]. Retrieved from: https://www.euractiv.com/section/energy/news/green-jobs-see-slight-rise-in-germany/</a:t>
            </a:r>
            <a:endParaRPr sz="12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Thompson, Mark, 2019. Germany unveils $60 billion plan to fight the climate crisis. </a:t>
            </a:r>
            <a:r>
              <a:rPr lang="en-US" sz="1200" i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CNN BUSINESS</a:t>
            </a:r>
            <a:r>
              <a:rPr lang="en-US" sz="12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[online]. 20.09.2019 [cit. 2020-03-28]. Retrieved from: https://edition.cnn.com/2019/09/20/economy/germany-climate-crisis-package/index.html</a:t>
            </a:r>
            <a:endParaRPr sz="12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Walker, Tamsin, 2020. German LNG terminal plans fuel anger among environmentalists. </a:t>
            </a:r>
            <a:r>
              <a:rPr lang="en-US" sz="1200" i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DW</a:t>
            </a:r>
            <a:r>
              <a:rPr lang="en-US" sz="12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[online]. 14.02.2020 [cit. 2020-03-28]. Retrieved from: https://www.dw.com/en/liquefied-natural-gas-controversial-terminals-european-green-deal-climate-change-lng/a-52377555</a:t>
            </a:r>
            <a:endParaRPr sz="12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Wehrmann, Benjamin, 2020. Germans want their country to take climate leadership during EU presidency - survey. </a:t>
            </a:r>
            <a:r>
              <a:rPr lang="en-US" sz="1200" i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CLEAN ENERGY WIRE</a:t>
            </a:r>
            <a:r>
              <a:rPr lang="en-US" sz="12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[online]. 26.03.2020 [cit. 2020-03-28]. Retrieved from: https://www.cleanenergywire.org/news/germans-want-their-country-take-climate-leadership-during-eu-presidency-survey</a:t>
            </a:r>
            <a:endParaRPr sz="12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Wettengel, Julian, 2020. EU and Germany hold pivotal role to drive global climate ambition 2020. </a:t>
            </a:r>
            <a:r>
              <a:rPr lang="en-US" sz="1200" i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CLEAN ENERGY WIRE</a:t>
            </a:r>
            <a:r>
              <a:rPr lang="en-US" sz="12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[online]. 07.01.2020 [cit. 2020-03-28]. Retrieved from: https://www.cleanenergywire.org/news/eu-and-germany-hold-pivotal-role-drive-global-climate-ambition-2020</a:t>
            </a:r>
            <a:endParaRPr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210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5"/>
          <p:cNvPicPr preferRelativeResize="0"/>
          <p:nvPr/>
        </p:nvPicPr>
        <p:blipFill rotWithShape="1">
          <a:blip r:embed="rId3">
            <a:alphaModFix/>
          </a:blip>
          <a:srcRect r="15700" b="9091"/>
          <a:stretch/>
        </p:blipFill>
        <p:spPr>
          <a:xfrm>
            <a:off x="4818888" y="1"/>
            <a:ext cx="7373112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5"/>
          <p:cNvSpPr/>
          <p:nvPr/>
        </p:nvSpPr>
        <p:spPr>
          <a:xfrm rot="10800000" flipH="1">
            <a:off x="0" y="-478"/>
            <a:ext cx="8896786" cy="6858478"/>
          </a:xfrm>
          <a:custGeom>
            <a:avLst/>
            <a:gdLst/>
            <a:ahLst/>
            <a:cxnLst/>
            <a:rect l="l" t="t" r="r" b="b"/>
            <a:pathLst>
              <a:path w="8896786" h="6858478" extrusionOk="0">
                <a:moveTo>
                  <a:pt x="1472231" y="6858478"/>
                </a:moveTo>
                <a:lnTo>
                  <a:pt x="8896786" y="6858478"/>
                </a:lnTo>
                <a:lnTo>
                  <a:pt x="5720411" y="0"/>
                </a:lnTo>
                <a:lnTo>
                  <a:pt x="5714834" y="0"/>
                </a:lnTo>
                <a:lnTo>
                  <a:pt x="4648606" y="0"/>
                </a:lnTo>
                <a:lnTo>
                  <a:pt x="0" y="0"/>
                </a:lnTo>
                <a:lnTo>
                  <a:pt x="0" y="6857915"/>
                </a:lnTo>
                <a:lnTo>
                  <a:pt x="1472491" y="6857915"/>
                </a:lnTo>
                <a:close/>
              </a:path>
            </a:pathLst>
          </a:custGeom>
          <a:solidFill>
            <a:srgbClr val="262626">
              <a:alpha val="69803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5"/>
          <p:cNvSpPr/>
          <p:nvPr/>
        </p:nvSpPr>
        <p:spPr>
          <a:xfrm rot="10800000" flipH="1">
            <a:off x="0" y="-479"/>
            <a:ext cx="8096249" cy="6858479"/>
          </a:xfrm>
          <a:custGeom>
            <a:avLst/>
            <a:gdLst/>
            <a:ahLst/>
            <a:cxnLst/>
            <a:rect l="l" t="t" r="r" b="b"/>
            <a:pathLst>
              <a:path w="8096249" h="6858479" extrusionOk="0">
                <a:moveTo>
                  <a:pt x="0" y="6858479"/>
                </a:moveTo>
                <a:lnTo>
                  <a:pt x="2130297" y="6858479"/>
                </a:lnTo>
                <a:lnTo>
                  <a:pt x="2130297" y="6858478"/>
                </a:lnTo>
                <a:lnTo>
                  <a:pt x="8096249" y="6858478"/>
                </a:lnTo>
                <a:lnTo>
                  <a:pt x="4919874" y="0"/>
                </a:lnTo>
                <a:lnTo>
                  <a:pt x="4914297" y="0"/>
                </a:lnTo>
                <a:lnTo>
                  <a:pt x="3848069" y="0"/>
                </a:lnTo>
                <a:lnTo>
                  <a:pt x="18197" y="0"/>
                </a:lnTo>
                <a:lnTo>
                  <a:pt x="18197" y="479"/>
                </a:lnTo>
                <a:lnTo>
                  <a:pt x="0" y="479"/>
                </a:lnTo>
                <a:close/>
              </a:path>
            </a:pathLst>
          </a:cu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5"/>
          <p:cNvSpPr txBox="1">
            <a:spLocks noGrp="1"/>
          </p:cNvSpPr>
          <p:nvPr>
            <p:ph type="ctrTitle"/>
          </p:nvPr>
        </p:nvSpPr>
        <p:spPr>
          <a:xfrm>
            <a:off x="804672" y="775633"/>
            <a:ext cx="5291328" cy="2707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Calibri"/>
              <a:buNone/>
            </a:pPr>
            <a:r>
              <a:rPr lang="en-US" sz="5400"/>
              <a:t>Questions?</a:t>
            </a:r>
            <a:endParaRPr sz="5400"/>
          </a:p>
        </p:txBody>
      </p:sp>
      <p:sp>
        <p:nvSpPr>
          <p:cNvPr id="167" name="Google Shape;167;p5"/>
          <p:cNvSpPr txBox="1">
            <a:spLocks noGrp="1"/>
          </p:cNvSpPr>
          <p:nvPr>
            <p:ph type="subTitle" idx="1"/>
          </p:nvPr>
        </p:nvSpPr>
        <p:spPr>
          <a:xfrm>
            <a:off x="804672" y="3629511"/>
            <a:ext cx="4169664" cy="1155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US" sz="2000"/>
              <a:t>Thanks for your attention!</a:t>
            </a:r>
            <a:endParaRPr sz="20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723875e591_2_6"/>
          <p:cNvSpPr txBox="1">
            <a:spLocks noGrp="1"/>
          </p:cNvSpPr>
          <p:nvPr>
            <p:ph type="ctrTitle"/>
          </p:nvPr>
        </p:nvSpPr>
        <p:spPr>
          <a:xfrm>
            <a:off x="701900" y="4250773"/>
            <a:ext cx="10346400" cy="8550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/>
              <a:t>Content</a:t>
            </a:r>
            <a:endParaRPr sz="36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 dirty="0"/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3600"/>
              <a:buAutoNum type="arabicPeriod"/>
            </a:pPr>
            <a:r>
              <a:rPr lang="en-US" sz="3200" dirty="0"/>
              <a:t>Why is Germany's position relevant</a:t>
            </a:r>
            <a:endParaRPr sz="3200" dirty="0"/>
          </a:p>
          <a:p>
            <a:pPr marL="457200" lvl="0" indent="-457200" algn="l">
              <a:buSzPts val="3600"/>
              <a:buAutoNum type="arabicPeriod"/>
            </a:pPr>
            <a:r>
              <a:rPr lang="en-US" sz="3200" dirty="0"/>
              <a:t>Mainstreaming sustainability in all EU policies</a:t>
            </a:r>
            <a:endParaRPr sz="3200" dirty="0"/>
          </a:p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AutoNum type="arabicPeriod"/>
            </a:pPr>
            <a:r>
              <a:rPr lang="de-DE" sz="3200" dirty="0"/>
              <a:t>On Energy</a:t>
            </a:r>
            <a:endParaRPr sz="3200" dirty="0"/>
          </a:p>
          <a:p>
            <a:pPr lvl="0" algn="l" rtl="0">
              <a:spcBef>
                <a:spcPts val="0"/>
              </a:spcBef>
              <a:spcAft>
                <a:spcPts val="0"/>
              </a:spcAft>
              <a:buSzPts val="3600"/>
            </a:pPr>
            <a:r>
              <a:rPr lang="en-US" sz="3200" dirty="0"/>
              <a:t>4. Climate Change as a global responsibility </a:t>
            </a:r>
            <a:endParaRPr sz="3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380474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81" name="Google Shape;81;p2"/>
          <p:cNvSpPr txBox="1"/>
          <p:nvPr/>
        </p:nvSpPr>
        <p:spPr>
          <a:xfrm>
            <a:off x="9207900" y="6380463"/>
            <a:ext cx="29841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Source:www.gndforeurope.com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2"/>
          <p:cNvSpPr txBox="1"/>
          <p:nvPr/>
        </p:nvSpPr>
        <p:spPr>
          <a:xfrm>
            <a:off x="0" y="284250"/>
            <a:ext cx="8422200" cy="94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3700">
                <a:solidFill>
                  <a:srgbClr val="FFFFFF"/>
                </a:solidFill>
              </a:rPr>
              <a:t>Why is Germany's position relevant? </a:t>
            </a:r>
            <a:endParaRPr sz="3700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723875e591_2_63"/>
          <p:cNvSpPr txBox="1">
            <a:spLocks noGrp="1"/>
          </p:cNvSpPr>
          <p:nvPr>
            <p:ph type="title"/>
          </p:nvPr>
        </p:nvSpPr>
        <p:spPr>
          <a:xfrm>
            <a:off x="0" y="0"/>
            <a:ext cx="5769000" cy="12876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Germany towards sustainable energy</a:t>
            </a:r>
            <a:endParaRPr sz="3000"/>
          </a:p>
        </p:txBody>
      </p:sp>
      <p:pic>
        <p:nvPicPr>
          <p:cNvPr id="89" name="Google Shape;89;g723875e591_2_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68899" y="0"/>
            <a:ext cx="6423101" cy="68579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723875e591_2_7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g723875e591_2_7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2100"/>
              </a:spcAft>
              <a:buNone/>
            </a:pPr>
            <a:endParaRPr/>
          </a:p>
        </p:txBody>
      </p:sp>
      <p:pic>
        <p:nvPicPr>
          <p:cNvPr id="97" name="Google Shape;97;g723875e591_2_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62227" y="0"/>
            <a:ext cx="8929773" cy="68579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723875e591_0_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Mainstreaming sustainability in all EU policies</a:t>
            </a:r>
            <a:endParaRPr dirty="0"/>
          </a:p>
        </p:txBody>
      </p:sp>
      <p:sp>
        <p:nvSpPr>
          <p:cNvPr id="104" name="Google Shape;104;g723875e591_0_1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endParaRPr lang="en-US" dirty="0"/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endParaRPr lang="en-US" sz="2800" dirty="0"/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-US" sz="2800" dirty="0"/>
              <a:t>Budget GNI and subject to development of plan = Incentives for alternative ways of financing</a:t>
            </a:r>
            <a:endParaRPr sz="2800" dirty="0"/>
          </a:p>
          <a:p>
            <a:pPr marL="0" lvl="0" indent="0" algn="l" rtl="0">
              <a:spcBef>
                <a:spcPts val="2100"/>
              </a:spcBef>
              <a:spcAft>
                <a:spcPts val="0"/>
              </a:spcAft>
              <a:buNone/>
            </a:pPr>
            <a:endParaRPr sz="2800" dirty="0"/>
          </a:p>
          <a:p>
            <a:pPr marL="457200" lvl="0" indent="-342900" algn="l" rtl="0">
              <a:spcBef>
                <a:spcPts val="2100"/>
              </a:spcBef>
              <a:spcAft>
                <a:spcPts val="0"/>
              </a:spcAft>
              <a:buSzPts val="1800"/>
              <a:buChar char="●"/>
            </a:pPr>
            <a:r>
              <a:rPr lang="en-US" sz="2800" dirty="0"/>
              <a:t>Tax reform</a:t>
            </a:r>
            <a:endParaRPr sz="2800" dirty="0"/>
          </a:p>
          <a:p>
            <a:pPr marL="0" lvl="0" indent="0" algn="l" rtl="0">
              <a:spcBef>
                <a:spcPts val="2100"/>
              </a:spcBef>
              <a:spcAft>
                <a:spcPts val="210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723875e591_0_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On energy</a:t>
            </a:r>
            <a:endParaRPr/>
          </a:p>
        </p:txBody>
      </p:sp>
      <p:sp>
        <p:nvSpPr>
          <p:cNvPr id="111" name="Google Shape;111;g723875e591_0_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●"/>
            </a:pPr>
            <a:r>
              <a:rPr lang="en-US" dirty="0"/>
              <a:t>Agree on need for urgent change towards sustainable economy</a:t>
            </a:r>
            <a:endParaRPr dirty="0"/>
          </a:p>
          <a:p>
            <a:pPr marL="457200" lvl="0" indent="0" algn="l" rtl="0">
              <a:spcBef>
                <a:spcPts val="2100"/>
              </a:spcBef>
              <a:spcAft>
                <a:spcPts val="0"/>
              </a:spcAft>
              <a:buNone/>
            </a:pPr>
            <a:endParaRPr dirty="0"/>
          </a:p>
          <a:p>
            <a:pPr marL="457200" lvl="0" indent="-342900" algn="l" rtl="0">
              <a:spcBef>
                <a:spcPts val="2100"/>
              </a:spcBef>
              <a:spcAft>
                <a:spcPts val="0"/>
              </a:spcAft>
              <a:buSzPts val="1800"/>
              <a:buChar char="●"/>
            </a:pPr>
            <a:r>
              <a:rPr lang="en-US" dirty="0"/>
              <a:t>Accelerating wind power energy, replacing natural gas with decarbonized and green gas </a:t>
            </a:r>
            <a:endParaRPr dirty="0"/>
          </a:p>
          <a:p>
            <a:pPr marL="457200" lvl="0" indent="0" algn="l" rtl="0">
              <a:spcBef>
                <a:spcPts val="2100"/>
              </a:spcBef>
              <a:spcAft>
                <a:spcPts val="0"/>
              </a:spcAft>
              <a:buNone/>
            </a:pPr>
            <a:endParaRPr dirty="0"/>
          </a:p>
          <a:p>
            <a:pPr marL="457200" lvl="0" indent="-342900" algn="l" rtl="0">
              <a:spcBef>
                <a:spcPts val="2100"/>
              </a:spcBef>
              <a:spcAft>
                <a:spcPts val="0"/>
              </a:spcAft>
              <a:buSzPts val="1800"/>
              <a:buChar char="●"/>
            </a:pPr>
            <a:r>
              <a:rPr lang="en-US" dirty="0"/>
              <a:t>Changing consumers perspective: from disposing to reusing as stated the EUGD</a:t>
            </a: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3"/>
          <p:cNvSpPr/>
          <p:nvPr/>
        </p:nvSpPr>
        <p:spPr>
          <a:xfrm>
            <a:off x="-1" y="0"/>
            <a:ext cx="4654295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3"/>
          <p:cNvSpPr txBox="1">
            <a:spLocks noGrp="1"/>
          </p:cNvSpPr>
          <p:nvPr>
            <p:ph type="title"/>
          </p:nvPr>
        </p:nvSpPr>
        <p:spPr>
          <a:xfrm>
            <a:off x="762000" y="559678"/>
            <a:ext cx="3567915" cy="4952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Climate change as a global responsibility </a:t>
            </a:r>
            <a:endParaRPr/>
          </a:p>
        </p:txBody>
      </p:sp>
      <p:cxnSp>
        <p:nvCxnSpPr>
          <p:cNvPr id="119" name="Google Shape;119;p3"/>
          <p:cNvCxnSpPr/>
          <p:nvPr/>
        </p:nvCxnSpPr>
        <p:spPr>
          <a:xfrm>
            <a:off x="0" y="6199730"/>
            <a:ext cx="4297680" cy="0"/>
          </a:xfrm>
          <a:prstGeom prst="straightConnector1">
            <a:avLst/>
          </a:prstGeom>
          <a:noFill/>
          <a:ln w="254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120" name="Google Shape;120;p3"/>
          <p:cNvGrpSpPr/>
          <p:nvPr/>
        </p:nvGrpSpPr>
        <p:grpSpPr>
          <a:xfrm>
            <a:off x="5181600" y="570672"/>
            <a:ext cx="6248400" cy="5651567"/>
            <a:chOff x="0" y="2347"/>
            <a:chExt cx="6248400" cy="5651567"/>
          </a:xfrm>
        </p:grpSpPr>
        <p:sp>
          <p:nvSpPr>
            <p:cNvPr id="121" name="Google Shape;121;p3"/>
            <p:cNvSpPr/>
            <p:nvPr/>
          </p:nvSpPr>
          <p:spPr>
            <a:xfrm>
              <a:off x="0" y="2347"/>
              <a:ext cx="6248400" cy="1189803"/>
            </a:xfrm>
            <a:prstGeom prst="roundRect">
              <a:avLst>
                <a:gd name="adj" fmla="val 10000"/>
              </a:avLst>
            </a:pr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359915" y="270053"/>
              <a:ext cx="654392" cy="654392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3"/>
            <p:cNvSpPr/>
            <p:nvPr/>
          </p:nvSpPr>
          <p:spPr>
            <a:xfrm>
              <a:off x="1374223" y="2347"/>
              <a:ext cx="4874176" cy="11898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3"/>
            <p:cNvSpPr txBox="1"/>
            <p:nvPr/>
          </p:nvSpPr>
          <p:spPr>
            <a:xfrm>
              <a:off x="1374223" y="2347"/>
              <a:ext cx="4874176" cy="11898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5900" tIns="125900" rIns="125900" bIns="1259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Calibri"/>
                <a:buNone/>
              </a:pPr>
              <a:r>
                <a:rPr lang="en-US" sz="22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Multilateralism = Key</a:t>
              </a:r>
              <a:endParaRPr/>
            </a:p>
          </p:txBody>
        </p:sp>
        <p:sp>
          <p:nvSpPr>
            <p:cNvPr id="125" name="Google Shape;125;p3"/>
            <p:cNvSpPr/>
            <p:nvPr/>
          </p:nvSpPr>
          <p:spPr>
            <a:xfrm>
              <a:off x="0" y="1489602"/>
              <a:ext cx="6248400" cy="1189803"/>
            </a:xfrm>
            <a:prstGeom prst="roundRect">
              <a:avLst>
                <a:gd name="adj" fmla="val 10000"/>
              </a:avLst>
            </a:prstGeom>
            <a:solidFill>
              <a:srgbClr val="3D85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359915" y="1757308"/>
              <a:ext cx="654392" cy="654392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1374223" y="1489602"/>
              <a:ext cx="4874176" cy="11898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3"/>
            <p:cNvSpPr txBox="1"/>
            <p:nvPr/>
          </p:nvSpPr>
          <p:spPr>
            <a:xfrm>
              <a:off x="1374223" y="1489602"/>
              <a:ext cx="4874176" cy="11898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5900" tIns="125900" rIns="125900" bIns="1259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Calibri"/>
                <a:buNone/>
              </a:pPr>
              <a:r>
                <a:rPr lang="en-US" sz="22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Tackling the challenge of carbon leakage without lapsing into protectionism </a:t>
              </a:r>
              <a:endParaRPr/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0" y="2976856"/>
              <a:ext cx="6248400" cy="1189803"/>
            </a:xfrm>
            <a:prstGeom prst="roundRect">
              <a:avLst>
                <a:gd name="adj" fmla="val 1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359915" y="3244562"/>
              <a:ext cx="654392" cy="654392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1374223" y="2976856"/>
              <a:ext cx="4874176" cy="11898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3"/>
            <p:cNvSpPr txBox="1"/>
            <p:nvPr/>
          </p:nvSpPr>
          <p:spPr>
            <a:xfrm>
              <a:off x="1374223" y="2976856"/>
              <a:ext cx="4874176" cy="11898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5900" tIns="125900" rIns="125900" bIns="1259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Calibri"/>
                <a:buNone/>
              </a:pPr>
              <a:r>
                <a:rPr lang="en-US" sz="22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Trade policy as an instrument to fight global climate change</a:t>
              </a:r>
              <a:endParaRPr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0" y="4464111"/>
              <a:ext cx="6248400" cy="1189803"/>
            </a:xfrm>
            <a:prstGeom prst="roundRect">
              <a:avLst>
                <a:gd name="adj" fmla="val 10000"/>
              </a:avLst>
            </a:pr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359915" y="4731817"/>
              <a:ext cx="654392" cy="654392"/>
            </a:xfrm>
            <a:prstGeom prst="rect">
              <a:avLst/>
            </a:pr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1374223" y="4464111"/>
              <a:ext cx="4874176" cy="11898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3"/>
            <p:cNvSpPr txBox="1"/>
            <p:nvPr/>
          </p:nvSpPr>
          <p:spPr>
            <a:xfrm>
              <a:off x="1374223" y="4464111"/>
              <a:ext cx="4874176" cy="118980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5900" tIns="125900" rIns="125900" bIns="1259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200"/>
                <a:buFont typeface="Calibri"/>
                <a:buNone/>
              </a:pPr>
              <a:r>
                <a:rPr lang="en-US" sz="22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Removing barriers to trade in the green energy sector</a:t>
              </a:r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14141"/>
        </a:solid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4"/>
          <p:cNvSpPr txBox="1">
            <a:spLocks noGrp="1"/>
          </p:cNvSpPr>
          <p:nvPr>
            <p:ph type="title"/>
          </p:nvPr>
        </p:nvSpPr>
        <p:spPr>
          <a:xfrm>
            <a:off x="762001" y="803325"/>
            <a:ext cx="5314536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lang="en-US"/>
              <a:t>Sources</a:t>
            </a:r>
            <a:endParaRPr/>
          </a:p>
        </p:txBody>
      </p:sp>
      <p:sp>
        <p:nvSpPr>
          <p:cNvPr id="142" name="Google Shape;142;p4"/>
          <p:cNvSpPr txBox="1">
            <a:spLocks noGrp="1"/>
          </p:cNvSpPr>
          <p:nvPr>
            <p:ph type="body" idx="1"/>
          </p:nvPr>
        </p:nvSpPr>
        <p:spPr>
          <a:xfrm>
            <a:off x="761988" y="2128893"/>
            <a:ext cx="5314500" cy="337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Aichele, R., &amp; Felbermayr, G. (2015). Kyoto and Carbon Leakage: An Empirical Analysis of the Carbon Content of Bilateral Trade. </a:t>
            </a:r>
            <a:r>
              <a:rPr lang="en-US" sz="1200" i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Review of Economics and Statistics</a:t>
            </a:r>
            <a:r>
              <a:rPr lang="en-US" sz="12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200" i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97</a:t>
            </a:r>
            <a:r>
              <a:rPr lang="en-US" sz="12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(1), 104–115. https://doi.org/10.1162/REST</a:t>
            </a:r>
            <a:endParaRPr sz="12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Arlt, Dorothee; HOPPE, Imke; WOLLING, Jens, 2011. Climate change and media usage: Effects on problem awareness and behavioural intentions. </a:t>
            </a:r>
            <a:r>
              <a:rPr lang="en-US" sz="1200" i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International Communication Gazette</a:t>
            </a:r>
            <a:r>
              <a:rPr lang="en-US" sz="12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2011, 73.1-2: 45-63.</a:t>
            </a:r>
            <a:endParaRPr sz="12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Camino Gonzalez, Jenipher, 2020. Climate change: Germany cuts carbon emissions by 6.3% in 2019. </a:t>
            </a:r>
            <a:r>
              <a:rPr lang="en-US" sz="1200" i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DW</a:t>
            </a:r>
            <a:r>
              <a:rPr lang="en-US" sz="12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[online]. 16.03.2020 [cit. 2020-03-28]. Retrieved from: </a:t>
            </a:r>
            <a:r>
              <a:rPr lang="en-US" sz="1200" u="sng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3"/>
              </a:rPr>
              <a:t>https://www.dw.com/en/climate-change-germany-cuts-carbon-emissions-by-63-in-2019/a-52791753</a:t>
            </a:r>
            <a:endParaRPr sz="12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Clark, Daniel, 2019. Share of total contributions to the European Union budget in 2018, by Member State. </a:t>
            </a:r>
            <a:r>
              <a:rPr lang="en-US" sz="1200" i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Statista</a:t>
            </a:r>
            <a:r>
              <a:rPr lang="en-US" sz="12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[online]. 03.12.2019 [cit. 2020-03-28]. Retrieved from: https://www.statista.com/statistics/316691/european-union-eu-budget-share-of-contributions/</a:t>
            </a:r>
            <a:endParaRPr sz="12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DW, 2019. EU greenlights mega subsidies for electric batteries. </a:t>
            </a:r>
            <a:r>
              <a:rPr lang="en-US" sz="1200" i="1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DW</a:t>
            </a:r>
            <a:r>
              <a:rPr lang="en-US" sz="12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[online]. 09.12.2019 [cit. 2020-03-28]. Retrieved from: https://www.dw.com/en/eu-greenlights-mega-subsidies-for-electric-batteries/a-51588076</a:t>
            </a:r>
            <a:endParaRPr sz="12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143" name="Google Shape;143;p4"/>
          <p:cNvSpPr/>
          <p:nvPr/>
        </p:nvSpPr>
        <p:spPr>
          <a:xfrm flipH="1">
            <a:off x="6582780" y="-2008"/>
            <a:ext cx="5609220" cy="5840278"/>
          </a:xfrm>
          <a:custGeom>
            <a:avLst/>
            <a:gdLst/>
            <a:ahLst/>
            <a:cxnLst/>
            <a:rect l="l" t="t" r="r" b="b"/>
            <a:pathLst>
              <a:path w="5609220" h="5840278" extrusionOk="0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4"/>
          <p:cNvSpPr/>
          <p:nvPr/>
        </p:nvSpPr>
        <p:spPr>
          <a:xfrm>
            <a:off x="6750141" y="-2"/>
            <a:ext cx="5441859" cy="5654940"/>
          </a:xfrm>
          <a:custGeom>
            <a:avLst/>
            <a:gdLst/>
            <a:ahLst/>
            <a:cxnLst/>
            <a:rect l="l" t="t" r="r" b="b"/>
            <a:pathLst>
              <a:path w="5441859" h="5654940" extrusionOk="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5" name="Google Shape;145;p4" descr="Internet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884057" y="643002"/>
            <a:ext cx="3796790" cy="37967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379</Words>
  <Application>Microsoft Office PowerPoint</Application>
  <PresentationFormat>Breitbild</PresentationFormat>
  <Paragraphs>80</Paragraphs>
  <Slides>12</Slides>
  <Notes>12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7" baseType="lpstr">
      <vt:lpstr>Arial</vt:lpstr>
      <vt:lpstr>Proxima Nova</vt:lpstr>
      <vt:lpstr>Calibri</vt:lpstr>
      <vt:lpstr>Times New Roman</vt:lpstr>
      <vt:lpstr>Simple Dark</vt:lpstr>
      <vt:lpstr>Reconciling Ecology &amp; Economy</vt:lpstr>
      <vt:lpstr>Content  Why is Germany's position relevant Mainstreaming sustainability in all EU policies On Energy 4. Climate Change as a global responsibility  </vt:lpstr>
      <vt:lpstr>PowerPoint-Präsentation</vt:lpstr>
      <vt:lpstr>Germany towards sustainable energy</vt:lpstr>
      <vt:lpstr>PowerPoint-Präsentation</vt:lpstr>
      <vt:lpstr>Mainstreaming sustainability in all EU policies</vt:lpstr>
      <vt:lpstr>On energy</vt:lpstr>
      <vt:lpstr>Climate change as a global responsibility </vt:lpstr>
      <vt:lpstr>Sources</vt:lpstr>
      <vt:lpstr>PowerPoint-Präsentation</vt:lpstr>
      <vt:lpstr>PowerPoint-Präsentation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Reconciling Ecology &amp; Economy</dc:title>
  <dc:creator>Yannick Scharf</dc:creator>
  <cp:lastModifiedBy>Yannick Scharf</cp:lastModifiedBy>
  <cp:revision>3</cp:revision>
  <dcterms:created xsi:type="dcterms:W3CDTF">2020-03-29T11:32:50Z</dcterms:created>
  <dcterms:modified xsi:type="dcterms:W3CDTF">2020-03-30T13:00:45Z</dcterms:modified>
</cp:coreProperties>
</file>