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97" r:id="rId2"/>
    <p:sldId id="298" r:id="rId3"/>
    <p:sldId id="309" r:id="rId4"/>
    <p:sldId id="310" r:id="rId5"/>
    <p:sldId id="301" r:id="rId6"/>
    <p:sldId id="302" r:id="rId7"/>
    <p:sldId id="303" r:id="rId8"/>
    <p:sldId id="304" r:id="rId9"/>
    <p:sldId id="307" r:id="rId10"/>
    <p:sldId id="308" r:id="rId11"/>
    <p:sldId id="306" r:id="rId12"/>
    <p:sldId id="305" r:id="rId13"/>
    <p:sldId id="299" r:id="rId14"/>
    <p:sldId id="265" r:id="rId15"/>
    <p:sldId id="266" r:id="rId16"/>
    <p:sldId id="267" r:id="rId17"/>
    <p:sldId id="268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D2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71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06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6990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7459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6708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1248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4836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03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035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4349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880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312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556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21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57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299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16F63-90B3-4F88-A809-88F888A94F21}" type="datetimeFigureOut">
              <a:rPr lang="cs-CZ" smtClean="0"/>
              <a:t>17.10.2018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9113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xgLCkSzQM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Rusko v období 1894-1914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872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057" y="961292"/>
            <a:ext cx="10098817" cy="5591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4607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reforma dopadla?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38246"/>
          </a:xfrm>
        </p:spPr>
        <p:txBody>
          <a:bodyPr/>
          <a:lstStyle/>
          <a:p>
            <a:r>
              <a:rPr lang="cs-CZ" dirty="0"/>
              <a:t>1911 - smrt </a:t>
            </a:r>
            <a:r>
              <a:rPr lang="cs-CZ" dirty="0" err="1"/>
              <a:t>Stolypina</a:t>
            </a:r>
            <a:r>
              <a:rPr lang="cs-CZ" dirty="0"/>
              <a:t> jako hlavního představitele a záštitu agrární reformy</a:t>
            </a:r>
          </a:p>
          <a:p>
            <a:r>
              <a:rPr lang="cs-CZ" dirty="0"/>
              <a:t>1914 - vstup Ruska do války</a:t>
            </a:r>
          </a:p>
          <a:p>
            <a:r>
              <a:rPr lang="cs-CZ" dirty="0"/>
              <a:t>1917 - bolševický puč</a:t>
            </a:r>
          </a:p>
          <a:p>
            <a:r>
              <a:rPr lang="cs-CZ" dirty="0" smtClean="0"/>
              <a:t>1921 </a:t>
            </a:r>
            <a:r>
              <a:rPr lang="cs-CZ" dirty="0"/>
              <a:t>- převzetí moci </a:t>
            </a:r>
            <a:r>
              <a:rPr lang="cs-CZ" dirty="0" smtClean="0"/>
              <a:t>bolševiky</a:t>
            </a:r>
            <a:endParaRPr lang="cs-CZ" dirty="0"/>
          </a:p>
          <a:p>
            <a:r>
              <a:rPr lang="cs-CZ" dirty="0" smtClean="0"/>
              <a:t>1930 </a:t>
            </a:r>
            <a:r>
              <a:rPr lang="cs-CZ" dirty="0"/>
              <a:t>- začátek násilné kolektivizace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200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čemu by reforma vedla?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Uklidnění revolučních nálad</a:t>
            </a:r>
          </a:p>
          <a:p>
            <a:r>
              <a:rPr lang="cs-CZ" dirty="0" smtClean="0"/>
              <a:t>Uspokojení touhy rolníků po půdě</a:t>
            </a:r>
          </a:p>
          <a:p>
            <a:r>
              <a:rPr lang="cs-CZ" dirty="0" smtClean="0"/>
              <a:t>Osídlení odlehlých částí Ruska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5814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První ruská revoluce 1905-1906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441938"/>
            <a:ext cx="8915400" cy="502920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Obdoba roku 1848 v Evropě</a:t>
            </a:r>
          </a:p>
          <a:p>
            <a:r>
              <a:rPr lang="cs-CZ" dirty="0" smtClean="0"/>
              <a:t>Absence ústavy</a:t>
            </a:r>
          </a:p>
          <a:p>
            <a:r>
              <a:rPr lang="cs-CZ" dirty="0" smtClean="0"/>
              <a:t>Nacionalistické požadavky neruských etnik, sociální požadavky, liberálně-demokratické požadavky</a:t>
            </a:r>
          </a:p>
          <a:p>
            <a:r>
              <a:rPr lang="cs-CZ" dirty="0" smtClean="0"/>
              <a:t>Nespokojenost kvůli válce s Japonskem 1904</a:t>
            </a:r>
          </a:p>
          <a:p>
            <a:pPr lvl="1"/>
            <a:r>
              <a:rPr lang="cs-CZ" dirty="0" smtClean="0"/>
              <a:t>Podíl Ruska na potlačení boxerského povstání v Číně</a:t>
            </a:r>
          </a:p>
          <a:p>
            <a:pPr lvl="1"/>
            <a:r>
              <a:rPr lang="cs-CZ" dirty="0" smtClean="0"/>
              <a:t>Vojáci v Mandžusku</a:t>
            </a:r>
          </a:p>
          <a:p>
            <a:pPr lvl="1"/>
            <a:r>
              <a:rPr lang="cs-CZ" dirty="0" smtClean="0"/>
              <a:t>Podnikatelské zájmy v oblasti</a:t>
            </a:r>
          </a:p>
          <a:p>
            <a:pPr lvl="1"/>
            <a:r>
              <a:rPr lang="cs-CZ" dirty="0" smtClean="0"/>
              <a:t>Obdobné </a:t>
            </a:r>
            <a:r>
              <a:rPr lang="cs-CZ" dirty="0"/>
              <a:t>potíže jako u Krymské války</a:t>
            </a:r>
          </a:p>
          <a:p>
            <a:pPr lvl="1"/>
            <a:r>
              <a:rPr lang="cs-CZ" dirty="0"/>
              <a:t>Snaha o početní převahu, pomalý </a:t>
            </a:r>
            <a:r>
              <a:rPr lang="cs-CZ" dirty="0" smtClean="0"/>
              <a:t>přesun</a:t>
            </a:r>
          </a:p>
          <a:p>
            <a:pPr lvl="1"/>
            <a:r>
              <a:rPr lang="cs-CZ" dirty="0" smtClean="0"/>
              <a:t>Zničení loďstva Ruska u </a:t>
            </a:r>
            <a:r>
              <a:rPr lang="cs-CZ" dirty="0" err="1" smtClean="0"/>
              <a:t>Cušimi</a:t>
            </a:r>
            <a:endParaRPr lang="cs-CZ" dirty="0" smtClean="0"/>
          </a:p>
          <a:p>
            <a:r>
              <a:rPr lang="cs-CZ" dirty="0" smtClean="0"/>
              <a:t>Nespokojenost dělníků – petice carovi</a:t>
            </a:r>
          </a:p>
          <a:p>
            <a:pPr lvl="1"/>
            <a:r>
              <a:rPr lang="cs-CZ" dirty="0" smtClean="0"/>
              <a:t>Snížení pracovní doby, vyšší mzdy</a:t>
            </a:r>
          </a:p>
          <a:p>
            <a:pPr lvl="1"/>
            <a:r>
              <a:rPr lang="cs-CZ" dirty="0" smtClean="0"/>
              <a:t>Průvod k Zimnímu paláci – pop </a:t>
            </a:r>
            <a:r>
              <a:rPr lang="cs-CZ" dirty="0" err="1" smtClean="0"/>
              <a:t>Gapon</a:t>
            </a:r>
            <a:r>
              <a:rPr lang="cs-CZ" dirty="0" smtClean="0"/>
              <a:t> - krvavě potlačeno (Krvavá neděle)</a:t>
            </a:r>
          </a:p>
          <a:p>
            <a:r>
              <a:rPr lang="cs-CZ" dirty="0" smtClean="0"/>
              <a:t>Stávky a vzpoury v armádě</a:t>
            </a:r>
          </a:p>
          <a:p>
            <a:pPr lvl="1"/>
            <a:endParaRPr lang="cs-CZ" dirty="0" smtClean="0"/>
          </a:p>
          <a:p>
            <a:pPr lvl="1"/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0324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ruského hospodářství</a:t>
            </a:r>
            <a:br>
              <a:rPr lang="cs-CZ" dirty="0" smtClean="0"/>
            </a:br>
            <a:r>
              <a:rPr lang="cs-CZ" dirty="0" smtClean="0"/>
              <a:t>1914-1927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0682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První světová válka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688123"/>
            <a:ext cx="8915400" cy="4970585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Stav Ruska na počátku války</a:t>
            </a:r>
          </a:p>
          <a:p>
            <a:pPr lvl="1"/>
            <a:r>
              <a:rPr lang="cs-CZ" dirty="0" smtClean="0"/>
              <a:t>170 mil. Obyvatel/ mobilizováno 11 mil./ ohromné ztráty (cca 3 mil.)</a:t>
            </a:r>
          </a:p>
          <a:p>
            <a:pPr lvl="1"/>
            <a:r>
              <a:rPr lang="cs-CZ" dirty="0" smtClean="0"/>
              <a:t>80 % rolníci</a:t>
            </a:r>
          </a:p>
          <a:p>
            <a:r>
              <a:rPr lang="cs-CZ" dirty="0" smtClean="0"/>
              <a:t>1. srpen 1914 – začátek války</a:t>
            </a:r>
          </a:p>
          <a:p>
            <a:r>
              <a:rPr lang="cs-CZ" dirty="0" smtClean="0"/>
              <a:t>Ruským vrchním velitelem strýc Mikuláše II. – velkokníže Nikolaj Nikolajevič</a:t>
            </a:r>
          </a:p>
          <a:p>
            <a:r>
              <a:rPr lang="cs-CZ" dirty="0" smtClean="0"/>
              <a:t>Deportace nedůvěryhodných etnik – Němců, Židů</a:t>
            </a:r>
          </a:p>
          <a:p>
            <a:r>
              <a:rPr lang="cs-CZ" dirty="0" smtClean="0"/>
              <a:t>Rozdílné úspěchy</a:t>
            </a:r>
          </a:p>
          <a:p>
            <a:pPr lvl="1"/>
            <a:r>
              <a:rPr lang="cs-CZ" dirty="0" smtClean="0"/>
              <a:t>Oblast Haliče – úspěšné</a:t>
            </a:r>
          </a:p>
          <a:p>
            <a:pPr lvl="1"/>
            <a:r>
              <a:rPr lang="cs-CZ" dirty="0" smtClean="0"/>
              <a:t>Na západě prohra u </a:t>
            </a:r>
            <a:r>
              <a:rPr lang="cs-CZ" dirty="0" err="1"/>
              <a:t>T</a:t>
            </a:r>
            <a:r>
              <a:rPr lang="cs-CZ" dirty="0" err="1" smtClean="0"/>
              <a:t>annenbergu</a:t>
            </a:r>
            <a:r>
              <a:rPr lang="cs-CZ" dirty="0" smtClean="0"/>
              <a:t> a na Mazurských jezerech</a:t>
            </a:r>
          </a:p>
          <a:p>
            <a:r>
              <a:rPr lang="cs-CZ" dirty="0" smtClean="0"/>
              <a:t>Ruská armáda zaostalá </a:t>
            </a:r>
          </a:p>
          <a:p>
            <a:pPr lvl="1"/>
            <a:r>
              <a:rPr lang="cs-CZ" dirty="0" smtClean="0"/>
              <a:t>1909 – započala modernizace armády, ale nedokončena</a:t>
            </a:r>
          </a:p>
          <a:p>
            <a:r>
              <a:rPr lang="cs-CZ" dirty="0" smtClean="0"/>
              <a:t>Ruský průmysl nezvládal tempo války – nedostatek pušek, střeliva…</a:t>
            </a:r>
          </a:p>
          <a:p>
            <a:r>
              <a:rPr lang="cs-CZ" dirty="0" smtClean="0"/>
              <a:t>Vznik Ústředního vojensko-průmyslového výboru – cílem zefektivnit válečnou výrobu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4734713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Hospodářské problémy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441938"/>
            <a:ext cx="8915400" cy="5064370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Blokáda přístavů v Baltu a Černém moři – nelze prodávat obilí, nakupovat průmyslová zařízení a spotřební zboží</a:t>
            </a:r>
          </a:p>
          <a:p>
            <a:r>
              <a:rPr lang="cs-CZ" dirty="0" smtClean="0"/>
              <a:t>Nedostatečné potravinové zásoby pro města – rolnici mají přebytky, ale neprodávají, není, co by si mohli pořídit</a:t>
            </a:r>
          </a:p>
          <a:p>
            <a:r>
              <a:rPr lang="cs-CZ" dirty="0" smtClean="0"/>
              <a:t>Monopolizace dopravy, průmyslu a těžby – opět menší dodávky civilistům</a:t>
            </a:r>
          </a:p>
          <a:p>
            <a:r>
              <a:rPr lang="cs-CZ" dirty="0" smtClean="0"/>
              <a:t>Přetížení železnice a nedostatečná síť/ málo lokomotiv a vagonů  =&gt; problém pro zásobování</a:t>
            </a:r>
          </a:p>
          <a:p>
            <a:r>
              <a:rPr lang="cs-CZ" dirty="0" smtClean="0"/>
              <a:t>Inflace – vláda tiskne bankovky na pokrytí válečných výloh</a:t>
            </a:r>
          </a:p>
          <a:p>
            <a:r>
              <a:rPr lang="cs-CZ" dirty="0" smtClean="0"/>
              <a:t>1917 dokončena železnice do nezamrzajícího přístavu v Murmansku</a:t>
            </a:r>
          </a:p>
          <a:p>
            <a:pPr lvl="1"/>
            <a:r>
              <a:rPr lang="cs-CZ" dirty="0" smtClean="0"/>
              <a:t>Otevřela se cesta pro zásobování ze strany západních spojenců</a:t>
            </a:r>
          </a:p>
          <a:p>
            <a:pPr lvl="1"/>
            <a:r>
              <a:rPr lang="cs-CZ" dirty="0" smtClean="0"/>
              <a:t>Již bylo pozdě, morálka obyvatelstva příliš nízká</a:t>
            </a:r>
          </a:p>
          <a:p>
            <a:r>
              <a:rPr lang="cs-CZ" dirty="0" smtClean="0"/>
              <a:t>Protiruská národní povstání – Rusko přicházelo o části území a zásobování</a:t>
            </a:r>
          </a:p>
          <a:p>
            <a:pPr lvl="1"/>
            <a:r>
              <a:rPr lang="cs-CZ" dirty="0" smtClean="0"/>
              <a:t>Polsko</a:t>
            </a:r>
          </a:p>
          <a:p>
            <a:pPr lvl="1"/>
            <a:r>
              <a:rPr lang="cs-CZ" dirty="0" smtClean="0"/>
              <a:t>Střední Asie – kvůli zemědělské kolonizaci a potlačování kočovného </a:t>
            </a:r>
            <a:r>
              <a:rPr lang="cs-CZ" dirty="0" err="1" smtClean="0"/>
              <a:t>zp</a:t>
            </a:r>
            <a:r>
              <a:rPr lang="cs-CZ" dirty="0" smtClean="0"/>
              <a:t>. života </a:t>
            </a:r>
          </a:p>
          <a:p>
            <a:r>
              <a:rPr lang="cs-CZ" dirty="0" smtClean="0"/>
              <a:t>Velký problém se zásobováním Petrohradu</a:t>
            </a:r>
          </a:p>
          <a:p>
            <a:pPr lvl="1"/>
            <a:r>
              <a:rPr lang="cs-CZ" dirty="0" smtClean="0"/>
              <a:t>Nedostatek potravin – daleko od potravinářských oblastí</a:t>
            </a:r>
          </a:p>
          <a:p>
            <a:pPr lvl="1"/>
            <a:r>
              <a:rPr lang="cs-CZ" dirty="0" smtClean="0"/>
              <a:t>Nedostatek paliv – např. import z Británie přerušen válkou</a:t>
            </a:r>
          </a:p>
          <a:p>
            <a:pPr lvl="1"/>
            <a:r>
              <a:rPr lang="cs-CZ" dirty="0" smtClean="0"/>
              <a:t>Vedlo k velkým nepokojů – nakonec revoluce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14718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Únorová revoluce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02369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Březen 1917 – stávky a demonstrace v Petrohradu</a:t>
            </a:r>
          </a:p>
          <a:p>
            <a:pPr lvl="1"/>
            <a:r>
              <a:rPr lang="cs-CZ" dirty="0" smtClean="0"/>
              <a:t>Tovární dělnice protestovaly proti nedostatku chleba</a:t>
            </a:r>
          </a:p>
          <a:p>
            <a:pPr lvl="1"/>
            <a:r>
              <a:rPr lang="cs-CZ" dirty="0" smtClean="0"/>
              <a:t>Bouře v továrnách, stávky – všeobecná stávka</a:t>
            </a:r>
          </a:p>
          <a:p>
            <a:pPr lvl="1"/>
            <a:r>
              <a:rPr lang="cs-CZ" dirty="0" smtClean="0"/>
              <a:t>Připojili se i studenti a střední třída</a:t>
            </a:r>
          </a:p>
          <a:p>
            <a:pPr lvl="1"/>
            <a:r>
              <a:rPr lang="cs-CZ" dirty="0" smtClean="0"/>
              <a:t>Hesla „Pryč s válkou“, „Pryč s carem“…</a:t>
            </a:r>
          </a:p>
          <a:p>
            <a:pPr lvl="1"/>
            <a:r>
              <a:rPr lang="cs-CZ" dirty="0" smtClean="0"/>
              <a:t>Střety s demonstrujícím davem vedly ke vzpourám vojáků</a:t>
            </a:r>
          </a:p>
          <a:p>
            <a:pPr lvl="1"/>
            <a:r>
              <a:rPr lang="cs-CZ" dirty="0" smtClean="0"/>
              <a:t>Již nebylo možné povstání potlačit</a:t>
            </a:r>
          </a:p>
          <a:p>
            <a:r>
              <a:rPr lang="cs-CZ" dirty="0" smtClean="0"/>
              <a:t>Vytváření dělnických rad – sovětů (podporováno sociálními demokraty/menševiky)</a:t>
            </a:r>
          </a:p>
          <a:p>
            <a:r>
              <a:rPr lang="cs-CZ" dirty="0" smtClean="0"/>
              <a:t>Z Dumy (Progresivní blok) se vytvořila prozatímní vláda – společně s generály přiměli cara k abdikaci</a:t>
            </a:r>
          </a:p>
          <a:p>
            <a:r>
              <a:rPr lang="cs-CZ" dirty="0" smtClean="0"/>
              <a:t>Vznik duální moci – Sovět a Prozatímní vláda/ nespolupracovaly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7934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Mikuláš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54043" y="1488831"/>
            <a:ext cx="8915400" cy="4970585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Růst průmyslu – růst počtu dělníků – časté stávky</a:t>
            </a:r>
          </a:p>
          <a:p>
            <a:pPr lvl="1"/>
            <a:r>
              <a:rPr lang="cs-CZ" dirty="0" smtClean="0"/>
              <a:t>1896-97 v petrohradských textilních továrnách</a:t>
            </a:r>
          </a:p>
          <a:p>
            <a:pPr lvl="1"/>
            <a:r>
              <a:rPr lang="cs-CZ" dirty="0" smtClean="0"/>
              <a:t>Sice pokračuje zavádění zákonů na podporu dělníků, ale odbory v ilegalitě</a:t>
            </a:r>
          </a:p>
          <a:p>
            <a:r>
              <a:rPr lang="cs-CZ" dirty="0" smtClean="0"/>
              <a:t>Velký problém nadále představuje situace zemědělství</a:t>
            </a:r>
          </a:p>
          <a:p>
            <a:r>
              <a:rPr lang="cs-CZ" dirty="0" smtClean="0"/>
              <a:t>Stát stále autokratický režim</a:t>
            </a:r>
          </a:p>
          <a:p>
            <a:endParaRPr lang="cs-CZ" dirty="0"/>
          </a:p>
          <a:p>
            <a:r>
              <a:rPr lang="cs-CZ" dirty="0" smtClean="0"/>
              <a:t>Symbolické problémy období vlády Mikuláše II.</a:t>
            </a:r>
          </a:p>
          <a:p>
            <a:pPr lvl="1"/>
            <a:r>
              <a:rPr lang="cs-CZ" dirty="0" smtClean="0"/>
              <a:t>Baťuška car</a:t>
            </a:r>
          </a:p>
          <a:p>
            <a:pPr lvl="1"/>
            <a:r>
              <a:rPr lang="cs-CZ" dirty="0"/>
              <a:t>Korunovace </a:t>
            </a:r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www.youtube.com/watch?v=DxgLCkSzQMc</a:t>
            </a:r>
            <a:r>
              <a:rPr lang="cs-CZ" dirty="0" smtClean="0"/>
              <a:t> </a:t>
            </a:r>
          </a:p>
          <a:p>
            <a:pPr lvl="2"/>
            <a:r>
              <a:rPr lang="cs-CZ" dirty="0" err="1" smtClean="0"/>
              <a:t>Chodynské</a:t>
            </a:r>
            <a:r>
              <a:rPr lang="cs-CZ" dirty="0" smtClean="0"/>
              <a:t> pole - „špatná předzvěst pro celou říši“</a:t>
            </a:r>
          </a:p>
          <a:p>
            <a:pPr lvl="1"/>
            <a:r>
              <a:rPr lang="cs-CZ" dirty="0" smtClean="0"/>
              <a:t>Rusko-Japonská válka</a:t>
            </a:r>
          </a:p>
          <a:p>
            <a:pPr lvl="1"/>
            <a:r>
              <a:rPr lang="cs-CZ" dirty="0" smtClean="0"/>
              <a:t>Carevna Alexandra </a:t>
            </a:r>
          </a:p>
          <a:p>
            <a:pPr lvl="2"/>
            <a:r>
              <a:rPr lang="cs-CZ" dirty="0" err="1" smtClean="0"/>
              <a:t>Rasputin</a:t>
            </a:r>
            <a:endParaRPr lang="cs-CZ" dirty="0" smtClean="0"/>
          </a:p>
          <a:p>
            <a:pPr lvl="2"/>
            <a:r>
              <a:rPr lang="cs-CZ" dirty="0" smtClean="0"/>
              <a:t>Německý původ - válka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997028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Politické strany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23999"/>
            <a:ext cx="8915400" cy="5169877"/>
          </a:xfrm>
        </p:spPr>
        <p:txBody>
          <a:bodyPr>
            <a:normAutofit/>
          </a:bodyPr>
          <a:lstStyle/>
          <a:p>
            <a:pPr fontAlgn="base"/>
            <a:r>
              <a:rPr lang="cs-CZ" b="1" dirty="0"/>
              <a:t>Kadeti – </a:t>
            </a:r>
            <a:r>
              <a:rPr lang="cs-CZ" b="1" dirty="0" smtClean="0"/>
              <a:t>konstituční demokraté 1905</a:t>
            </a:r>
            <a:r>
              <a:rPr lang="cs-CZ" dirty="0" smtClean="0"/>
              <a:t>, </a:t>
            </a:r>
            <a:r>
              <a:rPr lang="cs-CZ" dirty="0"/>
              <a:t>pravicoví liberálové</a:t>
            </a:r>
            <a:r>
              <a:rPr lang="cs-CZ" dirty="0" smtClean="0"/>
              <a:t>.</a:t>
            </a:r>
          </a:p>
          <a:p>
            <a:pPr lvl="1" fontAlgn="base"/>
            <a:r>
              <a:rPr lang="cs-CZ" dirty="0" smtClean="0"/>
              <a:t>Z řad šlechty, intelektuálů</a:t>
            </a:r>
            <a:endParaRPr lang="cs-CZ" dirty="0"/>
          </a:p>
          <a:p>
            <a:pPr marL="0" indent="0" fontAlgn="base">
              <a:buNone/>
            </a:pPr>
            <a:r>
              <a:rPr lang="cs-CZ" dirty="0" smtClean="0"/>
              <a:t>	- představitel </a:t>
            </a:r>
            <a:r>
              <a:rPr lang="cs-CZ" dirty="0"/>
              <a:t>byl Pavel </a:t>
            </a:r>
            <a:r>
              <a:rPr lang="cs-CZ" dirty="0" err="1"/>
              <a:t>Miljukov</a:t>
            </a:r>
            <a:r>
              <a:rPr lang="cs-CZ" dirty="0"/>
              <a:t>, pozdější člen Prozatímní vlády</a:t>
            </a:r>
            <a:r>
              <a:rPr lang="cs-CZ" dirty="0" smtClean="0"/>
              <a:t>.</a:t>
            </a:r>
          </a:p>
          <a:p>
            <a:pPr marL="0" indent="0" fontAlgn="base">
              <a:buNone/>
            </a:pPr>
            <a:endParaRPr lang="cs-CZ" dirty="0"/>
          </a:p>
          <a:p>
            <a:pPr fontAlgn="base"/>
            <a:r>
              <a:rPr lang="cs-CZ" b="1" dirty="0"/>
              <a:t>Eseři </a:t>
            </a:r>
            <a:r>
              <a:rPr lang="cs-CZ" b="1" dirty="0" smtClean="0"/>
              <a:t>1901– sociální </a:t>
            </a:r>
            <a:r>
              <a:rPr lang="cs-CZ" b="1" dirty="0"/>
              <a:t>revolucionáři</a:t>
            </a:r>
            <a:r>
              <a:rPr lang="cs-CZ" dirty="0"/>
              <a:t>. Spíše levice. </a:t>
            </a:r>
            <a:endParaRPr lang="cs-CZ" dirty="0" smtClean="0"/>
          </a:p>
          <a:p>
            <a:pPr lvl="1" fontAlgn="base"/>
            <a:r>
              <a:rPr lang="cs-CZ" dirty="0" smtClean="0"/>
              <a:t>V</a:t>
            </a:r>
            <a:r>
              <a:rPr lang="cs-CZ" dirty="0"/>
              <a:t> roce 1917 se rozdělili na pravé a levé </a:t>
            </a:r>
            <a:r>
              <a:rPr lang="cs-CZ" dirty="0" err="1"/>
              <a:t>esery</a:t>
            </a:r>
            <a:r>
              <a:rPr lang="cs-CZ" dirty="0" smtClean="0"/>
              <a:t>.</a:t>
            </a:r>
          </a:p>
          <a:p>
            <a:pPr lvl="1" fontAlgn="base"/>
            <a:r>
              <a:rPr lang="cs-CZ" dirty="0" smtClean="0"/>
              <a:t>Leví </a:t>
            </a:r>
            <a:r>
              <a:rPr lang="cs-CZ" dirty="0" err="1"/>
              <a:t>eseři</a:t>
            </a:r>
            <a:r>
              <a:rPr lang="cs-CZ" dirty="0"/>
              <a:t> později spolupracovali s bolševiky. </a:t>
            </a:r>
            <a:endParaRPr lang="cs-CZ" dirty="0" smtClean="0"/>
          </a:p>
          <a:p>
            <a:pPr lvl="1" fontAlgn="base"/>
            <a:r>
              <a:rPr lang="cs-CZ" dirty="0" smtClean="0"/>
              <a:t>Nejznámějším </a:t>
            </a:r>
            <a:r>
              <a:rPr lang="cs-CZ" dirty="0" err="1"/>
              <a:t>eserem</a:t>
            </a:r>
            <a:r>
              <a:rPr lang="cs-CZ" dirty="0"/>
              <a:t> byl </a:t>
            </a:r>
            <a:r>
              <a:rPr lang="cs-CZ" b="1" dirty="0" smtClean="0"/>
              <a:t>Alexandr </a:t>
            </a:r>
            <a:r>
              <a:rPr lang="cs-CZ" b="1" dirty="0" err="1" smtClean="0"/>
              <a:t>Kerenskij</a:t>
            </a:r>
            <a:r>
              <a:rPr lang="cs-CZ" dirty="0"/>
              <a:t> </a:t>
            </a:r>
            <a:r>
              <a:rPr lang="cs-CZ" dirty="0" smtClean="0"/>
              <a:t>(1881-1970</a:t>
            </a:r>
            <a:r>
              <a:rPr lang="cs-CZ" dirty="0"/>
              <a:t>), pozdější předseda Prozatímní vlády (ve 36 </a:t>
            </a:r>
            <a:r>
              <a:rPr lang="cs-CZ" dirty="0" smtClean="0"/>
              <a:t>letech).</a:t>
            </a:r>
          </a:p>
          <a:p>
            <a:pPr lvl="1" fontAlgn="base"/>
            <a:r>
              <a:rPr lang="cs-CZ" dirty="0" err="1" smtClean="0"/>
              <a:t>Kerenskij</a:t>
            </a:r>
            <a:r>
              <a:rPr lang="cs-CZ" dirty="0" smtClean="0"/>
              <a:t> </a:t>
            </a:r>
            <a:r>
              <a:rPr lang="cs-CZ" dirty="0"/>
              <a:t>po bolševickém převratu žil až do roku 1970 v exilu. Ještě v roce 1968 protestoval </a:t>
            </a:r>
            <a:r>
              <a:rPr lang="cs-CZ" dirty="0" err="1"/>
              <a:t>Kerenskij</a:t>
            </a:r>
            <a:r>
              <a:rPr lang="cs-CZ" dirty="0"/>
              <a:t> proti sovětské invazi do Československa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662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Politické strany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71981" y="2344615"/>
            <a:ext cx="8915400" cy="4232031"/>
          </a:xfrm>
        </p:spPr>
        <p:txBody>
          <a:bodyPr>
            <a:normAutofit/>
          </a:bodyPr>
          <a:lstStyle/>
          <a:p>
            <a:pPr fontAlgn="base"/>
            <a:r>
              <a:rPr lang="cs-CZ" b="1" dirty="0"/>
              <a:t>Sociální demokraté</a:t>
            </a:r>
            <a:r>
              <a:rPr lang="cs-CZ" dirty="0"/>
              <a:t> – Sociálně demokratická dělnická strana Ruska </a:t>
            </a:r>
            <a:endParaRPr lang="cs-CZ" dirty="0" smtClean="0"/>
          </a:p>
          <a:p>
            <a:pPr lvl="1" fontAlgn="base"/>
            <a:r>
              <a:rPr lang="cs-CZ" dirty="0" smtClean="0"/>
              <a:t>vznikla </a:t>
            </a:r>
            <a:r>
              <a:rPr lang="cs-CZ" dirty="0"/>
              <a:t>roku 1898. V roce 1903 se rozdělili na dvě frakce</a:t>
            </a:r>
            <a:r>
              <a:rPr lang="cs-CZ" dirty="0" smtClean="0"/>
              <a:t>:</a:t>
            </a:r>
          </a:p>
          <a:p>
            <a:pPr marL="457200" lvl="1" indent="0" fontAlgn="base">
              <a:buNone/>
            </a:pPr>
            <a:endParaRPr lang="cs-CZ" dirty="0"/>
          </a:p>
          <a:p>
            <a:pPr fontAlgn="base"/>
            <a:r>
              <a:rPr lang="cs-CZ" dirty="0"/>
              <a:t>   </a:t>
            </a:r>
            <a:r>
              <a:rPr lang="cs-CZ" b="1" dirty="0" smtClean="0"/>
              <a:t>bolševici</a:t>
            </a:r>
            <a:r>
              <a:rPr lang="cs-CZ" dirty="0"/>
              <a:t> – „většina“ – v roce 1903 získali na sjezdu dočasnou většinu. </a:t>
            </a:r>
            <a:endParaRPr lang="cs-CZ" dirty="0" smtClean="0"/>
          </a:p>
          <a:p>
            <a:pPr lvl="1" fontAlgn="base"/>
            <a:r>
              <a:rPr lang="cs-CZ" dirty="0" smtClean="0"/>
              <a:t>až </a:t>
            </a:r>
            <a:r>
              <a:rPr lang="cs-CZ" dirty="0"/>
              <a:t>do roku 1917 </a:t>
            </a:r>
            <a:r>
              <a:rPr lang="cs-CZ" dirty="0" smtClean="0"/>
              <a:t>nehráli velkou roli, radikálové, Vladimír </a:t>
            </a:r>
            <a:r>
              <a:rPr lang="cs-CZ" dirty="0" err="1"/>
              <a:t>Iljič</a:t>
            </a:r>
            <a:r>
              <a:rPr lang="cs-CZ" dirty="0"/>
              <a:t> </a:t>
            </a:r>
            <a:r>
              <a:rPr lang="cs-CZ" b="1" dirty="0"/>
              <a:t>Lenin</a:t>
            </a:r>
            <a:r>
              <a:rPr lang="cs-CZ" dirty="0"/>
              <a:t>.</a:t>
            </a:r>
          </a:p>
          <a:p>
            <a:pPr marL="0" indent="0" fontAlgn="base">
              <a:buNone/>
            </a:pPr>
            <a:r>
              <a:rPr lang="cs-CZ" dirty="0"/>
              <a:t>  </a:t>
            </a:r>
            <a:endParaRPr lang="cs-CZ" dirty="0" smtClean="0"/>
          </a:p>
          <a:p>
            <a:pPr fontAlgn="base"/>
            <a:r>
              <a:rPr lang="cs-CZ" b="1" dirty="0" smtClean="0"/>
              <a:t>menševic</a:t>
            </a:r>
            <a:r>
              <a:rPr lang="cs-CZ" dirty="0" smtClean="0"/>
              <a:t>i </a:t>
            </a:r>
            <a:r>
              <a:rPr lang="cs-CZ" dirty="0"/>
              <a:t>– „menšina“. Umírnění, </a:t>
            </a:r>
            <a:r>
              <a:rPr lang="cs-CZ" dirty="0" smtClean="0"/>
              <a:t>klasická </a:t>
            </a:r>
            <a:r>
              <a:rPr lang="cs-CZ" dirty="0"/>
              <a:t>sociální demokracie. </a:t>
            </a:r>
            <a:endParaRPr lang="cs-CZ" dirty="0" smtClean="0"/>
          </a:p>
          <a:p>
            <a:pPr lvl="1" fontAlgn="base"/>
            <a:r>
              <a:rPr lang="cs-CZ" dirty="0" smtClean="0"/>
              <a:t>V</a:t>
            </a:r>
            <a:r>
              <a:rPr lang="cs-CZ" dirty="0"/>
              <a:t> čele stáli </a:t>
            </a:r>
            <a:r>
              <a:rPr lang="cs-CZ" dirty="0" err="1" smtClean="0"/>
              <a:t>Julij</a:t>
            </a:r>
            <a:r>
              <a:rPr lang="cs-CZ" dirty="0" smtClean="0"/>
              <a:t> </a:t>
            </a:r>
            <a:r>
              <a:rPr lang="cs-CZ" b="1" dirty="0" err="1" smtClean="0"/>
              <a:t>Martov</a:t>
            </a:r>
            <a:r>
              <a:rPr lang="cs-CZ" dirty="0"/>
              <a:t> a Georgij </a:t>
            </a:r>
            <a:r>
              <a:rPr lang="cs-CZ" b="1" dirty="0" err="1"/>
              <a:t>Plechanov</a:t>
            </a:r>
            <a:r>
              <a:rPr lang="cs-CZ" dirty="0"/>
              <a:t>.</a:t>
            </a:r>
          </a:p>
          <a:p>
            <a:pPr marL="0" indent="0" fontAlgn="base">
              <a:buNone/>
            </a:pPr>
            <a:r>
              <a:rPr lang="cs-CZ" dirty="0" smtClean="0"/>
              <a:t>1912 – osamostatnění Bolševiků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115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Vláda Mikuláše II. – experimenty Petra </a:t>
            </a:r>
            <a:r>
              <a:rPr lang="cs-CZ" dirty="0" err="1" smtClean="0"/>
              <a:t>Stolypina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Car Mikuláš II. – 1984-1917</a:t>
            </a:r>
          </a:p>
          <a:p>
            <a:r>
              <a:rPr lang="cs-CZ" dirty="0" smtClean="0"/>
              <a:t>Petr </a:t>
            </a:r>
            <a:r>
              <a:rPr lang="cs-CZ" dirty="0" err="1" smtClean="0"/>
              <a:t>Stolypin</a:t>
            </a:r>
            <a:r>
              <a:rPr lang="cs-CZ" dirty="0" smtClean="0"/>
              <a:t> – 1906-1911 – předseda vlády</a:t>
            </a:r>
          </a:p>
          <a:p>
            <a:r>
              <a:rPr lang="cs-CZ" dirty="0" smtClean="0"/>
              <a:t>Zavedení čtyřleté školní docházky</a:t>
            </a:r>
          </a:p>
          <a:p>
            <a:r>
              <a:rPr lang="cs-CZ" b="1" dirty="0" smtClean="0"/>
              <a:t>Důležitý reformní krok – agrární reforma/ reakce na revoluci, krizi carismu</a:t>
            </a:r>
          </a:p>
          <a:p>
            <a:r>
              <a:rPr lang="cs-CZ" dirty="0" smtClean="0"/>
              <a:t>Kořeny reformy v roce 1861 – zrušení nevolnictví/ značné nedostatky</a:t>
            </a:r>
          </a:p>
          <a:p>
            <a:pPr lvl="1"/>
            <a:r>
              <a:rPr lang="cs-CZ" dirty="0" smtClean="0"/>
              <a:t>Nedostačující příděl půdy</a:t>
            </a:r>
          </a:p>
          <a:p>
            <a:pPr lvl="1"/>
            <a:r>
              <a:rPr lang="cs-CZ" dirty="0" smtClean="0"/>
              <a:t>Závislost na občině (občiny kontrolovaly cca 4/5 půdy)</a:t>
            </a:r>
          </a:p>
          <a:p>
            <a:r>
              <a:rPr lang="cs-CZ" dirty="0" smtClean="0"/>
              <a:t>1906 – </a:t>
            </a:r>
            <a:r>
              <a:rPr lang="cs-CZ" dirty="0" err="1" smtClean="0"/>
              <a:t>ukaz</a:t>
            </a:r>
            <a:r>
              <a:rPr lang="cs-CZ" dirty="0" smtClean="0"/>
              <a:t> s možností vyvázat se z občiny / později zákon</a:t>
            </a:r>
          </a:p>
          <a:p>
            <a:pPr lvl="1"/>
            <a:r>
              <a:rPr lang="cs-CZ" dirty="0" smtClean="0"/>
              <a:t>Rolníci osvobozeni od vzájemného ručení</a:t>
            </a:r>
          </a:p>
          <a:p>
            <a:pPr lvl="1"/>
            <a:r>
              <a:rPr lang="cs-CZ" dirty="0" smtClean="0"/>
              <a:t>Mohli se svobodně pohybovat</a:t>
            </a:r>
          </a:p>
          <a:p>
            <a:r>
              <a:rPr lang="cs-CZ" dirty="0" smtClean="0"/>
              <a:t>1906 Rolnická banka začala poskytovat půjčky – rolníci si tedy půdu mohli pořídit jako svůj soukromý majetek</a:t>
            </a:r>
          </a:p>
          <a:p>
            <a:r>
              <a:rPr lang="cs-CZ" dirty="0" smtClean="0"/>
              <a:t>Někdy označováno za „druhé zrušení nevolnictví“</a:t>
            </a:r>
          </a:p>
          <a:p>
            <a:pPr marL="457200" lvl="1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57079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Stolypinova</a:t>
            </a:r>
            <a:r>
              <a:rPr lang="cs-CZ" dirty="0" smtClean="0"/>
              <a:t> agrární reforma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Snaha o vytvoření vrstvy bohatých rolníků a moderních farem</a:t>
            </a:r>
          </a:p>
          <a:p>
            <a:r>
              <a:rPr lang="cs-CZ" dirty="0" smtClean="0"/>
              <a:t>Došlo by tak k posílení střední vrstvy – opory vlády </a:t>
            </a:r>
            <a:br>
              <a:rPr lang="cs-CZ" dirty="0" smtClean="0"/>
            </a:br>
            <a:r>
              <a:rPr lang="cs-CZ" dirty="0" smtClean="0"/>
              <a:t>(obava z rolnických bouří)</a:t>
            </a:r>
          </a:p>
          <a:p>
            <a:r>
              <a:rPr lang="cs-CZ" dirty="0" smtClean="0"/>
              <a:t>1906-1917 – přes 3 miliony rolnických domácností opustilo občinu</a:t>
            </a:r>
          </a:p>
          <a:p>
            <a:pPr lvl="1"/>
            <a:r>
              <a:rPr lang="cs-CZ" dirty="0" smtClean="0"/>
              <a:t>Oslabení občiny na úkor privátního vlastnictví</a:t>
            </a:r>
          </a:p>
          <a:p>
            <a:pPr lvl="1"/>
            <a:r>
              <a:rPr lang="cs-CZ" dirty="0" smtClean="0"/>
              <a:t>Docházelo často ke konfliktům, občina většinou provázána rodinnými vazbami</a:t>
            </a:r>
          </a:p>
          <a:p>
            <a:r>
              <a:rPr lang="cs-CZ" dirty="0" smtClean="0"/>
              <a:t>Součástí reformy program osidlování Sibiře</a:t>
            </a:r>
          </a:p>
          <a:p>
            <a:pPr lvl="1"/>
            <a:r>
              <a:rPr lang="cs-CZ" dirty="0" smtClean="0"/>
              <a:t>Problematické kvůli infrastruktuře</a:t>
            </a:r>
          </a:p>
          <a:p>
            <a:r>
              <a:rPr lang="cs-CZ" dirty="0" smtClean="0"/>
              <a:t>Trend rozpadu občiny přerušila válka</a:t>
            </a:r>
          </a:p>
          <a:p>
            <a:pPr marL="4572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3104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 hlavních důvodů problémů ruského zemědělství dle </a:t>
            </a:r>
            <a:r>
              <a:rPr lang="cs-CZ" dirty="0" err="1" smtClean="0"/>
              <a:t>Stolypina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77489" y="2461846"/>
            <a:ext cx="8915400" cy="3777622"/>
          </a:xfrm>
        </p:spPr>
        <p:txBody>
          <a:bodyPr/>
          <a:lstStyle/>
          <a:p>
            <a:r>
              <a:rPr lang="cs-CZ" dirty="0"/>
              <a:t>1. Existence občiny. </a:t>
            </a:r>
            <a:endParaRPr lang="cs-CZ" dirty="0" smtClean="0"/>
          </a:p>
          <a:p>
            <a:r>
              <a:rPr lang="cs-CZ" dirty="0" smtClean="0"/>
              <a:t>2</a:t>
            </a:r>
            <a:r>
              <a:rPr lang="cs-CZ" dirty="0"/>
              <a:t>. Nerovnováha mezi životní úrovní venkovského a městského obyvatelstva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/>
              <a:t>3. Zaostalost zemědělské techniky a nesnáze při uplatňování moderní technologie. </a:t>
            </a:r>
            <a:endParaRPr lang="cs-CZ" dirty="0" smtClean="0"/>
          </a:p>
          <a:p>
            <a:r>
              <a:rPr lang="cs-CZ" dirty="0" smtClean="0"/>
              <a:t>4</a:t>
            </a:r>
            <a:r>
              <a:rPr lang="cs-CZ" dirty="0"/>
              <a:t>. Nedostatek finančních prostředků rolníků na nákup půdy. </a:t>
            </a:r>
            <a:endParaRPr lang="cs-CZ" dirty="0" smtClean="0"/>
          </a:p>
          <a:p>
            <a:r>
              <a:rPr lang="cs-CZ" dirty="0" smtClean="0"/>
              <a:t>5</a:t>
            </a:r>
            <a:r>
              <a:rPr lang="cs-CZ" dirty="0"/>
              <a:t>. Nízké půjčky poskytované Rolnickou bankou a vysoké ceny za pronájem půdy</a:t>
            </a:r>
          </a:p>
        </p:txBody>
      </p:sp>
    </p:spTree>
    <p:extLst>
      <p:ext uri="{BB962C8B-B14F-4D97-AF65-F5344CB8AC3E}">
        <p14:creationId xmlns:p14="http://schemas.microsoft.com/office/powerpoint/2010/main" val="3941992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Návrh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336431"/>
            <a:ext cx="8915400" cy="5052646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1. Přechod od občinového vlastnictví k soukromému vlastnictví </a:t>
            </a:r>
            <a:endParaRPr lang="cs-CZ" dirty="0" smtClean="0"/>
          </a:p>
          <a:p>
            <a:pPr lvl="1"/>
            <a:r>
              <a:rPr lang="cs-CZ" dirty="0" smtClean="0"/>
              <a:t>Chutory – statek s půdou/ samostatné hospodářství</a:t>
            </a:r>
          </a:p>
          <a:p>
            <a:pPr lvl="1"/>
            <a:r>
              <a:rPr lang="cs-CZ" dirty="0" smtClean="0"/>
              <a:t>Otruby – statek nebyl u pozemku/ družstva, možnost spolupráce</a:t>
            </a:r>
          </a:p>
          <a:p>
            <a:r>
              <a:rPr lang="cs-CZ" dirty="0" smtClean="0"/>
              <a:t>2</a:t>
            </a:r>
            <a:r>
              <a:rPr lang="cs-CZ" dirty="0"/>
              <a:t>. Podpora nákupu šlechtické a státní půdy, přičemž hypoteční úvěr mohl být poskytnut až do výše sto procent prodejní ceny. </a:t>
            </a:r>
            <a:endParaRPr lang="cs-CZ" dirty="0" smtClean="0"/>
          </a:p>
          <a:p>
            <a:r>
              <a:rPr lang="cs-CZ" dirty="0" smtClean="0"/>
              <a:t>3</a:t>
            </a:r>
            <a:r>
              <a:rPr lang="cs-CZ" dirty="0"/>
              <a:t>. Podpora přesídlení rolníků z evropské části Ruska do severní Evropy, západní Sibiře a na Dálný východ, kde bylo půdy dostatek. </a:t>
            </a:r>
            <a:endParaRPr lang="cs-CZ" dirty="0" smtClean="0"/>
          </a:p>
          <a:p>
            <a:r>
              <a:rPr lang="cs-CZ" dirty="0" smtClean="0"/>
              <a:t>4</a:t>
            </a:r>
            <a:r>
              <a:rPr lang="cs-CZ" dirty="0"/>
              <a:t>. Integrovat rolníky do občanského práva. </a:t>
            </a:r>
            <a:endParaRPr lang="cs-CZ" dirty="0" smtClean="0"/>
          </a:p>
          <a:p>
            <a:r>
              <a:rPr lang="cs-CZ" dirty="0" smtClean="0"/>
              <a:t>5. Modernizace zemědělství</a:t>
            </a:r>
          </a:p>
          <a:p>
            <a:endParaRPr lang="cs-CZ" dirty="0"/>
          </a:p>
          <a:p>
            <a:r>
              <a:rPr lang="cs-CZ" dirty="0" smtClean="0"/>
              <a:t>Dělil na staré a nové</a:t>
            </a:r>
          </a:p>
          <a:p>
            <a:pPr lvl="1"/>
            <a:r>
              <a:rPr lang="cs-CZ" dirty="0"/>
              <a:t>„Staré“ - občinový systém - zdroj zaostalosti - přerozdělování, zastaralé technologie, žádné přebytky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„</a:t>
            </a:r>
            <a:r>
              <a:rPr lang="cs-CZ" dirty="0"/>
              <a:t>Nové“ - individuální hospodářství - progresivní intenzivní hospodaření, moderní technologie, komerčně orientované produkty</a:t>
            </a:r>
          </a:p>
        </p:txBody>
      </p:sp>
    </p:spTree>
    <p:extLst>
      <p:ext uri="{BB962C8B-B14F-4D97-AF65-F5344CB8AC3E}">
        <p14:creationId xmlns:p14="http://schemas.microsoft.com/office/powerpoint/2010/main" val="2166025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reformy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477108"/>
            <a:ext cx="8915400" cy="5380892"/>
          </a:xfrm>
        </p:spPr>
        <p:txBody>
          <a:bodyPr/>
          <a:lstStyle/>
          <a:p>
            <a:r>
              <a:rPr lang="cs-CZ" dirty="0"/>
              <a:t>nejvýznamnější legislativní </a:t>
            </a:r>
            <a:r>
              <a:rPr lang="cs-CZ" dirty="0" smtClean="0"/>
              <a:t>komponent - </a:t>
            </a:r>
            <a:r>
              <a:rPr lang="cs-CZ" dirty="0" err="1"/>
              <a:t>Ukaz</a:t>
            </a:r>
            <a:r>
              <a:rPr lang="cs-CZ" dirty="0"/>
              <a:t> 9. listopadu </a:t>
            </a:r>
            <a:r>
              <a:rPr lang="cs-CZ" dirty="0" smtClean="0"/>
              <a:t>1906</a:t>
            </a:r>
          </a:p>
          <a:p>
            <a:pPr lvl="1"/>
            <a:r>
              <a:rPr lang="cs-CZ" dirty="0"/>
              <a:t>rušil občiny a dával tak rolníkům možnost zakládat soukromá hospodářství</a:t>
            </a:r>
            <a:endParaRPr lang="cs-CZ" dirty="0" smtClean="0"/>
          </a:p>
          <a:p>
            <a:r>
              <a:rPr lang="cs-CZ" dirty="0" smtClean="0"/>
              <a:t>Důležité instituce spjaté s reformou</a:t>
            </a:r>
          </a:p>
          <a:p>
            <a:pPr lvl="1"/>
            <a:r>
              <a:rPr lang="cs-CZ" dirty="0" smtClean="0"/>
              <a:t>Hlavní </a:t>
            </a:r>
            <a:r>
              <a:rPr lang="cs-CZ" dirty="0"/>
              <a:t>úřad pro pozemkovou úpravu a zemědělství (ministerstvo </a:t>
            </a:r>
            <a:r>
              <a:rPr lang="cs-CZ" dirty="0" smtClean="0"/>
              <a:t>zemědělství)</a:t>
            </a:r>
          </a:p>
          <a:p>
            <a:pPr lvl="1"/>
            <a:r>
              <a:rPr lang="cs-CZ" dirty="0" smtClean="0"/>
              <a:t>Výbor </a:t>
            </a:r>
            <a:r>
              <a:rPr lang="cs-CZ" dirty="0"/>
              <a:t>na úpravu </a:t>
            </a:r>
            <a:r>
              <a:rPr lang="cs-CZ" dirty="0" smtClean="0"/>
              <a:t>pozemků</a:t>
            </a:r>
          </a:p>
          <a:p>
            <a:pPr lvl="1"/>
            <a:r>
              <a:rPr lang="cs-CZ" dirty="0" smtClean="0"/>
              <a:t>Rolnickou banka</a:t>
            </a:r>
          </a:p>
          <a:p>
            <a:pPr lvl="1"/>
            <a:r>
              <a:rPr lang="cs-CZ" dirty="0" smtClean="0"/>
              <a:t>Přesídlovací </a:t>
            </a:r>
            <a:r>
              <a:rPr lang="cs-CZ" dirty="0"/>
              <a:t>úřad. </a:t>
            </a:r>
            <a:endParaRPr lang="cs-CZ" dirty="0" smtClean="0"/>
          </a:p>
          <a:p>
            <a:pPr lvl="1"/>
            <a:r>
              <a:rPr lang="cs-CZ" dirty="0" smtClean="0"/>
              <a:t>Důsledek zavedení soukromého vlastnictví - vlastnické </a:t>
            </a:r>
            <a:r>
              <a:rPr lang="cs-CZ" dirty="0"/>
              <a:t>právo na </a:t>
            </a:r>
            <a:r>
              <a:rPr lang="cs-CZ" dirty="0" smtClean="0"/>
              <a:t>půdu </a:t>
            </a:r>
            <a:endParaRPr lang="cs-CZ" dirty="0"/>
          </a:p>
          <a:p>
            <a:pPr lvl="2"/>
            <a:r>
              <a:rPr lang="cs-CZ" dirty="0" smtClean="0"/>
              <a:t>Rolníci ji mohli prodat</a:t>
            </a:r>
            <a:r>
              <a:rPr lang="cs-CZ" dirty="0"/>
              <a:t>, </a:t>
            </a:r>
            <a:r>
              <a:rPr lang="cs-CZ" dirty="0" smtClean="0"/>
              <a:t>příležitost odejít </a:t>
            </a:r>
            <a:r>
              <a:rPr lang="cs-CZ" dirty="0"/>
              <a:t>do měst a začít </a:t>
            </a:r>
            <a:r>
              <a:rPr lang="cs-CZ" dirty="0" smtClean="0"/>
              <a:t>nový </a:t>
            </a:r>
            <a:r>
              <a:rPr lang="cs-CZ" dirty="0"/>
              <a:t>život</a:t>
            </a:r>
            <a:r>
              <a:rPr lang="cs-CZ" dirty="0" smtClean="0"/>
              <a:t>.</a:t>
            </a:r>
          </a:p>
          <a:p>
            <a:r>
              <a:rPr lang="cs-CZ" dirty="0" smtClean="0"/>
              <a:t>Problém zavádění reformy – obavy rolníků ze změn, konzervatismus</a:t>
            </a:r>
          </a:p>
        </p:txBody>
      </p:sp>
    </p:spTree>
    <p:extLst>
      <p:ext uri="{BB962C8B-B14F-4D97-AF65-F5344CB8AC3E}">
        <p14:creationId xmlns:p14="http://schemas.microsoft.com/office/powerpoint/2010/main" val="2626449920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2278</TotalTime>
  <Words>985</Words>
  <Application>Microsoft Office PowerPoint</Application>
  <PresentationFormat>Širokoúhlá obrazovka</PresentationFormat>
  <Paragraphs>160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Stébla</vt:lpstr>
      <vt:lpstr>Rusko v období 1894-1914</vt:lpstr>
      <vt:lpstr>Mikuláš II.</vt:lpstr>
      <vt:lpstr>Politické strany</vt:lpstr>
      <vt:lpstr>Politické strany II.</vt:lpstr>
      <vt:lpstr>Vláda Mikuláše II. – experimenty Petra Stolypina</vt:lpstr>
      <vt:lpstr>Stolypinova agrární reforma</vt:lpstr>
      <vt:lpstr>5 hlavních důvodů problémů ruského zemědělství dle Stolypina</vt:lpstr>
      <vt:lpstr>Návrh řešení</vt:lpstr>
      <vt:lpstr>Průběh reformy</vt:lpstr>
      <vt:lpstr>Prezentace aplikace PowerPoint</vt:lpstr>
      <vt:lpstr>Jak reforma dopadla?</vt:lpstr>
      <vt:lpstr>K čemu by reforma vedla?</vt:lpstr>
      <vt:lpstr>První ruská revoluce 1905-1906</vt:lpstr>
      <vt:lpstr>Vývoj ruského hospodářství 1914-1927</vt:lpstr>
      <vt:lpstr>První světová válka</vt:lpstr>
      <vt:lpstr>Hospodářské problémy</vt:lpstr>
      <vt:lpstr>Únorová revoluce</vt:lpstr>
    </vt:vector>
  </TitlesOfParts>
  <Company>Správa státních hmotných rezerv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Reformy Alexandra II.</dc:title>
  <dc:creator>Jasenčáková Miroslava</dc:creator>
  <cp:lastModifiedBy>Jasenčáková Miroslava</cp:lastModifiedBy>
  <cp:revision>79</cp:revision>
  <dcterms:created xsi:type="dcterms:W3CDTF">2017-10-10T07:19:29Z</dcterms:created>
  <dcterms:modified xsi:type="dcterms:W3CDTF">2018-10-17T08:20:00Z</dcterms:modified>
</cp:coreProperties>
</file>