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7" r:id="rId4"/>
    <p:sldId id="280" r:id="rId5"/>
    <p:sldId id="257" r:id="rId6"/>
    <p:sldId id="264" r:id="rId7"/>
    <p:sldId id="288" r:id="rId8"/>
    <p:sldId id="294" r:id="rId9"/>
    <p:sldId id="258" r:id="rId10"/>
    <p:sldId id="259" r:id="rId11"/>
    <p:sldId id="260" r:id="rId12"/>
    <p:sldId id="261" r:id="rId13"/>
    <p:sldId id="290" r:id="rId14"/>
    <p:sldId id="289" r:id="rId15"/>
    <p:sldId id="262" r:id="rId16"/>
    <p:sldId id="263" r:id="rId17"/>
    <p:sldId id="265" r:id="rId18"/>
    <p:sldId id="291" r:id="rId19"/>
    <p:sldId id="292" r:id="rId20"/>
    <p:sldId id="267" r:id="rId21"/>
    <p:sldId id="269" r:id="rId22"/>
    <p:sldId id="279" r:id="rId23"/>
    <p:sldId id="29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2D0C3BF-33CB-41F0-8FFA-62F5E3607CD9}" type="datetimeFigureOut">
              <a:rPr lang="cs-CZ" smtClean="0"/>
              <a:t>17.10.2023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1AF78D7-FB37-46A4-9AEA-9DFD619229F0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575242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C3BF-33CB-41F0-8FFA-62F5E3607CD9}" type="datetimeFigureOut">
              <a:rPr lang="cs-CZ" smtClean="0"/>
              <a:t>17.10.2023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78D7-FB37-46A4-9AEA-9DFD619229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080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C3BF-33CB-41F0-8FFA-62F5E3607CD9}" type="datetimeFigureOut">
              <a:rPr lang="cs-CZ" smtClean="0"/>
              <a:t>17.10.2023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78D7-FB37-46A4-9AEA-9DFD619229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1475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C3BF-33CB-41F0-8FFA-62F5E3607CD9}" type="datetimeFigureOut">
              <a:rPr lang="cs-CZ" smtClean="0"/>
              <a:t>17.10.2023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78D7-FB37-46A4-9AEA-9DFD619229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173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D0C3BF-33CB-41F0-8FFA-62F5E3607CD9}" type="datetimeFigureOut">
              <a:rPr lang="cs-CZ" smtClean="0"/>
              <a:t>17.10.2023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AF78D7-FB37-46A4-9AEA-9DFD619229F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8143371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C3BF-33CB-41F0-8FFA-62F5E3607CD9}" type="datetimeFigureOut">
              <a:rPr lang="cs-CZ" smtClean="0"/>
              <a:t>17.10.2023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78D7-FB37-46A4-9AEA-9DFD619229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439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C3BF-33CB-41F0-8FFA-62F5E3607CD9}" type="datetimeFigureOut">
              <a:rPr lang="cs-CZ" smtClean="0"/>
              <a:t>17.10.2023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78D7-FB37-46A4-9AEA-9DFD619229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0386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C3BF-33CB-41F0-8FFA-62F5E3607CD9}" type="datetimeFigureOut">
              <a:rPr lang="cs-CZ" smtClean="0"/>
              <a:t>17.10.2023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78D7-FB37-46A4-9AEA-9DFD619229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7854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C3BF-33CB-41F0-8FFA-62F5E3607CD9}" type="datetimeFigureOut">
              <a:rPr lang="cs-CZ" smtClean="0"/>
              <a:t>17.10.2023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78D7-FB37-46A4-9AEA-9DFD619229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4629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D0C3BF-33CB-41F0-8FFA-62F5E3607CD9}" type="datetimeFigureOut">
              <a:rPr lang="cs-CZ" smtClean="0"/>
              <a:t>17.10.2023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AF78D7-FB37-46A4-9AEA-9DFD619229F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06187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D0C3BF-33CB-41F0-8FFA-62F5E3607CD9}" type="datetimeFigureOut">
              <a:rPr lang="cs-CZ" smtClean="0"/>
              <a:t>17.10.2023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AF78D7-FB37-46A4-9AEA-9DFD619229F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11268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2D0C3BF-33CB-41F0-8FFA-62F5E3607CD9}" type="datetimeFigureOut">
              <a:rPr lang="cs-CZ" smtClean="0"/>
              <a:t>17.10.2023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1AF78D7-FB37-46A4-9AEA-9DFD619229F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2658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nina.ortova@fsv.cuni.cz" TargetMode="External"/><Relationship Id="rId2" Type="http://schemas.openxmlformats.org/officeDocument/2006/relationships/hyperlink" Target="mailto:nin.ortova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dirty="0"/>
              <a:t>Základy </a:t>
            </a:r>
            <a:r>
              <a:rPr lang="cs-CZ" sz="4800" dirty="0" err="1"/>
              <a:t>pr</a:t>
            </a:r>
            <a:r>
              <a:rPr lang="cs-CZ" sz="4800" dirty="0"/>
              <a:t> pro komunikaci s médii - Nástroje media relations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Vztahy s médii - JKB166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2831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Interview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rozhovory v médiích, živé vstupy v televizi či rádiu</a:t>
            </a:r>
          </a:p>
          <a:p>
            <a:r>
              <a:rPr lang="cs-CZ" dirty="0"/>
              <a:t>pokud nemluvíte vy sami, vždy si velmi dobře připravte mluvčího </a:t>
            </a:r>
          </a:p>
          <a:p>
            <a:r>
              <a:rPr lang="cs-CZ" dirty="0"/>
              <a:t>extrémně důležitá je rešerše – není nic horšího než nepřipravený </a:t>
            </a:r>
            <a:r>
              <a:rPr lang="cs-CZ" dirty="0" err="1"/>
              <a:t>speaker</a:t>
            </a:r>
            <a:endParaRPr lang="cs-CZ" dirty="0"/>
          </a:p>
          <a:p>
            <a:r>
              <a:rPr lang="cs-CZ" dirty="0"/>
              <a:t>mediální trénink – mluvčí se nesmí bát kamery, mikrofonu, diktafonu</a:t>
            </a:r>
          </a:p>
          <a:p>
            <a:r>
              <a:rPr lang="cs-CZ" dirty="0"/>
              <a:t>mluvčí neříká moderátorovi/ reportérovi, co má dělat (NIKDY!) – nechá ho dělat jeho práci (plus autorizace – ve zpravodajství nebývá běžná, nejedná-li se o respondenta, kterého by výpověď mohla ohrozit např. na životě)</a:t>
            </a:r>
          </a:p>
          <a:p>
            <a:r>
              <a:rPr lang="cs-CZ" dirty="0"/>
              <a:t>počítat s tím, že média můžou využít jen část rozhovoru – je na jejich uvážení, jakou část rozhovoru použijí (víc do budoucna o etice)</a:t>
            </a:r>
          </a:p>
        </p:txBody>
      </p:sp>
    </p:spTree>
    <p:extLst>
      <p:ext uri="{BB962C8B-B14F-4D97-AF65-F5344CB8AC3E}">
        <p14:creationId xmlns:p14="http://schemas.microsoft.com/office/powerpoint/2010/main" val="1965399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Podcast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1600" y="2341984"/>
            <a:ext cx="9601200" cy="3581400"/>
          </a:xfrm>
        </p:spPr>
        <p:txBody>
          <a:bodyPr/>
          <a:lstStyle/>
          <a:p>
            <a:r>
              <a:rPr lang="cs-CZ" dirty="0"/>
              <a:t>na vzestupu, poslední dobou velký zásah v žádaném publiku</a:t>
            </a:r>
          </a:p>
          <a:p>
            <a:r>
              <a:rPr lang="cs-CZ" dirty="0"/>
              <a:t>pokud děláte ve specifické odborné společnosti, skvělý způsob, jak lidsky vysvětlovat danou problematiku</a:t>
            </a:r>
          </a:p>
        </p:txBody>
      </p:sp>
    </p:spTree>
    <p:extLst>
      <p:ext uri="{BB962C8B-B14F-4D97-AF65-F5344CB8AC3E}">
        <p14:creationId xmlns:p14="http://schemas.microsoft.com/office/powerpoint/2010/main" val="4226433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Weby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vlastní web společnosti se záložkou pro média -&gt; TZ, fotky, reakce na nesprávná tvrzení </a:t>
            </a:r>
          </a:p>
          <a:p>
            <a:r>
              <a:rPr lang="cs-CZ" dirty="0" err="1"/>
              <a:t>microsites</a:t>
            </a:r>
            <a:r>
              <a:rPr lang="cs-CZ" dirty="0"/>
              <a:t> k projektům</a:t>
            </a:r>
          </a:p>
          <a:p>
            <a:r>
              <a:rPr lang="cs-CZ" dirty="0"/>
              <a:t>media centra PR agentur – pozor na aktuální informace</a:t>
            </a:r>
          </a:p>
          <a:p>
            <a:r>
              <a:rPr lang="cs-CZ" dirty="0"/>
              <a:t>e-mail ano, nejlepší je ale</a:t>
            </a:r>
            <a:r>
              <a:rPr lang="cs-CZ" b="1" dirty="0"/>
              <a:t> telefonní spojení </a:t>
            </a:r>
            <a:r>
              <a:rPr lang="cs-CZ" dirty="0"/>
              <a:t>(s výzvou, ať to ale veřejnost nezneužívá)</a:t>
            </a: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4873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5294" r="2014"/>
          <a:stretch/>
        </p:blipFill>
        <p:spPr>
          <a:xfrm>
            <a:off x="0" y="318426"/>
            <a:ext cx="12192000" cy="626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294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2465" t="4924" r="14488" b="-190"/>
          <a:stretch/>
        </p:blipFill>
        <p:spPr>
          <a:xfrm>
            <a:off x="1752600" y="241300"/>
            <a:ext cx="9220200" cy="638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35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sítě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novinářská </a:t>
            </a:r>
            <a:r>
              <a:rPr lang="cs-CZ" dirty="0" err="1"/>
              <a:t>mekka</a:t>
            </a:r>
            <a:r>
              <a:rPr lang="cs-CZ" dirty="0"/>
              <a:t> – X (politika, státní správa, odbornější instituce, …)</a:t>
            </a:r>
          </a:p>
          <a:p>
            <a:pPr lvl="1"/>
            <a:r>
              <a:rPr lang="cs-CZ" dirty="0"/>
              <a:t>dobrý prostor pro data, odbornější informace a vyjádření (uvidíme, jak dlouho to potrvá)</a:t>
            </a:r>
          </a:p>
          <a:p>
            <a:r>
              <a:rPr lang="cs-CZ" dirty="0" err="1"/>
              <a:t>Instagram</a:t>
            </a:r>
            <a:r>
              <a:rPr lang="cs-CZ" dirty="0"/>
              <a:t> – celebrity, lifestyle, sport, všechno obrazově zajímavé</a:t>
            </a:r>
          </a:p>
          <a:p>
            <a:r>
              <a:rPr lang="cs-CZ" dirty="0"/>
              <a:t>Facebook – některé menší instituce, organizace a spolky (zapojení i do skupin), sport, využití na události</a:t>
            </a:r>
          </a:p>
        </p:txBody>
      </p:sp>
    </p:spTree>
    <p:extLst>
      <p:ext uri="{BB962C8B-B14F-4D97-AF65-F5344CB8AC3E}">
        <p14:creationId xmlns:p14="http://schemas.microsoft.com/office/powerpoint/2010/main" val="4144101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Press</a:t>
            </a:r>
            <a:r>
              <a:rPr lang="cs-CZ" dirty="0"/>
              <a:t> </a:t>
            </a:r>
            <a:r>
              <a:rPr lang="cs-CZ" dirty="0" err="1"/>
              <a:t>trip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efektivní forma toho, jak donutit novináře si s vaší značkou udělat vztah – zážitkové reportáže jsou pro někoho uvěřitelnější X pro někoho je spojení se značkou odrazující</a:t>
            </a:r>
          </a:p>
          <a:p>
            <a:r>
              <a:rPr lang="cs-CZ" dirty="0"/>
              <a:t>úzký okruh vybraných novinářů</a:t>
            </a:r>
          </a:p>
          <a:p>
            <a:r>
              <a:rPr lang="cs-CZ" dirty="0"/>
              <a:t>Co je ale na </a:t>
            </a:r>
            <a:r>
              <a:rPr lang="cs-CZ" dirty="0" err="1"/>
              <a:t>press</a:t>
            </a:r>
            <a:r>
              <a:rPr lang="cs-CZ" dirty="0"/>
              <a:t> </a:t>
            </a:r>
            <a:r>
              <a:rPr lang="cs-CZ" dirty="0" err="1"/>
              <a:t>tripu</a:t>
            </a:r>
            <a:r>
              <a:rPr lang="cs-CZ" dirty="0"/>
              <a:t> záludného?</a:t>
            </a:r>
          </a:p>
          <a:p>
            <a:pPr lvl="1"/>
            <a:r>
              <a:rPr lang="cs-CZ" dirty="0"/>
              <a:t>pozor na etiku a úplatky – nebrat si příklad z </a:t>
            </a:r>
            <a:r>
              <a:rPr lang="cs-CZ" dirty="0" err="1"/>
              <a:t>press</a:t>
            </a:r>
            <a:r>
              <a:rPr lang="cs-CZ" dirty="0"/>
              <a:t> </a:t>
            </a:r>
            <a:r>
              <a:rPr lang="cs-CZ" dirty="0" err="1"/>
              <a:t>tripů</a:t>
            </a:r>
            <a:r>
              <a:rPr lang="cs-CZ" dirty="0"/>
              <a:t> pro </a:t>
            </a:r>
            <a:r>
              <a:rPr lang="cs-CZ" dirty="0" err="1"/>
              <a:t>influencery</a:t>
            </a:r>
            <a:endParaRPr lang="cs-CZ" dirty="0"/>
          </a:p>
          <a:p>
            <a:pPr lvl="1"/>
            <a:r>
              <a:rPr lang="cs-CZ" dirty="0"/>
              <a:t>předem dát redaktorovi vědět veškeré náležitosti </a:t>
            </a:r>
            <a:r>
              <a:rPr lang="cs-CZ" dirty="0" err="1"/>
              <a:t>press</a:t>
            </a:r>
            <a:r>
              <a:rPr lang="cs-CZ" dirty="0"/>
              <a:t> </a:t>
            </a:r>
            <a:r>
              <a:rPr lang="cs-CZ" dirty="0" err="1"/>
              <a:t>tripu</a:t>
            </a:r>
            <a:r>
              <a:rPr lang="cs-CZ" dirty="0"/>
              <a:t> a nechat ho svobodně rozhodnout, jestli se zúčastní nebo ne – netlačit – velmi často musí </a:t>
            </a:r>
            <a:r>
              <a:rPr lang="cs-CZ" dirty="0" err="1"/>
              <a:t>press</a:t>
            </a:r>
            <a:r>
              <a:rPr lang="cs-CZ" dirty="0"/>
              <a:t> </a:t>
            </a:r>
            <a:r>
              <a:rPr lang="cs-CZ" dirty="0" err="1"/>
              <a:t>trip</a:t>
            </a:r>
            <a:r>
              <a:rPr lang="cs-CZ" dirty="0"/>
              <a:t> projednat s vedením, velmi často jsou </a:t>
            </a:r>
            <a:r>
              <a:rPr lang="cs-CZ" dirty="0" err="1"/>
              <a:t>press</a:t>
            </a:r>
            <a:r>
              <a:rPr lang="cs-CZ" dirty="0"/>
              <a:t> </a:t>
            </a:r>
            <a:r>
              <a:rPr lang="cs-CZ" dirty="0" err="1"/>
              <a:t>tripy</a:t>
            </a:r>
            <a:r>
              <a:rPr lang="cs-CZ" dirty="0"/>
              <a:t> vyloženě vyobchodované; velmi často jsou také zakázané a nebo má médium podmínku se na něm alespoň částečně finančně podílet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051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Individuální setkání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častěji u lehčích témat – lifestyle a </a:t>
            </a:r>
            <a:r>
              <a:rPr lang="cs-CZ" dirty="0" err="1"/>
              <a:t>beauty</a:t>
            </a:r>
            <a:r>
              <a:rPr lang="cs-CZ" dirty="0"/>
              <a:t> media relations se v podstatě dějí v kavárnách </a:t>
            </a:r>
          </a:p>
          <a:p>
            <a:r>
              <a:rPr lang="cs-CZ" dirty="0"/>
              <a:t>nepřežeňte to s osobním setkáním – krvácí budget (většinou útratu platíte vy) a výstupy nemusí stát za to (holubí letka v akci)</a:t>
            </a:r>
          </a:p>
          <a:p>
            <a:r>
              <a:rPr lang="cs-CZ" dirty="0"/>
              <a:t>super, když máte k nabídce několik témat, o kterých víte, že daný redaktor píše -&gt; dejte mu dohromady skutečně celou nabídku napříč klienty</a:t>
            </a:r>
          </a:p>
        </p:txBody>
      </p:sp>
    </p:spTree>
    <p:extLst>
      <p:ext uri="{BB962C8B-B14F-4D97-AF65-F5344CB8AC3E}">
        <p14:creationId xmlns:p14="http://schemas.microsoft.com/office/powerpoint/2010/main" val="3517307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Informační exkluzivita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můžete se domluvit na exkluzivitě</a:t>
            </a:r>
          </a:p>
          <a:p>
            <a:r>
              <a:rPr lang="cs-CZ" dirty="0"/>
              <a:t>znamená to, že zprávu vydá jen jedno médium? -&gt; nutně ne, ale to dané médium se zprávou přijde jako první</a:t>
            </a:r>
          </a:p>
          <a:p>
            <a:r>
              <a:rPr lang="cs-CZ" dirty="0"/>
              <a:t>důležitý je výběr média – celoplošné televize a celostátní deníky nebo naopak zaměřená média pro úzkou skupinu, na kterou cílíte</a:t>
            </a:r>
          </a:p>
          <a:p>
            <a:r>
              <a:rPr lang="cs-CZ" dirty="0"/>
              <a:t>nedávejte punc exkluzivity na témata, která sama o sobě nejsou tolik společensky důležitá – tj. vhodné je to u přelomových zjištění a oznámení, celostátních výzkumů, jejichž výsledky zasáhnou či zasáhly každého občana/každého člena cílové skupiny</a:t>
            </a:r>
          </a:p>
        </p:txBody>
      </p:sp>
    </p:spTree>
    <p:extLst>
      <p:ext uri="{BB962C8B-B14F-4D97-AF65-F5344CB8AC3E}">
        <p14:creationId xmlns:p14="http://schemas.microsoft.com/office/powerpoint/2010/main" val="1989866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Mediální partnerství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dlouhodobější projekty (řešit s šéfredaktory, s obchodním odd.)</a:t>
            </a:r>
          </a:p>
          <a:p>
            <a:r>
              <a:rPr lang="cs-CZ" dirty="0"/>
              <a:t>domluvíte se např. na mediálním pokrytí akce a exkluzivních rozhovorech během nich</a:t>
            </a:r>
          </a:p>
          <a:p>
            <a:r>
              <a:rPr lang="cs-CZ" dirty="0"/>
              <a:t>vhodné u </a:t>
            </a:r>
            <a:r>
              <a:rPr lang="cs-CZ" dirty="0" err="1"/>
              <a:t>eventů</a:t>
            </a:r>
            <a:r>
              <a:rPr lang="cs-CZ" dirty="0"/>
              <a:t>, festivalů, dlouhodobých výzkumů….</a:t>
            </a:r>
          </a:p>
        </p:txBody>
      </p:sp>
    </p:spTree>
    <p:extLst>
      <p:ext uri="{BB962C8B-B14F-4D97-AF65-F5344CB8AC3E}">
        <p14:creationId xmlns:p14="http://schemas.microsoft.com/office/powerpoint/2010/main" val="3993197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1600" y="1611745"/>
            <a:ext cx="9601200" cy="3581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i="1" dirty="0"/>
              <a:t>„Podstatou generování zmínek v médiích je představa, že čím častěji spotřebitelé uvidí či uslyší jméno firmy v médiích (v kontextu zpravodajství), tím větší bude povědomí o firmě nebo její značce. Ta sice může platit, ale důležité je rovněž zvážit, jaký typ firemní image se tím vytváří… </a:t>
            </a:r>
          </a:p>
          <a:p>
            <a:pPr marL="0" indent="0">
              <a:buNone/>
            </a:pPr>
            <a:r>
              <a:rPr lang="cs-CZ" i="1" dirty="0"/>
              <a:t>Moudřejší strategií může být usilovat o méně zmínek, ale zajistit, aby tyto zmínky prezentovaly firmu v pozitivním světle, posilujícím celkové téma firemní integrované marketingové komunikace.“ (CLOW – BAACK, Reklama, propagace, marketingová komunikace, s. 353, 2008.)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i="1" dirty="0"/>
              <a:t>USA 2013 – jeden zaměstnaný novinář = 5 PR profíků (HEJLOVÁ, Public relations, s. 105, 2015)</a:t>
            </a:r>
          </a:p>
        </p:txBody>
      </p:sp>
    </p:spTree>
    <p:extLst>
      <p:ext uri="{BB962C8B-B14F-4D97-AF65-F5344CB8AC3E}">
        <p14:creationId xmlns:p14="http://schemas.microsoft.com/office/powerpoint/2010/main" val="165586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Osobní přístup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pokud to situace vyloženě nežádá, nekontaktujte novináře skrze soukromé zprávy na soukromých profilech </a:t>
            </a:r>
            <a:r>
              <a:rPr lang="cs-CZ" dirty="0" err="1"/>
              <a:t>facebooku</a:t>
            </a:r>
            <a:r>
              <a:rPr lang="cs-CZ" dirty="0"/>
              <a:t>, </a:t>
            </a:r>
            <a:r>
              <a:rPr lang="cs-CZ" dirty="0" err="1"/>
              <a:t>instagramu</a:t>
            </a:r>
            <a:r>
              <a:rPr lang="cs-CZ" dirty="0"/>
              <a:t> apod.</a:t>
            </a:r>
          </a:p>
          <a:p>
            <a:r>
              <a:rPr lang="cs-CZ" dirty="0"/>
              <a:t>udržujte malý okruh novinářů, kterým důvěřujete a oni důvěřují vám, dejte jim exkluzivitu, čas od času zajděte na </a:t>
            </a:r>
            <a:r>
              <a:rPr lang="cs-CZ" dirty="0" err="1"/>
              <a:t>kafe</a:t>
            </a:r>
            <a:r>
              <a:rPr lang="cs-CZ" dirty="0"/>
              <a:t> -&gt; odmění se vám větší ochotou materiály publikovat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1538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Media monitoring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důležitá součást vztahů s médii – dozvíte se, kteří novináři fungovali jen jako holubí letka a se kterými má naopak větší smysl více spolupracovat – výsledky mohou být často překvapivé</a:t>
            </a:r>
          </a:p>
          <a:p>
            <a:r>
              <a:rPr lang="cs-CZ" dirty="0"/>
              <a:t>výstupy si porovnejte i s průměrnou čteností/ sledovaností/ poslechovostí daných médií – vyhodnotíte efektivitu a víte, na jaká média do budoucna mířit více</a:t>
            </a:r>
          </a:p>
        </p:txBody>
      </p:sp>
    </p:spTree>
    <p:extLst>
      <p:ext uri="{BB962C8B-B14F-4D97-AF65-F5344CB8AC3E}">
        <p14:creationId xmlns:p14="http://schemas.microsoft.com/office/powerpoint/2010/main" val="1805373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DISKUZE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1600" y="1842654"/>
            <a:ext cx="960120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-    Co si myslíte, že je v media relations z pohledu PR naprosto nejdůležitější?</a:t>
            </a:r>
          </a:p>
          <a:p>
            <a:pPr>
              <a:buFontTx/>
              <a:buChar char="-"/>
            </a:pPr>
            <a:r>
              <a:rPr lang="cs-CZ" dirty="0"/>
              <a:t>Mají novináři k PR dobrý vztah? 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6083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Dotazy?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Děkuji za pozornost!</a:t>
            </a:r>
          </a:p>
          <a:p>
            <a:r>
              <a:rPr lang="cs-CZ" dirty="0"/>
              <a:t>Kdyby cokoliv, pište! </a:t>
            </a:r>
          </a:p>
          <a:p>
            <a:pPr lvl="1"/>
            <a:r>
              <a:rPr lang="cs-CZ" dirty="0">
                <a:hlinkClick r:id="rId2"/>
              </a:rPr>
              <a:t>nin.ortova@gmail.com</a:t>
            </a:r>
            <a:r>
              <a:rPr lang="cs-CZ" dirty="0"/>
              <a:t> nebo </a:t>
            </a:r>
            <a:r>
              <a:rPr lang="cs-CZ" dirty="0">
                <a:hlinkClick r:id="rId3"/>
              </a:rPr>
              <a:t>nina.ortova@fsv.cuni.cz</a:t>
            </a:r>
            <a:r>
              <a:rPr lang="cs-CZ" dirty="0"/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3485002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být vidět v médiích (pomocí nástrojů PR)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2200" y="2298700"/>
            <a:ext cx="5080000" cy="358140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podle média lze nastavit směr, jakým se bude značka ubírat</a:t>
            </a:r>
          </a:p>
          <a:p>
            <a:r>
              <a:rPr lang="cs-CZ" dirty="0"/>
              <a:t>lze zjistit, jak moc je o váš produkt/službu zájem, případně jak kvalitní materiály redaktorům poskytujete (pomocí redakčních analytických nástrojů) – můžete se s redaktorem domluvit na zpětní vazbě</a:t>
            </a:r>
          </a:p>
          <a:p>
            <a:r>
              <a:rPr lang="cs-CZ" dirty="0"/>
              <a:t>samozřejmě se o vás lidé dozvědí – poměrně nenásilnou formou (a budete možná za odborníky, pokud si vytvoříte silné portfolio se silnými lidmi)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808287"/>
            <a:ext cx="457200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60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82782"/>
          </a:xfrm>
        </p:spPr>
        <p:txBody>
          <a:bodyPr/>
          <a:lstStyle/>
          <a:p>
            <a:r>
              <a:rPr lang="cs-CZ" dirty="0"/>
              <a:t>Důležití lidé v redakcích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1600" y="1764146"/>
            <a:ext cx="9601200" cy="4315691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šéfredaktor</a:t>
            </a:r>
          </a:p>
          <a:p>
            <a:pPr lvl="1"/>
            <a:r>
              <a:rPr lang="cs-CZ" dirty="0"/>
              <a:t>udává směr média, rozhoduje o tom, co se psát bude a co ne</a:t>
            </a:r>
          </a:p>
          <a:p>
            <a:pPr lvl="1"/>
            <a:r>
              <a:rPr lang="cs-CZ" dirty="0"/>
              <a:t>spolupráce s nimi na úrovni větších projektů</a:t>
            </a:r>
          </a:p>
          <a:p>
            <a:r>
              <a:rPr lang="cs-CZ" dirty="0"/>
              <a:t>editoři</a:t>
            </a:r>
          </a:p>
          <a:p>
            <a:pPr lvl="1"/>
            <a:r>
              <a:rPr lang="cs-CZ" dirty="0"/>
              <a:t>mění podobu textu a rozhoduje o jeho konečném vyznění a stylu</a:t>
            </a:r>
          </a:p>
          <a:p>
            <a:pPr lvl="1"/>
            <a:r>
              <a:rPr lang="cs-CZ" dirty="0"/>
              <a:t>v rychlém světě obecného online zpravodajství mění především titulky a upravuje skladbu stránky</a:t>
            </a:r>
          </a:p>
          <a:p>
            <a:pPr lvl="1"/>
            <a:r>
              <a:rPr lang="cs-CZ" dirty="0"/>
              <a:t>může si všímat zajímavých TZ v redakčních e-mailech</a:t>
            </a:r>
          </a:p>
          <a:p>
            <a:r>
              <a:rPr lang="cs-CZ" dirty="0"/>
              <a:t>redaktoři</a:t>
            </a:r>
          </a:p>
          <a:p>
            <a:pPr lvl="1"/>
            <a:r>
              <a:rPr lang="cs-CZ" dirty="0"/>
              <a:t>přichází denně s tématy -&gt; potřebují jich hodně</a:t>
            </a:r>
          </a:p>
          <a:p>
            <a:pPr lvl="1"/>
            <a:r>
              <a:rPr lang="cs-CZ" dirty="0" err="1"/>
              <a:t>juniorní</a:t>
            </a:r>
            <a:r>
              <a:rPr lang="cs-CZ" dirty="0"/>
              <a:t> x </a:t>
            </a:r>
            <a:r>
              <a:rPr lang="cs-CZ" dirty="0" err="1"/>
              <a:t>seniorní</a:t>
            </a:r>
            <a:endParaRPr lang="cs-CZ" dirty="0"/>
          </a:p>
          <a:p>
            <a:pPr lvl="1"/>
            <a:r>
              <a:rPr lang="cs-CZ" dirty="0"/>
              <a:t>v dnešní době se stírají zaměření – stále více redaktorů nepracuje jen v jedné rubrice</a:t>
            </a:r>
          </a:p>
          <a:p>
            <a:pPr lvl="1"/>
            <a:r>
              <a:rPr lang="cs-CZ" dirty="0"/>
              <a:t>pro PR – osobnější přístup</a:t>
            </a:r>
          </a:p>
          <a:p>
            <a:r>
              <a:rPr lang="cs-CZ" dirty="0"/>
              <a:t>produkční, </a:t>
            </a:r>
            <a:r>
              <a:rPr lang="cs-CZ" dirty="0" err="1"/>
              <a:t>bookeři</a:t>
            </a:r>
            <a:endParaRPr lang="cs-CZ" dirty="0"/>
          </a:p>
          <a:p>
            <a:pPr lvl="1"/>
            <a:r>
              <a:rPr lang="cs-CZ" dirty="0"/>
              <a:t>např. v televizi nebo v rádiu zajišťují hosty</a:t>
            </a:r>
          </a:p>
          <a:p>
            <a:r>
              <a:rPr lang="cs-CZ" dirty="0"/>
              <a:t>faktograf, korektor, vedoucí vysílání, grafik/ fotograf, kameraman, …</a:t>
            </a:r>
          </a:p>
        </p:txBody>
      </p:sp>
    </p:spTree>
    <p:extLst>
      <p:ext uri="{BB962C8B-B14F-4D97-AF65-F5344CB8AC3E}">
        <p14:creationId xmlns:p14="http://schemas.microsoft.com/office/powerpoint/2010/main" val="1447602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Tisková zpráva a doprovodné tiskové materiály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základní a všudypřítomný komunikační nástroj</a:t>
            </a:r>
          </a:p>
          <a:p>
            <a:r>
              <a:rPr lang="cs-CZ" dirty="0"/>
              <a:t>prvotní kontakt s redakcí</a:t>
            </a:r>
          </a:p>
          <a:p>
            <a:r>
              <a:rPr lang="cs-CZ" dirty="0"/>
              <a:t>vychází k většině událostí – levný způsob, jak se dostat do médií</a:t>
            </a:r>
          </a:p>
          <a:p>
            <a:r>
              <a:rPr lang="cs-CZ" dirty="0"/>
              <a:t>pozor na spam (více na příští přednášce)</a:t>
            </a:r>
          </a:p>
          <a:p>
            <a:r>
              <a:rPr lang="cs-CZ" dirty="0"/>
              <a:t>většinou se posílá do redakcí a na konkrétní redaktory</a:t>
            </a:r>
          </a:p>
          <a:p>
            <a:r>
              <a:rPr lang="cs-CZ" dirty="0"/>
              <a:t>posílat i na ČTK</a:t>
            </a:r>
          </a:p>
          <a:p>
            <a:r>
              <a:rPr lang="cs-CZ" dirty="0"/>
              <a:t>obvyklá kombinace tělo e-mailu + příloha ve </a:t>
            </a:r>
            <a:r>
              <a:rPr lang="cs-CZ" dirty="0" err="1"/>
              <a:t>wordu</a:t>
            </a:r>
            <a:r>
              <a:rPr lang="cs-CZ" dirty="0"/>
              <a:t> NEBO zpráva v těle e-mailu, pokud je kratší povahy (kdo má čas na to, než se načte </a:t>
            </a:r>
            <a:r>
              <a:rPr lang="cs-CZ" dirty="0" err="1"/>
              <a:t>word</a:t>
            </a:r>
            <a:r>
              <a:rPr lang="cs-CZ" dirty="0"/>
              <a:t>…)</a:t>
            </a:r>
          </a:p>
          <a:p>
            <a:r>
              <a:rPr lang="cs-CZ" dirty="0"/>
              <a:t>další materiály – pozvánky, avíza, komentáře, vyjádření…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0724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Tisková konference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1600" y="2285999"/>
            <a:ext cx="9601200" cy="4244109"/>
          </a:xfrm>
        </p:spPr>
        <p:txBody>
          <a:bodyPr>
            <a:normAutofit/>
          </a:bodyPr>
          <a:lstStyle/>
          <a:p>
            <a:r>
              <a:rPr lang="cs-CZ" dirty="0"/>
              <a:t>prezentace novinek, zjištění, výzkumů – jen když chcete sdělit něco skutečně podstatného</a:t>
            </a:r>
          </a:p>
          <a:p>
            <a:r>
              <a:rPr lang="cs-CZ" dirty="0"/>
              <a:t>data!</a:t>
            </a:r>
          </a:p>
          <a:p>
            <a:r>
              <a:rPr lang="cs-CZ" dirty="0"/>
              <a:t>pozor – návštěvnost klesá</a:t>
            </a:r>
          </a:p>
          <a:p>
            <a:r>
              <a:rPr lang="cs-CZ" dirty="0"/>
              <a:t>čím kratší a údernější, tím lépe – není na to čas!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3975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Tisková konference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1600" y="1597891"/>
            <a:ext cx="9601200" cy="5144654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role na konferenci: moderátor, mluvčí, návštěvníci…</a:t>
            </a:r>
          </a:p>
          <a:p>
            <a:r>
              <a:rPr lang="cs-CZ" dirty="0"/>
              <a:t>zajišťuje celý PR tým – potřeba:</a:t>
            </a:r>
          </a:p>
          <a:p>
            <a:pPr lvl="1"/>
            <a:r>
              <a:rPr lang="cs-CZ" dirty="0"/>
              <a:t>zajistit nosnou myšlenku a data (např. zadat výzkum)</a:t>
            </a:r>
          </a:p>
          <a:p>
            <a:pPr lvl="1"/>
            <a:r>
              <a:rPr lang="cs-CZ" dirty="0"/>
              <a:t>zajistit mluvčí a moderátora</a:t>
            </a:r>
          </a:p>
          <a:p>
            <a:pPr lvl="1"/>
            <a:r>
              <a:rPr lang="cs-CZ" dirty="0"/>
              <a:t>najít místo a datum (na běžnou konferenci vyhradit max. hodinu)</a:t>
            </a:r>
          </a:p>
          <a:p>
            <a:pPr lvl="1"/>
            <a:r>
              <a:rPr lang="cs-CZ" dirty="0"/>
              <a:t>zajistit catering (pozor na holubí letky a taky na budget)</a:t>
            </a:r>
          </a:p>
          <a:p>
            <a:pPr lvl="1"/>
            <a:r>
              <a:rPr lang="cs-CZ" dirty="0" err="1"/>
              <a:t>merch</a:t>
            </a:r>
            <a:r>
              <a:rPr lang="cs-CZ" dirty="0"/>
              <a:t>, produkt, … (není vhodné pokaždé dělat)</a:t>
            </a:r>
          </a:p>
          <a:p>
            <a:pPr lvl="1"/>
            <a:r>
              <a:rPr lang="cs-CZ" dirty="0"/>
              <a:t>připravit tiskové materiály – TZ, grafy… - vytisknout pro návštěvníky (a poslat i mailem)</a:t>
            </a:r>
          </a:p>
          <a:p>
            <a:pPr lvl="1"/>
            <a:r>
              <a:rPr lang="cs-CZ" dirty="0"/>
              <a:t>poslat informaci o konferenci na ČTK</a:t>
            </a:r>
          </a:p>
          <a:p>
            <a:pPr lvl="1"/>
            <a:r>
              <a:rPr lang="cs-CZ" dirty="0"/>
              <a:t>rozeslat pozvánky na redaktory</a:t>
            </a:r>
          </a:p>
          <a:p>
            <a:pPr lvl="1"/>
            <a:r>
              <a:rPr lang="cs-CZ" dirty="0" err="1"/>
              <a:t>nabriefovat</a:t>
            </a:r>
            <a:r>
              <a:rPr lang="cs-CZ" dirty="0"/>
              <a:t> mluvčí, vyzkoušet s nimi, o čem se bude mluvit + připravit pro ně jmenovky na stůl</a:t>
            </a:r>
          </a:p>
          <a:p>
            <a:pPr lvl="1"/>
            <a:r>
              <a:rPr lang="cs-CZ" dirty="0" err="1"/>
              <a:t>nabriefovat</a:t>
            </a:r>
            <a:r>
              <a:rPr lang="cs-CZ" dirty="0"/>
              <a:t> moderátora (pokud to nejste vy sami)</a:t>
            </a:r>
          </a:p>
          <a:p>
            <a:pPr lvl="1"/>
            <a:r>
              <a:rPr lang="cs-CZ" dirty="0"/>
              <a:t>připravit </a:t>
            </a:r>
            <a:r>
              <a:rPr lang="cs-CZ" dirty="0" err="1"/>
              <a:t>callsheety</a:t>
            </a:r>
            <a:r>
              <a:rPr lang="cs-CZ" dirty="0"/>
              <a:t> a obvolávat novináře – pozor, není vhodné ve všech případech! (vhodnější u lehčích témat, např. </a:t>
            </a:r>
            <a:r>
              <a:rPr lang="cs-CZ" dirty="0" err="1"/>
              <a:t>lifestyle</a:t>
            </a:r>
            <a:r>
              <a:rPr lang="cs-CZ" dirty="0"/>
              <a:t> apod.)</a:t>
            </a:r>
          </a:p>
          <a:p>
            <a:pPr lvl="1"/>
            <a:r>
              <a:rPr lang="cs-CZ" dirty="0"/>
              <a:t>připravit prezenční listinu (na místě kontrolovat příslušnost – u významných TK, např. politických, kontrolovat </a:t>
            </a:r>
            <a:r>
              <a:rPr lang="cs-CZ" dirty="0" err="1"/>
              <a:t>press</a:t>
            </a:r>
            <a:r>
              <a:rPr lang="cs-CZ" dirty="0"/>
              <a:t> karty)</a:t>
            </a:r>
          </a:p>
          <a:p>
            <a:pPr lvl="1"/>
            <a:r>
              <a:rPr lang="cs-CZ" dirty="0"/>
              <a:t>ujistit se, že zbyde čas na dotazy – i mimo hlavní TK (když novinář nestíhá a má přitom zájem o rozhovor, domluvit se s ním na jiném čase)</a:t>
            </a:r>
          </a:p>
          <a:p>
            <a:pPr lvl="1"/>
            <a:r>
              <a:rPr lang="cs-CZ" dirty="0"/>
              <a:t>během/po TK rozeslat tiskové materiály, fotografie, videa, grafy, tabulky…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0846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Tiskový brífink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kratší formát</a:t>
            </a:r>
          </a:p>
          <a:p>
            <a:r>
              <a:rPr lang="cs-CZ" dirty="0"/>
              <a:t>může být bez dotazů</a:t>
            </a:r>
          </a:p>
          <a:p>
            <a:r>
              <a:rPr lang="cs-CZ" dirty="0"/>
              <a:t>může být bez TZ, stačí třeba forma komentáře, oznámení</a:t>
            </a:r>
          </a:p>
          <a:p>
            <a:r>
              <a:rPr lang="cs-CZ" dirty="0"/>
              <a:t>oznamujeme zásadní, krátkou, údernou informaci</a:t>
            </a:r>
          </a:p>
        </p:txBody>
      </p:sp>
    </p:spTree>
    <p:extLst>
      <p:ext uri="{BB962C8B-B14F-4D97-AF65-F5344CB8AC3E}">
        <p14:creationId xmlns:p14="http://schemas.microsoft.com/office/powerpoint/2010/main" val="1055344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Snídaně s novináři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1600" y="2346036"/>
            <a:ext cx="9601200" cy="3521364"/>
          </a:xfrm>
        </p:spPr>
        <p:txBody>
          <a:bodyPr/>
          <a:lstStyle/>
          <a:p>
            <a:r>
              <a:rPr lang="cs-CZ" dirty="0"/>
              <a:t>neformální setkání, diskuze</a:t>
            </a:r>
          </a:p>
          <a:p>
            <a:r>
              <a:rPr lang="cs-CZ" dirty="0"/>
              <a:t>úzký výběr novinářů, se kterými se vám dobře spolupracuje</a:t>
            </a:r>
          </a:p>
          <a:p>
            <a:r>
              <a:rPr lang="cs-CZ" dirty="0">
                <a:sym typeface="Wingdings" panose="05000000000000000000" pitchFamily="2" charset="2"/>
              </a:rPr>
              <a:t>přizvání odborníků, ideální pro </a:t>
            </a:r>
            <a:r>
              <a:rPr lang="cs-CZ" dirty="0" err="1">
                <a:sym typeface="Wingdings" panose="05000000000000000000" pitchFamily="2" charset="2"/>
              </a:rPr>
              <a:t>lifestyle</a:t>
            </a:r>
            <a:r>
              <a:rPr lang="cs-CZ" dirty="0">
                <a:sym typeface="Wingdings" panose="05000000000000000000" pitchFamily="2" charset="2"/>
              </a:rPr>
              <a:t>, ale i byznys (např. vysvětlení ekonomické problematiky </a:t>
            </a:r>
            <a:r>
              <a:rPr lang="cs-CZ" dirty="0" err="1">
                <a:sym typeface="Wingdings" panose="05000000000000000000" pitchFamily="2" charset="2"/>
              </a:rPr>
              <a:t>polopatě</a:t>
            </a:r>
            <a:r>
              <a:rPr lang="cs-CZ" dirty="0">
                <a:sym typeface="Wingdings" panose="05000000000000000000" pitchFamily="2" charset="2"/>
              </a:rPr>
              <a:t> a lidsky)</a:t>
            </a:r>
          </a:p>
          <a:p>
            <a:r>
              <a:rPr lang="cs-CZ" dirty="0"/>
              <a:t>prostor pro otázky a bohatou diskuzi hned několika témat</a:t>
            </a:r>
          </a:p>
          <a:p>
            <a:r>
              <a:rPr lang="cs-CZ" dirty="0"/>
              <a:t>Cca 1-2 hodiny</a:t>
            </a:r>
          </a:p>
        </p:txBody>
      </p:sp>
    </p:spTree>
    <p:extLst>
      <p:ext uri="{BB962C8B-B14F-4D97-AF65-F5344CB8AC3E}">
        <p14:creationId xmlns:p14="http://schemas.microsoft.com/office/powerpoint/2010/main" val="26003093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|29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9|0.9|33.9"/>
</p:tagLst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TM10001105[[fn=Oříznutí]]</Template>
  <TotalTime>319</TotalTime>
  <Words>1490</Words>
  <Application>Microsoft Office PowerPoint</Application>
  <PresentationFormat>Širokoúhlá obrazovka</PresentationFormat>
  <Paragraphs>123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6" baseType="lpstr">
      <vt:lpstr>Franklin Gothic Book</vt:lpstr>
      <vt:lpstr>Wingdings</vt:lpstr>
      <vt:lpstr>Crop</vt:lpstr>
      <vt:lpstr>Základy pr pro komunikaci s médii - Nástroje media relations</vt:lpstr>
      <vt:lpstr>Prezentace aplikace PowerPoint</vt:lpstr>
      <vt:lpstr>Proč být vidět v médiích (pomocí nástrojů PR)</vt:lpstr>
      <vt:lpstr>Důležití lidé v redakcích</vt:lpstr>
      <vt:lpstr>Tisková zpráva a doprovodné tiskové materiály</vt:lpstr>
      <vt:lpstr>Tisková konference</vt:lpstr>
      <vt:lpstr>Tisková konference</vt:lpstr>
      <vt:lpstr>Tiskový brífink</vt:lpstr>
      <vt:lpstr>Snídaně s novináři</vt:lpstr>
      <vt:lpstr>Interview</vt:lpstr>
      <vt:lpstr>Podcast</vt:lpstr>
      <vt:lpstr>Weby</vt:lpstr>
      <vt:lpstr>Prezentace aplikace PowerPoint</vt:lpstr>
      <vt:lpstr>Prezentace aplikace PowerPoint</vt:lpstr>
      <vt:lpstr>Sociální sítě</vt:lpstr>
      <vt:lpstr>Press trip</vt:lpstr>
      <vt:lpstr>Individuální setkání</vt:lpstr>
      <vt:lpstr>Informační exkluzivita</vt:lpstr>
      <vt:lpstr>Mediální partnerství</vt:lpstr>
      <vt:lpstr>Osobní přístup</vt:lpstr>
      <vt:lpstr>Media monitoring</vt:lpstr>
      <vt:lpstr>DISKUZE </vt:lpstr>
      <vt:lpstr>Dotazy?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pr pro komunikaci s médii - Nástroje media relations</dc:title>
  <dc:creator>Ortová Nina</dc:creator>
  <cp:lastModifiedBy>Ortová Nina Ext.</cp:lastModifiedBy>
  <cp:revision>25</cp:revision>
  <dcterms:created xsi:type="dcterms:W3CDTF">2019-10-15T19:14:31Z</dcterms:created>
  <dcterms:modified xsi:type="dcterms:W3CDTF">2023-10-17T10:41:42Z</dcterms:modified>
</cp:coreProperties>
</file>