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260" r:id="rId4"/>
    <p:sldId id="257" r:id="rId5"/>
    <p:sldId id="268" r:id="rId6"/>
    <p:sldId id="274" r:id="rId7"/>
    <p:sldId id="276" r:id="rId8"/>
    <p:sldId id="277" r:id="rId9"/>
    <p:sldId id="278" r:id="rId10"/>
    <p:sldId id="272" r:id="rId11"/>
    <p:sldId id="273" r:id="rId12"/>
    <p:sldId id="279" r:id="rId13"/>
    <p:sldId id="262" r:id="rId14"/>
    <p:sldId id="258" r:id="rId15"/>
    <p:sldId id="261" r:id="rId16"/>
    <p:sldId id="266" r:id="rId17"/>
    <p:sldId id="270" r:id="rId18"/>
    <p:sldId id="264" r:id="rId19"/>
    <p:sldId id="275" r:id="rId20"/>
    <p:sldId id="265" r:id="rId21"/>
    <p:sldId id="263" r:id="rId22"/>
    <p:sldId id="26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60FDB-0B04-4991-997B-8FCE3C751D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E96C20-A5E2-4F6E-86A8-E655C3ABF6CB}">
      <dgm:prSet phldrT="[Text]"/>
      <dgm:spPr/>
      <dgm:t>
        <a:bodyPr/>
        <a:lstStyle/>
        <a:p>
          <a:r>
            <a:rPr lang="cs-CZ" dirty="0" smtClean="0"/>
            <a:t>Proč chránit Zemi?</a:t>
          </a:r>
          <a:endParaRPr lang="cs-CZ" dirty="0"/>
        </a:p>
      </dgm:t>
    </dgm:pt>
    <dgm:pt modelId="{98BABFCA-DAA9-4A35-B1E0-9CFB50A8103A}" type="parTrans" cxnId="{AA5F9C14-A7C0-45F0-8413-BF09BCC91BA3}">
      <dgm:prSet/>
      <dgm:spPr/>
      <dgm:t>
        <a:bodyPr/>
        <a:lstStyle/>
        <a:p>
          <a:endParaRPr lang="cs-CZ"/>
        </a:p>
      </dgm:t>
    </dgm:pt>
    <dgm:pt modelId="{C13D03B8-5461-48C6-A435-234439D93E51}" type="sibTrans" cxnId="{AA5F9C14-A7C0-45F0-8413-BF09BCC91BA3}">
      <dgm:prSet/>
      <dgm:spPr/>
      <dgm:t>
        <a:bodyPr/>
        <a:lstStyle/>
        <a:p>
          <a:endParaRPr lang="cs-CZ"/>
        </a:p>
      </dgm:t>
    </dgm:pt>
    <dgm:pt modelId="{F6A77BA9-86EF-451F-8E90-03B9057FEB13}">
      <dgm:prSet phldrT="[Text]"/>
      <dgm:spPr/>
      <dgm:t>
        <a:bodyPr/>
        <a:lstStyle/>
        <a:p>
          <a:endParaRPr lang="cs-CZ" dirty="0"/>
        </a:p>
      </dgm:t>
    </dgm:pt>
    <dgm:pt modelId="{BCFC5B2C-B27C-408B-96EE-AEEB4CEEAD6E}" type="parTrans" cxnId="{C7A37F2D-2C21-412C-A65A-D0A714EF7103}">
      <dgm:prSet/>
      <dgm:spPr/>
      <dgm:t>
        <a:bodyPr/>
        <a:lstStyle/>
        <a:p>
          <a:endParaRPr lang="cs-CZ"/>
        </a:p>
      </dgm:t>
    </dgm:pt>
    <dgm:pt modelId="{AB012F80-276F-4B6A-963A-1B5E4E18368F}" type="sibTrans" cxnId="{C7A37F2D-2C21-412C-A65A-D0A714EF7103}">
      <dgm:prSet/>
      <dgm:spPr/>
      <dgm:t>
        <a:bodyPr/>
        <a:lstStyle/>
        <a:p>
          <a:endParaRPr lang="cs-CZ"/>
        </a:p>
      </dgm:t>
    </dgm:pt>
    <dgm:pt modelId="{6DB02B87-6196-4A6D-9D8B-7B705CC8D43A}">
      <dgm:prSet phldrT="[Text]" phldr="1"/>
      <dgm:spPr/>
      <dgm:t>
        <a:bodyPr/>
        <a:lstStyle/>
        <a:p>
          <a:endParaRPr lang="cs-CZ"/>
        </a:p>
      </dgm:t>
    </dgm:pt>
    <dgm:pt modelId="{A7CC4336-CA91-4997-9581-ECAE4180FA4A}" type="parTrans" cxnId="{710DEC4E-5C81-4BD2-9900-916C8E9CAE32}">
      <dgm:prSet/>
      <dgm:spPr/>
      <dgm:t>
        <a:bodyPr/>
        <a:lstStyle/>
        <a:p>
          <a:endParaRPr lang="cs-CZ"/>
        </a:p>
      </dgm:t>
    </dgm:pt>
    <dgm:pt modelId="{AA47C144-381A-46D3-81F9-2EEDDF87C82F}" type="sibTrans" cxnId="{710DEC4E-5C81-4BD2-9900-916C8E9CAE32}">
      <dgm:prSet/>
      <dgm:spPr/>
      <dgm:t>
        <a:bodyPr/>
        <a:lstStyle/>
        <a:p>
          <a:endParaRPr lang="cs-CZ"/>
        </a:p>
      </dgm:t>
    </dgm:pt>
    <dgm:pt modelId="{CC7527F5-00C3-4689-9D71-231BBF174525}">
      <dgm:prSet phldrT="[Text]" phldr="1"/>
      <dgm:spPr/>
      <dgm:t>
        <a:bodyPr/>
        <a:lstStyle/>
        <a:p>
          <a:endParaRPr lang="cs-CZ"/>
        </a:p>
      </dgm:t>
    </dgm:pt>
    <dgm:pt modelId="{DC99EAB5-2432-4A9F-AD4E-392131F30943}" type="parTrans" cxnId="{9FE181F9-A7A5-47B3-A735-284451D0D2D6}">
      <dgm:prSet/>
      <dgm:spPr/>
      <dgm:t>
        <a:bodyPr/>
        <a:lstStyle/>
        <a:p>
          <a:endParaRPr lang="cs-CZ"/>
        </a:p>
      </dgm:t>
    </dgm:pt>
    <dgm:pt modelId="{9BD1EC9C-049D-40C2-92E6-D5220F77BD8C}" type="sibTrans" cxnId="{9FE181F9-A7A5-47B3-A735-284451D0D2D6}">
      <dgm:prSet/>
      <dgm:spPr/>
      <dgm:t>
        <a:bodyPr/>
        <a:lstStyle/>
        <a:p>
          <a:endParaRPr lang="cs-CZ"/>
        </a:p>
      </dgm:t>
    </dgm:pt>
    <dgm:pt modelId="{BE622742-E42F-4A18-9380-6419E30B9823}">
      <dgm:prSet phldrT="[Text]" phldr="1"/>
      <dgm:spPr/>
      <dgm:t>
        <a:bodyPr/>
        <a:lstStyle/>
        <a:p>
          <a:endParaRPr lang="cs-CZ"/>
        </a:p>
      </dgm:t>
    </dgm:pt>
    <dgm:pt modelId="{5672C967-465E-45C4-9D83-F32F76E8B351}" type="parTrans" cxnId="{9B161E02-81B5-4CBD-8341-4264B706BD44}">
      <dgm:prSet/>
      <dgm:spPr/>
      <dgm:t>
        <a:bodyPr/>
        <a:lstStyle/>
        <a:p>
          <a:endParaRPr lang="cs-CZ"/>
        </a:p>
      </dgm:t>
    </dgm:pt>
    <dgm:pt modelId="{7DE525DD-6F31-4FB6-BAB1-029B418B8CFD}" type="sibTrans" cxnId="{9B161E02-81B5-4CBD-8341-4264B706BD44}">
      <dgm:prSet/>
      <dgm:spPr/>
      <dgm:t>
        <a:bodyPr/>
        <a:lstStyle/>
        <a:p>
          <a:endParaRPr lang="cs-CZ"/>
        </a:p>
      </dgm:t>
    </dgm:pt>
    <dgm:pt modelId="{B79503AF-2D32-4EBB-AEE7-20CD9864FF59}">
      <dgm:prSet phldrT="[Text]" phldr="1"/>
      <dgm:spPr/>
      <dgm:t>
        <a:bodyPr/>
        <a:lstStyle/>
        <a:p>
          <a:endParaRPr lang="cs-CZ"/>
        </a:p>
      </dgm:t>
    </dgm:pt>
    <dgm:pt modelId="{3C905A6E-2505-4EB4-81C0-B5BACDD8B9F4}" type="parTrans" cxnId="{8D86D39F-601F-4762-B568-D22A1751D906}">
      <dgm:prSet/>
      <dgm:spPr/>
      <dgm:t>
        <a:bodyPr/>
        <a:lstStyle/>
        <a:p>
          <a:endParaRPr lang="cs-CZ"/>
        </a:p>
      </dgm:t>
    </dgm:pt>
    <dgm:pt modelId="{FA523EEB-6729-43EA-B279-96FA46715D34}" type="sibTrans" cxnId="{8D86D39F-601F-4762-B568-D22A1751D906}">
      <dgm:prSet/>
      <dgm:spPr/>
      <dgm:t>
        <a:bodyPr/>
        <a:lstStyle/>
        <a:p>
          <a:endParaRPr lang="cs-CZ"/>
        </a:p>
      </dgm:t>
    </dgm:pt>
    <dgm:pt modelId="{B7970840-76D4-4B00-BC0C-2B961E2349AA}">
      <dgm:prSet phldrT="[Text]" phldr="1"/>
      <dgm:spPr/>
      <dgm:t>
        <a:bodyPr/>
        <a:lstStyle/>
        <a:p>
          <a:endParaRPr lang="cs-CZ"/>
        </a:p>
      </dgm:t>
    </dgm:pt>
    <dgm:pt modelId="{1F949AE4-CAE3-4F66-B47E-2A32A99C84B7}" type="parTrans" cxnId="{5D9317D6-C73D-4C2D-AE67-85856323AB89}">
      <dgm:prSet/>
      <dgm:spPr/>
      <dgm:t>
        <a:bodyPr/>
        <a:lstStyle/>
        <a:p>
          <a:endParaRPr lang="cs-CZ"/>
        </a:p>
      </dgm:t>
    </dgm:pt>
    <dgm:pt modelId="{E7F3BEC1-13CA-4EF2-B9EA-62A57C52BE0D}" type="sibTrans" cxnId="{5D9317D6-C73D-4C2D-AE67-85856323AB89}">
      <dgm:prSet/>
      <dgm:spPr/>
      <dgm:t>
        <a:bodyPr/>
        <a:lstStyle/>
        <a:p>
          <a:endParaRPr lang="cs-CZ"/>
        </a:p>
      </dgm:t>
    </dgm:pt>
    <dgm:pt modelId="{C0529792-4CA6-4B89-8868-43529CE5C76C}">
      <dgm:prSet phldrT="[Text]" phldr="1"/>
      <dgm:spPr/>
      <dgm:t>
        <a:bodyPr/>
        <a:lstStyle/>
        <a:p>
          <a:endParaRPr lang="cs-CZ"/>
        </a:p>
      </dgm:t>
    </dgm:pt>
    <dgm:pt modelId="{C9C8AAD5-E454-4DBF-9B3A-35FFE25302E6}" type="parTrans" cxnId="{C583C9CC-593D-4EB4-BD2E-3DEA447C661D}">
      <dgm:prSet/>
      <dgm:spPr/>
      <dgm:t>
        <a:bodyPr/>
        <a:lstStyle/>
        <a:p>
          <a:endParaRPr lang="cs-CZ"/>
        </a:p>
      </dgm:t>
    </dgm:pt>
    <dgm:pt modelId="{7B704A37-3A9C-4352-A541-9361E5E7062D}" type="sibTrans" cxnId="{C583C9CC-593D-4EB4-BD2E-3DEA447C661D}">
      <dgm:prSet/>
      <dgm:spPr/>
      <dgm:t>
        <a:bodyPr/>
        <a:lstStyle/>
        <a:p>
          <a:endParaRPr lang="cs-CZ"/>
        </a:p>
      </dgm:t>
    </dgm:pt>
    <dgm:pt modelId="{0BA6384A-D2F3-4AB5-9068-5FAE6952705D}">
      <dgm:prSet/>
      <dgm:spPr/>
      <dgm:t>
        <a:bodyPr/>
        <a:lstStyle/>
        <a:p>
          <a:endParaRPr lang="cs-CZ" dirty="0"/>
        </a:p>
      </dgm:t>
    </dgm:pt>
    <dgm:pt modelId="{AF3343D4-8B59-41C4-AD38-DBF52BB6CFD2}" type="parTrans" cxnId="{E7F15524-F5EC-41FB-9936-F490E8199EF4}">
      <dgm:prSet/>
      <dgm:spPr/>
      <dgm:t>
        <a:bodyPr/>
        <a:lstStyle/>
        <a:p>
          <a:endParaRPr lang="cs-CZ"/>
        </a:p>
      </dgm:t>
    </dgm:pt>
    <dgm:pt modelId="{FEAE5DEA-1F83-41BB-920B-A57879AF6FB6}" type="sibTrans" cxnId="{E7F15524-F5EC-41FB-9936-F490E8199EF4}">
      <dgm:prSet/>
      <dgm:spPr/>
      <dgm:t>
        <a:bodyPr/>
        <a:lstStyle/>
        <a:p>
          <a:endParaRPr lang="cs-CZ"/>
        </a:p>
      </dgm:t>
    </dgm:pt>
    <dgm:pt modelId="{CA76F100-7765-4FF6-9B52-058CE6C3528C}">
      <dgm:prSet/>
      <dgm:spPr/>
      <dgm:t>
        <a:bodyPr/>
        <a:lstStyle/>
        <a:p>
          <a:endParaRPr lang="cs-CZ" dirty="0"/>
        </a:p>
      </dgm:t>
    </dgm:pt>
    <dgm:pt modelId="{640FCD65-FC50-47CE-BD5F-265F5E62703B}" type="parTrans" cxnId="{7E84CD0D-4431-4ED3-8F22-2FD1F7EC2AE6}">
      <dgm:prSet/>
      <dgm:spPr/>
      <dgm:t>
        <a:bodyPr/>
        <a:lstStyle/>
        <a:p>
          <a:endParaRPr lang="cs-CZ"/>
        </a:p>
      </dgm:t>
    </dgm:pt>
    <dgm:pt modelId="{FA585536-53E3-48D7-A300-EDFD6FA06A5D}" type="sibTrans" cxnId="{7E84CD0D-4431-4ED3-8F22-2FD1F7EC2AE6}">
      <dgm:prSet/>
      <dgm:spPr/>
      <dgm:t>
        <a:bodyPr/>
        <a:lstStyle/>
        <a:p>
          <a:endParaRPr lang="cs-CZ"/>
        </a:p>
      </dgm:t>
    </dgm:pt>
    <dgm:pt modelId="{1FDE5EC8-B2D2-43D5-98C5-06540EC63602}">
      <dgm:prSet/>
      <dgm:spPr/>
      <dgm:t>
        <a:bodyPr/>
        <a:lstStyle/>
        <a:p>
          <a:endParaRPr lang="cs-CZ" dirty="0"/>
        </a:p>
      </dgm:t>
    </dgm:pt>
    <dgm:pt modelId="{E2220441-CE45-4958-8269-05C89A069EDF}" type="parTrans" cxnId="{A6818B14-CF84-418C-91A3-36E0D1618FBF}">
      <dgm:prSet/>
      <dgm:spPr/>
      <dgm:t>
        <a:bodyPr/>
        <a:lstStyle/>
        <a:p>
          <a:endParaRPr lang="cs-CZ"/>
        </a:p>
      </dgm:t>
    </dgm:pt>
    <dgm:pt modelId="{B641B381-D0BD-4B2C-A2B3-80F6D90B74AD}" type="sibTrans" cxnId="{A6818B14-CF84-418C-91A3-36E0D1618FBF}">
      <dgm:prSet/>
      <dgm:spPr/>
      <dgm:t>
        <a:bodyPr/>
        <a:lstStyle/>
        <a:p>
          <a:endParaRPr lang="cs-CZ"/>
        </a:p>
      </dgm:t>
    </dgm:pt>
    <dgm:pt modelId="{2CD2C267-6C72-4E80-A089-10F61BEABAA0}" type="pres">
      <dgm:prSet presAssocID="{47160FDB-0B04-4991-997B-8FCE3C751D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4DEA7FE-3F18-45E6-9C55-1844D8FC1E79}" type="pres">
      <dgm:prSet presAssocID="{47160FDB-0B04-4991-997B-8FCE3C751D02}" presName="matrix" presStyleCnt="0"/>
      <dgm:spPr/>
    </dgm:pt>
    <dgm:pt modelId="{50C98D5E-8B90-4163-A00D-DFCE0F7312E6}" type="pres">
      <dgm:prSet presAssocID="{47160FDB-0B04-4991-997B-8FCE3C751D02}" presName="tile1" presStyleLbl="node1" presStyleIdx="0" presStyleCnt="4" custLinFactNeighborX="-284" custLinFactNeighborY="-10052"/>
      <dgm:spPr/>
      <dgm:t>
        <a:bodyPr/>
        <a:lstStyle/>
        <a:p>
          <a:endParaRPr lang="cs-CZ"/>
        </a:p>
      </dgm:t>
    </dgm:pt>
    <dgm:pt modelId="{B6C67394-9F66-4033-AD4C-784FC15E6079}" type="pres">
      <dgm:prSet presAssocID="{47160FDB-0B04-4991-997B-8FCE3C751D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E9220-147B-4941-864D-33AF4FF4D9B5}" type="pres">
      <dgm:prSet presAssocID="{47160FDB-0B04-4991-997B-8FCE3C751D02}" presName="tile2" presStyleLbl="node1" presStyleIdx="1" presStyleCnt="4"/>
      <dgm:spPr/>
      <dgm:t>
        <a:bodyPr/>
        <a:lstStyle/>
        <a:p>
          <a:endParaRPr lang="cs-CZ"/>
        </a:p>
      </dgm:t>
    </dgm:pt>
    <dgm:pt modelId="{38D6CCCE-A36C-4F1E-BD4C-F649DC82F55A}" type="pres">
      <dgm:prSet presAssocID="{47160FDB-0B04-4991-997B-8FCE3C751D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562748-1C6B-4689-81E4-71D19C83A2D6}" type="pres">
      <dgm:prSet presAssocID="{47160FDB-0B04-4991-997B-8FCE3C751D02}" presName="tile3" presStyleLbl="node1" presStyleIdx="2" presStyleCnt="4"/>
      <dgm:spPr/>
      <dgm:t>
        <a:bodyPr/>
        <a:lstStyle/>
        <a:p>
          <a:endParaRPr lang="cs-CZ"/>
        </a:p>
      </dgm:t>
    </dgm:pt>
    <dgm:pt modelId="{FBE9E5FA-73F9-461A-A765-10D5EACD8830}" type="pres">
      <dgm:prSet presAssocID="{47160FDB-0B04-4991-997B-8FCE3C751D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B63361-CB61-4F05-82E7-09E515520CF3}" type="pres">
      <dgm:prSet presAssocID="{47160FDB-0B04-4991-997B-8FCE3C751D02}" presName="tile4" presStyleLbl="node1" presStyleIdx="3" presStyleCnt="4"/>
      <dgm:spPr/>
      <dgm:t>
        <a:bodyPr/>
        <a:lstStyle/>
        <a:p>
          <a:endParaRPr lang="cs-CZ"/>
        </a:p>
      </dgm:t>
    </dgm:pt>
    <dgm:pt modelId="{9E1F4743-00FC-423A-B4B6-D0681FE48333}" type="pres">
      <dgm:prSet presAssocID="{47160FDB-0B04-4991-997B-8FCE3C751D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9F7298-5EDC-49AC-92BC-2F0943D859AB}" type="pres">
      <dgm:prSet presAssocID="{47160FDB-0B04-4991-997B-8FCE3C751D0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918404D3-593E-4CE9-AE70-571C52C8664C}" type="presOf" srcId="{1FDE5EC8-B2D2-43D5-98C5-06540EC63602}" destId="{9E1F4743-00FC-423A-B4B6-D0681FE48333}" srcOrd="1" destOrd="0" presId="urn:microsoft.com/office/officeart/2005/8/layout/matrix1"/>
    <dgm:cxn modelId="{710DEC4E-5C81-4BD2-9900-916C8E9CAE32}" srcId="{47160FDB-0B04-4991-997B-8FCE3C751D02}" destId="{6DB02B87-6196-4A6D-9D8B-7B705CC8D43A}" srcOrd="1" destOrd="0" parTransId="{A7CC4336-CA91-4997-9581-ECAE4180FA4A}" sibTransId="{AA47C144-381A-46D3-81F9-2EEDDF87C82F}"/>
    <dgm:cxn modelId="{D68F06CF-0FAF-4CC9-BD4F-578C5C37863F}" type="presOf" srcId="{F6A77BA9-86EF-451F-8E90-03B9057FEB13}" destId="{B6C67394-9F66-4033-AD4C-784FC15E6079}" srcOrd="1" destOrd="0" presId="urn:microsoft.com/office/officeart/2005/8/layout/matrix1"/>
    <dgm:cxn modelId="{A6818B14-CF84-418C-91A3-36E0D1618FBF}" srcId="{CCE96C20-A5E2-4F6E-86A8-E655C3ABF6CB}" destId="{1FDE5EC8-B2D2-43D5-98C5-06540EC63602}" srcOrd="3" destOrd="0" parTransId="{E2220441-CE45-4958-8269-05C89A069EDF}" sibTransId="{B641B381-D0BD-4B2C-A2B3-80F6D90B74AD}"/>
    <dgm:cxn modelId="{8D86D39F-601F-4762-B568-D22A1751D906}" srcId="{BE622742-E42F-4A18-9380-6419E30B9823}" destId="{B79503AF-2D32-4EBB-AEE7-20CD9864FF59}" srcOrd="0" destOrd="0" parTransId="{3C905A6E-2505-4EB4-81C0-B5BACDD8B9F4}" sibTransId="{FA523EEB-6729-43EA-B279-96FA46715D34}"/>
    <dgm:cxn modelId="{9FE181F9-A7A5-47B3-A735-284451D0D2D6}" srcId="{6DB02B87-6196-4A6D-9D8B-7B705CC8D43A}" destId="{CC7527F5-00C3-4689-9D71-231BBF174525}" srcOrd="0" destOrd="0" parTransId="{DC99EAB5-2432-4A9F-AD4E-392131F30943}" sibTransId="{9BD1EC9C-049D-40C2-92E6-D5220F77BD8C}"/>
    <dgm:cxn modelId="{2137F979-CB0C-4336-8C27-2316898A764B}" type="presOf" srcId="{CA76F100-7765-4FF6-9B52-058CE6C3528C}" destId="{AA562748-1C6B-4689-81E4-71D19C83A2D6}" srcOrd="0" destOrd="0" presId="urn:microsoft.com/office/officeart/2005/8/layout/matrix1"/>
    <dgm:cxn modelId="{203D0FB6-C467-45D3-B106-06BD6ED8035F}" type="presOf" srcId="{47160FDB-0B04-4991-997B-8FCE3C751D02}" destId="{2CD2C267-6C72-4E80-A089-10F61BEABAA0}" srcOrd="0" destOrd="0" presId="urn:microsoft.com/office/officeart/2005/8/layout/matrix1"/>
    <dgm:cxn modelId="{5D9317D6-C73D-4C2D-AE67-85856323AB89}" srcId="{47160FDB-0B04-4991-997B-8FCE3C751D02}" destId="{B7970840-76D4-4B00-BC0C-2B961E2349AA}" srcOrd="3" destOrd="0" parTransId="{1F949AE4-CAE3-4F66-B47E-2A32A99C84B7}" sibTransId="{E7F3BEC1-13CA-4EF2-B9EA-62A57C52BE0D}"/>
    <dgm:cxn modelId="{C7A37F2D-2C21-412C-A65A-D0A714EF7103}" srcId="{CCE96C20-A5E2-4F6E-86A8-E655C3ABF6CB}" destId="{F6A77BA9-86EF-451F-8E90-03B9057FEB13}" srcOrd="0" destOrd="0" parTransId="{BCFC5B2C-B27C-408B-96EE-AEEB4CEEAD6E}" sibTransId="{AB012F80-276F-4B6A-963A-1B5E4E18368F}"/>
    <dgm:cxn modelId="{E7F15524-F5EC-41FB-9936-F490E8199EF4}" srcId="{CCE96C20-A5E2-4F6E-86A8-E655C3ABF6CB}" destId="{0BA6384A-D2F3-4AB5-9068-5FAE6952705D}" srcOrd="1" destOrd="0" parTransId="{AF3343D4-8B59-41C4-AD38-DBF52BB6CFD2}" sibTransId="{FEAE5DEA-1F83-41BB-920B-A57879AF6FB6}"/>
    <dgm:cxn modelId="{1A1DF9B2-C3FE-407E-9224-1033A8A0EC40}" type="presOf" srcId="{CA76F100-7765-4FF6-9B52-058CE6C3528C}" destId="{FBE9E5FA-73F9-461A-A765-10D5EACD8830}" srcOrd="1" destOrd="0" presId="urn:microsoft.com/office/officeart/2005/8/layout/matrix1"/>
    <dgm:cxn modelId="{AA5F9C14-A7C0-45F0-8413-BF09BCC91BA3}" srcId="{47160FDB-0B04-4991-997B-8FCE3C751D02}" destId="{CCE96C20-A5E2-4F6E-86A8-E655C3ABF6CB}" srcOrd="0" destOrd="0" parTransId="{98BABFCA-DAA9-4A35-B1E0-9CFB50A8103A}" sibTransId="{C13D03B8-5461-48C6-A435-234439D93E51}"/>
    <dgm:cxn modelId="{212897D4-22DB-47D9-B3CC-DB5DB4CA37F7}" type="presOf" srcId="{1FDE5EC8-B2D2-43D5-98C5-06540EC63602}" destId="{29B63361-CB61-4F05-82E7-09E515520CF3}" srcOrd="0" destOrd="0" presId="urn:microsoft.com/office/officeart/2005/8/layout/matrix1"/>
    <dgm:cxn modelId="{08DF2329-AC27-4799-BA0E-743D23EB9774}" type="presOf" srcId="{F6A77BA9-86EF-451F-8E90-03B9057FEB13}" destId="{50C98D5E-8B90-4163-A00D-DFCE0F7312E6}" srcOrd="0" destOrd="0" presId="urn:microsoft.com/office/officeart/2005/8/layout/matrix1"/>
    <dgm:cxn modelId="{05F025D3-0E1C-4DF7-BC74-77D58DAE4C91}" type="presOf" srcId="{CCE96C20-A5E2-4F6E-86A8-E655C3ABF6CB}" destId="{FD9F7298-5EDC-49AC-92BC-2F0943D859AB}" srcOrd="0" destOrd="0" presId="urn:microsoft.com/office/officeart/2005/8/layout/matrix1"/>
    <dgm:cxn modelId="{7E84CD0D-4431-4ED3-8F22-2FD1F7EC2AE6}" srcId="{CCE96C20-A5E2-4F6E-86A8-E655C3ABF6CB}" destId="{CA76F100-7765-4FF6-9B52-058CE6C3528C}" srcOrd="2" destOrd="0" parTransId="{640FCD65-FC50-47CE-BD5F-265F5E62703B}" sibTransId="{FA585536-53E3-48D7-A300-EDFD6FA06A5D}"/>
    <dgm:cxn modelId="{29D06342-E2C7-41BE-8987-0269B357F18E}" type="presOf" srcId="{0BA6384A-D2F3-4AB5-9068-5FAE6952705D}" destId="{38D6CCCE-A36C-4F1E-BD4C-F649DC82F55A}" srcOrd="1" destOrd="0" presId="urn:microsoft.com/office/officeart/2005/8/layout/matrix1"/>
    <dgm:cxn modelId="{54D8CFD6-F46E-4780-9039-F06DCC5A4164}" type="presOf" srcId="{0BA6384A-D2F3-4AB5-9068-5FAE6952705D}" destId="{465E9220-147B-4941-864D-33AF4FF4D9B5}" srcOrd="0" destOrd="0" presId="urn:microsoft.com/office/officeart/2005/8/layout/matrix1"/>
    <dgm:cxn modelId="{9B161E02-81B5-4CBD-8341-4264B706BD44}" srcId="{47160FDB-0B04-4991-997B-8FCE3C751D02}" destId="{BE622742-E42F-4A18-9380-6419E30B9823}" srcOrd="2" destOrd="0" parTransId="{5672C967-465E-45C4-9D83-F32F76E8B351}" sibTransId="{7DE525DD-6F31-4FB6-BAB1-029B418B8CFD}"/>
    <dgm:cxn modelId="{C583C9CC-593D-4EB4-BD2E-3DEA447C661D}" srcId="{B7970840-76D4-4B00-BC0C-2B961E2349AA}" destId="{C0529792-4CA6-4B89-8868-43529CE5C76C}" srcOrd="0" destOrd="0" parTransId="{C9C8AAD5-E454-4DBF-9B3A-35FFE25302E6}" sibTransId="{7B704A37-3A9C-4352-A541-9361E5E7062D}"/>
    <dgm:cxn modelId="{6B66D952-BB3C-4045-A4C1-BCAA28AF75AC}" type="presParOf" srcId="{2CD2C267-6C72-4E80-A089-10F61BEABAA0}" destId="{A4DEA7FE-3F18-45E6-9C55-1844D8FC1E79}" srcOrd="0" destOrd="0" presId="urn:microsoft.com/office/officeart/2005/8/layout/matrix1"/>
    <dgm:cxn modelId="{4A882512-8610-4FAC-93C4-664E6EA3AFD2}" type="presParOf" srcId="{A4DEA7FE-3F18-45E6-9C55-1844D8FC1E79}" destId="{50C98D5E-8B90-4163-A00D-DFCE0F7312E6}" srcOrd="0" destOrd="0" presId="urn:microsoft.com/office/officeart/2005/8/layout/matrix1"/>
    <dgm:cxn modelId="{770B33C2-5A89-46C9-9AFC-8F35B3DE62DC}" type="presParOf" srcId="{A4DEA7FE-3F18-45E6-9C55-1844D8FC1E79}" destId="{B6C67394-9F66-4033-AD4C-784FC15E6079}" srcOrd="1" destOrd="0" presId="urn:microsoft.com/office/officeart/2005/8/layout/matrix1"/>
    <dgm:cxn modelId="{03B7B729-7B19-47BB-BA78-28522476C160}" type="presParOf" srcId="{A4DEA7FE-3F18-45E6-9C55-1844D8FC1E79}" destId="{465E9220-147B-4941-864D-33AF4FF4D9B5}" srcOrd="2" destOrd="0" presId="urn:microsoft.com/office/officeart/2005/8/layout/matrix1"/>
    <dgm:cxn modelId="{E0CE18F7-25AF-4DAA-AB53-7DAB6614C1BE}" type="presParOf" srcId="{A4DEA7FE-3F18-45E6-9C55-1844D8FC1E79}" destId="{38D6CCCE-A36C-4F1E-BD4C-F649DC82F55A}" srcOrd="3" destOrd="0" presId="urn:microsoft.com/office/officeart/2005/8/layout/matrix1"/>
    <dgm:cxn modelId="{F3DDFAE6-DAE5-48CC-8ACD-2A73E443FBE1}" type="presParOf" srcId="{A4DEA7FE-3F18-45E6-9C55-1844D8FC1E79}" destId="{AA562748-1C6B-4689-81E4-71D19C83A2D6}" srcOrd="4" destOrd="0" presId="urn:microsoft.com/office/officeart/2005/8/layout/matrix1"/>
    <dgm:cxn modelId="{04088478-F4A3-41B9-B70B-BD533ABCCD9B}" type="presParOf" srcId="{A4DEA7FE-3F18-45E6-9C55-1844D8FC1E79}" destId="{FBE9E5FA-73F9-461A-A765-10D5EACD8830}" srcOrd="5" destOrd="0" presId="urn:microsoft.com/office/officeart/2005/8/layout/matrix1"/>
    <dgm:cxn modelId="{41AC9B7B-10E4-489F-8649-82E5295D0DAD}" type="presParOf" srcId="{A4DEA7FE-3F18-45E6-9C55-1844D8FC1E79}" destId="{29B63361-CB61-4F05-82E7-09E515520CF3}" srcOrd="6" destOrd="0" presId="urn:microsoft.com/office/officeart/2005/8/layout/matrix1"/>
    <dgm:cxn modelId="{94D778E2-7F5C-4CAB-8F2A-71F642DB74FD}" type="presParOf" srcId="{A4DEA7FE-3F18-45E6-9C55-1844D8FC1E79}" destId="{9E1F4743-00FC-423A-B4B6-D0681FE48333}" srcOrd="7" destOrd="0" presId="urn:microsoft.com/office/officeart/2005/8/layout/matrix1"/>
    <dgm:cxn modelId="{AAF37E36-E10D-4835-999B-449BD3E631D0}" type="presParOf" srcId="{2CD2C267-6C72-4E80-A089-10F61BEABAA0}" destId="{FD9F7298-5EDC-49AC-92BC-2F0943D859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98D5E-8B90-4163-A00D-DFCE0F7312E6}">
      <dsp:nvSpPr>
        <dsp:cNvPr id="0" name=""/>
        <dsp:cNvSpPr/>
      </dsp:nvSpPr>
      <dsp:spPr>
        <a:xfrm rot="16200000">
          <a:off x="1501775" y="-1501775"/>
          <a:ext cx="2025650" cy="5029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 rot="5400000">
        <a:off x="0" y="0"/>
        <a:ext cx="5029199" cy="1519237"/>
      </dsp:txXfrm>
    </dsp:sp>
    <dsp:sp modelId="{465E9220-147B-4941-864D-33AF4FF4D9B5}">
      <dsp:nvSpPr>
        <dsp:cNvPr id="0" name=""/>
        <dsp:cNvSpPr/>
      </dsp:nvSpPr>
      <dsp:spPr>
        <a:xfrm>
          <a:off x="5029199" y="0"/>
          <a:ext cx="5029199" cy="2025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>
        <a:off x="5029199" y="0"/>
        <a:ext cx="5029199" cy="1519237"/>
      </dsp:txXfrm>
    </dsp:sp>
    <dsp:sp modelId="{AA562748-1C6B-4689-81E4-71D19C83A2D6}">
      <dsp:nvSpPr>
        <dsp:cNvPr id="0" name=""/>
        <dsp:cNvSpPr/>
      </dsp:nvSpPr>
      <dsp:spPr>
        <a:xfrm rot="10800000">
          <a:off x="0" y="2025650"/>
          <a:ext cx="5029199" cy="2025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 rot="10800000">
        <a:off x="0" y="2532062"/>
        <a:ext cx="5029199" cy="1519237"/>
      </dsp:txXfrm>
    </dsp:sp>
    <dsp:sp modelId="{29B63361-CB61-4F05-82E7-09E515520CF3}">
      <dsp:nvSpPr>
        <dsp:cNvPr id="0" name=""/>
        <dsp:cNvSpPr/>
      </dsp:nvSpPr>
      <dsp:spPr>
        <a:xfrm rot="5400000">
          <a:off x="6530974" y="523875"/>
          <a:ext cx="2025650" cy="50291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600" kern="1200" dirty="0"/>
        </a:p>
      </dsp:txBody>
      <dsp:txXfrm rot="-5400000">
        <a:off x="5029200" y="2532062"/>
        <a:ext cx="5029199" cy="1519237"/>
      </dsp:txXfrm>
    </dsp:sp>
    <dsp:sp modelId="{FD9F7298-5EDC-49AC-92BC-2F0943D859AB}">
      <dsp:nvSpPr>
        <dsp:cNvPr id="0" name=""/>
        <dsp:cNvSpPr/>
      </dsp:nvSpPr>
      <dsp:spPr>
        <a:xfrm>
          <a:off x="3520440" y="1519237"/>
          <a:ext cx="3017520" cy="101282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Proč chránit Zemi?</a:t>
          </a:r>
          <a:endParaRPr lang="cs-CZ" sz="2600" kern="1200" dirty="0"/>
        </a:p>
      </dsp:txBody>
      <dsp:txXfrm>
        <a:off x="3569882" y="1568679"/>
        <a:ext cx="2918636" cy="913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5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40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81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0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18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79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03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98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FCFFA8E-4FF5-4DED-A426-CBE32C3C08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FCD46F4-2D12-4578-8FB5-8CDCF140B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z </a:t>
            </a:r>
            <a:r>
              <a:rPr lang="cs-CZ" dirty="0" err="1" smtClean="0"/>
              <a:t>envigogiky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Neučíme pro minulost ani současnost, ale pro budoucnost.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Činčera</a:t>
            </a:r>
            <a:r>
              <a:rPr lang="cs-CZ" dirty="0" smtClean="0"/>
              <a:t>, 2007, str.7)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197" y="0"/>
            <a:ext cx="412125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272" y="54356"/>
            <a:ext cx="10058400" cy="1274572"/>
          </a:xfrm>
        </p:spPr>
        <p:txBody>
          <a:bodyPr/>
          <a:lstStyle/>
          <a:p>
            <a:r>
              <a:rPr lang="cs-CZ" dirty="0" smtClean="0"/>
              <a:t>Ekoterorismus nebo nutnost?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902911"/>
              </p:ext>
            </p:extLst>
          </p:nvPr>
        </p:nvGraphicFramePr>
        <p:xfrm>
          <a:off x="911479" y="1328928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 dolů 4"/>
          <p:cNvSpPr/>
          <p:nvPr/>
        </p:nvSpPr>
        <p:spPr>
          <a:xfrm>
            <a:off x="5672455" y="5170703"/>
            <a:ext cx="536448" cy="853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35096" y="6024143"/>
            <a:ext cx="525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Abychom mohli chránit naší planetu, musíme jí rozumět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3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526746" cy="10641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Environmentální výchova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526746" cy="37411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000" dirty="0" smtClean="0"/>
              <a:t>Věříme, že se ještě dá něco dělat</a:t>
            </a:r>
          </a:p>
          <a:p>
            <a:endParaRPr lang="cs-CZ" sz="2000" dirty="0" smtClean="0"/>
          </a:p>
          <a:p>
            <a:pPr algn="ctr"/>
            <a:r>
              <a:rPr lang="cs-CZ" sz="2000" dirty="0" smtClean="0"/>
              <a:t>Mysli globálně, jednej lokálně</a:t>
            </a:r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Dobrovolná </a:t>
            </a:r>
            <a:r>
              <a:rPr lang="cs-CZ" sz="2000" dirty="0"/>
              <a:t>skromnost Ekologický luxus</a:t>
            </a:r>
          </a:p>
          <a:p>
            <a:pPr algn="ctr"/>
            <a:r>
              <a:rPr lang="cs-CZ" sz="2000" dirty="0"/>
              <a:t>Výběrová </a:t>
            </a:r>
            <a:r>
              <a:rPr lang="cs-CZ" sz="2000" dirty="0" smtClean="0"/>
              <a:t>náročnost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01" r="580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konzumní a </a:t>
            </a:r>
            <a:r>
              <a:rPr lang="cs-CZ" dirty="0" err="1" smtClean="0"/>
              <a:t>postkonzumní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pro vás v oblasti kvality života důležité?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95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nutné zavádět EV do škol?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2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Součást RVP</a:t>
            </a:r>
          </a:p>
          <a:p>
            <a:r>
              <a:rPr lang="cs-CZ" dirty="0" smtClean="0"/>
              <a:t>MŠ – dítě a svět</a:t>
            </a:r>
          </a:p>
          <a:p>
            <a:r>
              <a:rPr lang="cs-CZ" dirty="0" smtClean="0"/>
              <a:t>ZŠ, SŠ – průřezové téma           </a:t>
            </a:r>
            <a:r>
              <a:rPr lang="cs-C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r>
              <a:rPr lang="cs-CZ" dirty="0" smtClean="0"/>
              <a:t> Jak lze splnit průřezové téma</a:t>
            </a:r>
          </a:p>
          <a:p>
            <a:endParaRPr lang="cs-CZ" dirty="0"/>
          </a:p>
          <a:p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Nutnost vzdělávání všech pedagogů – mezipředmětové vztahy</a:t>
            </a:r>
            <a:endParaRPr lang="cs-C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</a:t>
            </a:r>
            <a:r>
              <a:rPr lang="cs-CZ" altLang="cs-CZ" dirty="0" smtClean="0"/>
              <a:t>ýchovné</a:t>
            </a:r>
            <a:r>
              <a:rPr lang="cs-CZ" altLang="cs-CZ" dirty="0"/>
              <a:t>, vzdělávací a osvětové úsilí, které má za cíl zvyšovat spoluodpovědnost za současný i budoucí stav ŽP, místa, kde žijeme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Ú</a:t>
            </a:r>
            <a:r>
              <a:rPr lang="cs-CZ" altLang="cs-CZ" sz="2400" dirty="0" smtClean="0">
                <a:solidFill>
                  <a:schemeClr val="accent1">
                    <a:lumMod val="50000"/>
                  </a:schemeClr>
                </a:solidFill>
              </a:rPr>
              <a:t>silí </a:t>
            </a:r>
            <a:r>
              <a:rPr lang="cs-CZ" altLang="cs-CZ" sz="2400" dirty="0">
                <a:solidFill>
                  <a:schemeClr val="accent1">
                    <a:lumMod val="50000"/>
                  </a:schemeClr>
                </a:solidFill>
              </a:rPr>
              <a:t>o vytváření ekologicky příznivých hodnotových orientací</a:t>
            </a:r>
          </a:p>
          <a:p>
            <a:endParaRPr lang="cs-CZ" dirty="0"/>
          </a:p>
          <a:p>
            <a:r>
              <a:rPr lang="cs-CZ" dirty="0" smtClean="0"/>
              <a:t>Starší generace – neprošla 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1377696" y="4498848"/>
            <a:ext cx="3328416" cy="203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Znalosti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4846320" y="2785872"/>
            <a:ext cx="3328416" cy="203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Dovednosti a postoje</a:t>
            </a:r>
          </a:p>
        </p:txBody>
      </p:sp>
      <p:sp>
        <p:nvSpPr>
          <p:cNvPr id="6" name="Ovál 5"/>
          <p:cNvSpPr/>
          <p:nvPr/>
        </p:nvSpPr>
        <p:spPr>
          <a:xfrm>
            <a:off x="7924800" y="573024"/>
            <a:ext cx="3328416" cy="203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Kompetence k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20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08214" y="404813"/>
            <a:ext cx="3743325" cy="3744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375276" y="333376"/>
            <a:ext cx="3743325" cy="37449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4079876" y="2636838"/>
            <a:ext cx="3743325" cy="37449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711451" y="1557339"/>
            <a:ext cx="223202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/>
              <a:t>Výchova o ŽP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Empirická dimenze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240464" y="148431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311900" y="1557338"/>
            <a:ext cx="23764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/>
              <a:t>Výchova pro ŽP</a:t>
            </a:r>
          </a:p>
          <a:p>
            <a:pPr>
              <a:spcBef>
                <a:spcPct val="50000"/>
              </a:spcBef>
            </a:pPr>
            <a:r>
              <a:rPr lang="cs-CZ" altLang="cs-CZ"/>
              <a:t>Etická dimenze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56139" y="4437063"/>
            <a:ext cx="2663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/>
              <a:t>Výchova v životní      prostředí</a:t>
            </a:r>
          </a:p>
          <a:p>
            <a:pPr algn="ctr">
              <a:spcBef>
                <a:spcPct val="50000"/>
              </a:spcBef>
            </a:pPr>
            <a:r>
              <a:rPr lang="cs-CZ" altLang="cs-CZ"/>
              <a:t>Estetická dimenze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535864" y="6165851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Joy Palmerová (2003)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888164" y="3429001"/>
            <a:ext cx="19446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3071814" y="3644900"/>
            <a:ext cx="15843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5664200" y="62071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664200" y="2852738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616950" y="4724401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990099"/>
                </a:solidFill>
              </a:rPr>
              <a:t>Starost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191626" y="2133600"/>
            <a:ext cx="14763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990099"/>
                </a:solidFill>
              </a:rPr>
              <a:t>Znalosti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990099"/>
                </a:solidFill>
              </a:rPr>
              <a:t>Porozumění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990099"/>
                </a:solidFill>
              </a:rPr>
              <a:t>Pojmy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990099"/>
                </a:solidFill>
              </a:rPr>
              <a:t>Dovednosti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990099"/>
                </a:solidFill>
              </a:rPr>
              <a:t>P</a:t>
            </a:r>
            <a:r>
              <a:rPr lang="cs-CZ" altLang="cs-CZ" sz="1600" b="1" dirty="0" smtClean="0">
                <a:solidFill>
                  <a:srgbClr val="990099"/>
                </a:solidFill>
              </a:rPr>
              <a:t>ostoje</a:t>
            </a:r>
            <a:endParaRPr lang="cs-CZ" altLang="cs-CZ" sz="1600" b="1" dirty="0">
              <a:solidFill>
                <a:srgbClr val="990099"/>
              </a:solidFill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47850" y="508476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971675" y="4960938"/>
            <a:ext cx="146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="1">
                <a:solidFill>
                  <a:srgbClr val="990099"/>
                </a:solidFill>
              </a:rPr>
              <a:t>Zkušenost</a:t>
            </a:r>
          </a:p>
          <a:p>
            <a:pPr algn="ctr"/>
            <a:r>
              <a:rPr lang="cs-CZ" altLang="cs-CZ" b="1">
                <a:solidFill>
                  <a:srgbClr val="990099"/>
                </a:solidFill>
              </a:rPr>
              <a:t>Prožitek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872039" y="1889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159375" y="33337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990099"/>
                </a:solidFill>
              </a:rPr>
              <a:t>  Zájem</a:t>
            </a:r>
          </a:p>
        </p:txBody>
      </p:sp>
    </p:spTree>
    <p:extLst>
      <p:ext uri="{BB962C8B-B14F-4D97-AF65-F5344CB8AC3E}">
        <p14:creationId xmlns:p14="http://schemas.microsoft.com/office/powerpoint/2010/main" val="21189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při realizaci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Pokuste se definovat některé problémy, které při realizaci EV vnímáte  </a:t>
            </a:r>
            <a:r>
              <a:rPr lang="cs-CZ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Letem světem do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Hnutí Brontosaurus</a:t>
            </a:r>
          </a:p>
          <a:p>
            <a:r>
              <a:rPr lang="cs-CZ" dirty="0" smtClean="0"/>
              <a:t>Časopis ABC (1957)</a:t>
            </a:r>
          </a:p>
          <a:p>
            <a:r>
              <a:rPr lang="cs-CZ" dirty="0" smtClean="0"/>
              <a:t>Skautská a </a:t>
            </a:r>
            <a:r>
              <a:rPr lang="cs-CZ" dirty="0" err="1" smtClean="0"/>
              <a:t>foglarovská</a:t>
            </a:r>
            <a:r>
              <a:rPr lang="cs-CZ" dirty="0" smtClean="0"/>
              <a:t> tradice</a:t>
            </a:r>
          </a:p>
          <a:p>
            <a:r>
              <a:rPr lang="cs-CZ" dirty="0" smtClean="0"/>
              <a:t>TIS – 1968, při Národním muzeu, první československá organizace – cílem byla ochrana přírody a výchova k ochraně přírody</a:t>
            </a:r>
          </a:p>
          <a:p>
            <a:r>
              <a:rPr lang="cs-CZ" dirty="0" smtClean="0"/>
              <a:t>Časopis Nika</a:t>
            </a:r>
          </a:p>
          <a:p>
            <a:r>
              <a:rPr lang="cs-CZ" dirty="0" smtClean="0"/>
              <a:t>Ekocentrum Chaloupky</a:t>
            </a:r>
          </a:p>
          <a:p>
            <a:r>
              <a:rPr lang="cs-CZ" dirty="0" smtClean="0"/>
              <a:t>ČSOP</a:t>
            </a:r>
          </a:p>
          <a:p>
            <a:r>
              <a:rPr lang="cs-CZ" dirty="0" smtClean="0"/>
              <a:t>PAVUČINA – </a:t>
            </a:r>
            <a:r>
              <a:rPr lang="cs-CZ" dirty="0"/>
              <a:t>S</a:t>
            </a:r>
            <a:r>
              <a:rPr lang="cs-CZ" dirty="0" smtClean="0"/>
              <a:t>družení středisek EV</a:t>
            </a:r>
          </a:p>
          <a:p>
            <a:r>
              <a:rPr lang="cs-CZ" dirty="0" err="1" smtClean="0"/>
              <a:t>Toulcův</a:t>
            </a:r>
            <a:r>
              <a:rPr lang="cs-CZ" dirty="0" smtClean="0"/>
              <a:t> dvůr – Emilie Strejčková</a:t>
            </a:r>
          </a:p>
          <a:p>
            <a:r>
              <a:rPr lang="cs-CZ" dirty="0" smtClean="0"/>
              <a:t>………………….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67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a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Viz. SIS</a:t>
            </a:r>
          </a:p>
          <a:p>
            <a:endParaRPr lang="cs-CZ" dirty="0"/>
          </a:p>
          <a:p>
            <a:r>
              <a:rPr lang="cs-CZ" dirty="0" smtClean="0"/>
              <a:t>Zápočet – zpracování vybraného článku, rozprava nad článkem a tématy semináře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56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 dalších témat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047" y="2120900"/>
            <a:ext cx="8020256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Prostředky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Projekty, pobytové akce</a:t>
            </a:r>
          </a:p>
          <a:p>
            <a:r>
              <a:rPr lang="cs-CZ" dirty="0" smtClean="0"/>
              <a:t>Exkurze</a:t>
            </a:r>
          </a:p>
          <a:p>
            <a:r>
              <a:rPr lang="cs-CZ" dirty="0" smtClean="0"/>
              <a:t>Besedy, přednášky</a:t>
            </a:r>
          </a:p>
          <a:p>
            <a:r>
              <a:rPr lang="cs-CZ" dirty="0" smtClean="0"/>
              <a:t>Osvětové publikace, filmy, počítačové aplikace</a:t>
            </a:r>
          </a:p>
          <a:p>
            <a:r>
              <a:rPr lang="cs-CZ" dirty="0" smtClean="0"/>
              <a:t>Diskuzní techniky a práce s textem</a:t>
            </a:r>
          </a:p>
          <a:p>
            <a:r>
              <a:rPr lang="cs-CZ" dirty="0" smtClean="0"/>
              <a:t>Příběhy</a:t>
            </a:r>
          </a:p>
          <a:p>
            <a:r>
              <a:rPr lang="cs-CZ" dirty="0" smtClean="0"/>
              <a:t>Hry</a:t>
            </a:r>
          </a:p>
          <a:p>
            <a:r>
              <a:rPr lang="cs-CZ" dirty="0" smtClean="0"/>
              <a:t>Práce, využití školních pozemků, využití praktického vyučování a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 a alternativní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Montessori</a:t>
            </a:r>
            <a:r>
              <a:rPr lang="cs-CZ" dirty="0" smtClean="0"/>
              <a:t> pedagogika</a:t>
            </a:r>
          </a:p>
          <a:p>
            <a:endParaRPr lang="cs-CZ" dirty="0"/>
          </a:p>
          <a:p>
            <a:r>
              <a:rPr lang="cs-CZ" dirty="0" smtClean="0"/>
              <a:t>Waldorfská pedagogika</a:t>
            </a:r>
          </a:p>
          <a:p>
            <a:endParaRPr lang="cs-CZ" dirty="0"/>
          </a:p>
          <a:p>
            <a:r>
              <a:rPr lang="cs-CZ" dirty="0" smtClean="0"/>
              <a:t>Lesní pedagogika</a:t>
            </a:r>
          </a:p>
          <a:p>
            <a:endParaRPr lang="cs-CZ" dirty="0"/>
          </a:p>
          <a:p>
            <a:r>
              <a:rPr lang="cs-CZ" dirty="0" smtClean="0"/>
              <a:t>Škola podporující zdraví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8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dirty="0" smtClean="0"/>
              <a:t>ČERNOUŠEK, M. Psychologie životního prostředí. Praha: Karolinum, 1992.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MOLDAN, B. Ekologie, demokracie, trh. Praha: Informatorium MŽP ČR, 1992.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PALATÝ, J. Toxikologie a životní prostředí, Praha: VČHT FTOP, 1993.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LORENZ, K. 8 smrtelných hříchů člověka. Praha: </a:t>
            </a:r>
            <a:r>
              <a:rPr lang="cs-CZ" altLang="cs-CZ" dirty="0" err="1" smtClean="0"/>
              <a:t>Akademia</a:t>
            </a:r>
            <a:r>
              <a:rPr lang="cs-CZ" altLang="cs-CZ" dirty="0" smtClean="0"/>
              <a:t>, 2000.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KOHÁK, E. Zelená svatozář: Kapitoly z ekologické etiky. Praha: Sociologické nakladatelství, 2003. 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KELLER, J. Až na dno blahobytu: (ke společenským kořenům ekologické krize) Brno: Hnutí Duha, 1993.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50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Envigogika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Spojení environmentální výchovy a pedagogiky</a:t>
            </a:r>
          </a:p>
          <a:p>
            <a:r>
              <a:rPr lang="cs-CZ" dirty="0" smtClean="0"/>
              <a:t>Elektronický časopis</a:t>
            </a:r>
          </a:p>
          <a:p>
            <a:endParaRPr lang="cs-CZ" dirty="0" smtClean="0"/>
          </a:p>
          <a:p>
            <a:r>
              <a:rPr lang="cs-CZ" dirty="0" smtClean="0"/>
              <a:t>Ekologická výchova</a:t>
            </a:r>
          </a:p>
          <a:p>
            <a:r>
              <a:rPr lang="cs-CZ" dirty="0" smtClean="0"/>
              <a:t>Environmentální výchova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Vymyslete co nejvíce ekvivalentů ke slovu EKOLOGICKÝ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69848" y="432899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4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Ekologie a environmentalistika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Ekologie –zabývá se vztahy mezi organismy a prostředím a mezi organismy </a:t>
            </a:r>
            <a:r>
              <a:rPr lang="cs-CZ" dirty="0" smtClean="0"/>
              <a:t>navzájem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Environmentalistika – nauka o životním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8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5300" dirty="0" smtClean="0"/>
              <a:t>Důvody pro EV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200" dirty="0" smtClean="0"/>
              <a:t>(</a:t>
            </a:r>
            <a:r>
              <a:rPr lang="cs-CZ" sz="1200" dirty="0" err="1" smtClean="0"/>
              <a:t>Činčera</a:t>
            </a:r>
            <a:r>
              <a:rPr lang="cs-CZ" sz="1200" dirty="0" smtClean="0"/>
              <a:t>, 2007)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EV jako dohoda</a:t>
            </a:r>
          </a:p>
          <a:p>
            <a:endParaRPr lang="cs-CZ" dirty="0"/>
          </a:p>
          <a:p>
            <a:r>
              <a:rPr lang="cs-CZ" dirty="0" smtClean="0"/>
              <a:t>EV jako prostředek</a:t>
            </a:r>
          </a:p>
          <a:p>
            <a:endParaRPr lang="cs-CZ" dirty="0"/>
          </a:p>
          <a:p>
            <a:r>
              <a:rPr lang="cs-CZ" dirty="0" smtClean="0"/>
              <a:t>EV jako cesta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22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Ekologická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5086253" cy="4050792"/>
          </a:xfrm>
        </p:spPr>
        <p:txBody>
          <a:bodyPr/>
          <a:lstStyle/>
          <a:p>
            <a:r>
              <a:rPr lang="cs-CZ" b="1" dirty="0"/>
              <a:t>Ekologickou krizi</a:t>
            </a:r>
            <a:r>
              <a:rPr lang="cs-CZ" dirty="0"/>
              <a:t> definoval </a:t>
            </a:r>
            <a:r>
              <a:rPr lang="cs-CZ" dirty="0" smtClean="0"/>
              <a:t>I. Míchal </a:t>
            </a:r>
            <a:r>
              <a:rPr lang="cs-CZ" dirty="0"/>
              <a:t>jako </a:t>
            </a:r>
            <a:r>
              <a:rPr lang="cs-CZ" i="1" dirty="0"/>
              <a:t>situaci, v níž se adaptační </a:t>
            </a:r>
            <a:r>
              <a:rPr lang="cs-CZ" i="1" dirty="0" smtClean="0"/>
              <a:t>schopnosti </a:t>
            </a:r>
            <a:r>
              <a:rPr lang="cs-CZ" i="1" dirty="0"/>
              <a:t>živého systému přibližují dosažitelným </a:t>
            </a:r>
            <a:r>
              <a:rPr lang="cs-CZ" i="1" dirty="0" smtClean="0"/>
              <a:t>mezím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43" y="484632"/>
            <a:ext cx="3698717" cy="55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Nosná kapacita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definovaná jako </a:t>
            </a:r>
            <a:r>
              <a:rPr lang="cs-CZ" i="1" dirty="0"/>
              <a:t>maximální možný počet jedinců daného druhu</a:t>
            </a:r>
            <a:r>
              <a:rPr lang="cs-CZ" dirty="0"/>
              <a:t> (zde člověka), </a:t>
            </a:r>
            <a:r>
              <a:rPr lang="cs-CZ" i="1" dirty="0"/>
              <a:t>které může prostředí uživit</a:t>
            </a:r>
            <a:r>
              <a:rPr lang="cs-CZ" dirty="0"/>
              <a:t> (</a:t>
            </a:r>
            <a:r>
              <a:rPr lang="cs-CZ" dirty="0" err="1"/>
              <a:t>Odum</a:t>
            </a:r>
            <a:r>
              <a:rPr lang="cs-CZ" dirty="0"/>
              <a:t>, 1977: str. </a:t>
            </a:r>
            <a:r>
              <a:rPr lang="cs-CZ" dirty="0" smtClean="0"/>
              <a:t>262)</a:t>
            </a:r>
          </a:p>
          <a:p>
            <a:r>
              <a:rPr lang="cs-CZ" dirty="0" smtClean="0"/>
              <a:t>Pokud </a:t>
            </a:r>
            <a:r>
              <a:rPr lang="cs-CZ" dirty="0"/>
              <a:t>je nosná kapacita lesa (nebo jakéhokoli jiného ekosystému) překročena, tedy když v něm žije větší počet jedinců jednoho druhu než je únosné, ekosystém se dostává do stavu </a:t>
            </a:r>
            <a:r>
              <a:rPr lang="cs-CZ" dirty="0" smtClean="0"/>
              <a:t>stresu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54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Dohody o ochraně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 jakých podmínek mohou fungovat?</a:t>
            </a:r>
          </a:p>
          <a:p>
            <a:endParaRPr lang="cs-CZ" dirty="0"/>
          </a:p>
          <a:p>
            <a:r>
              <a:rPr lang="cs-CZ" dirty="0" smtClean="0"/>
              <a:t>Altruistické x egoistické 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583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řevo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222</TotalTime>
  <Words>576</Words>
  <Application>Microsoft Office PowerPoint</Application>
  <PresentationFormat>Širokoúhlá obrazovka</PresentationFormat>
  <Paragraphs>118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Wingdings</vt:lpstr>
      <vt:lpstr>Dřevo</vt:lpstr>
      <vt:lpstr>Seminář z envigogiky</vt:lpstr>
      <vt:lpstr>Sylabus a ukončení</vt:lpstr>
      <vt:lpstr>Literatura</vt:lpstr>
      <vt:lpstr>Envigogika</vt:lpstr>
      <vt:lpstr>Ekologie a environmentalistika</vt:lpstr>
      <vt:lpstr> Důvody pro EV (Činčera, 2007) </vt:lpstr>
      <vt:lpstr>Ekologická krize</vt:lpstr>
      <vt:lpstr>Nosná kapacita prostředí</vt:lpstr>
      <vt:lpstr>Dohody o ochraně prostředí</vt:lpstr>
      <vt:lpstr>Ekoterorismus nebo nutnost?</vt:lpstr>
      <vt:lpstr>Environmentální výchova</vt:lpstr>
      <vt:lpstr>Doba konzumní a postkonzumní</vt:lpstr>
      <vt:lpstr>Proč je nutné zavádět EV do škol?</vt:lpstr>
      <vt:lpstr>Environmentální výchova</vt:lpstr>
      <vt:lpstr>Cíle EV</vt:lpstr>
      <vt:lpstr>Prezentace aplikace PowerPoint</vt:lpstr>
      <vt:lpstr>Prezentace aplikace PowerPoint</vt:lpstr>
      <vt:lpstr>Problémy při realizaci EV</vt:lpstr>
      <vt:lpstr>Letem světem do historie</vt:lpstr>
      <vt:lpstr>Návaznost dalších témat</vt:lpstr>
      <vt:lpstr>Prostředky EV</vt:lpstr>
      <vt:lpstr>EV a alternativní pedagogika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z envigogiky</dc:title>
  <dc:creator>Doug</dc:creator>
  <cp:lastModifiedBy>Thorovska</cp:lastModifiedBy>
  <cp:revision>15</cp:revision>
  <dcterms:created xsi:type="dcterms:W3CDTF">2015-02-18T06:15:47Z</dcterms:created>
  <dcterms:modified xsi:type="dcterms:W3CDTF">2019-02-26T14:50:16Z</dcterms:modified>
</cp:coreProperties>
</file>