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57" r:id="rId4"/>
    <p:sldId id="269" r:id="rId5"/>
    <p:sldId id="258" r:id="rId6"/>
    <p:sldId id="261" r:id="rId7"/>
    <p:sldId id="273" r:id="rId8"/>
    <p:sldId id="259" r:id="rId9"/>
    <p:sldId id="262" r:id="rId10"/>
    <p:sldId id="274" r:id="rId11"/>
    <p:sldId id="263" r:id="rId12"/>
    <p:sldId id="267" r:id="rId13"/>
    <p:sldId id="265" r:id="rId14"/>
    <p:sldId id="266" r:id="rId15"/>
    <p:sldId id="272" r:id="rId16"/>
    <p:sldId id="271" r:id="rId17"/>
    <p:sldId id="264" r:id="rId18"/>
    <p:sldId id="27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429"/>
  </p:normalViewPr>
  <p:slideViewPr>
    <p:cSldViewPr snapToGrid="0" snapToObjects="1">
      <p:cViewPr varScale="1">
        <p:scale>
          <a:sx n="68" d="100"/>
          <a:sy n="68" d="100"/>
        </p:scale>
        <p:origin x="5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49CF0-4CAE-F145-9343-594DFD8C57E5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D0BC1-18D0-2642-95AA-19B156B583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75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ED0BC1-18D0-2642-95AA-19B156B5832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415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AF4E6-C146-4B45-9B47-C68C325BC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B9E0F2-3ED4-7F45-BF0E-C1809513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ED528-0F50-1D4E-BA0B-EA39E9158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44390-AADB-ED48-BA88-44716E3A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4A91F1-4510-1A43-AB42-D801B4C7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61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A1F13-1B9D-A24A-A029-B64AA427F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A9F7EC-2565-654E-A839-F4019E11E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D33C62-D52B-F84F-8637-73A2B4A8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1B94AA-9E7A-1F46-B747-88B50269D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9575FC-B902-3F41-8D0A-51E67715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74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869059B-BB0C-9340-96B9-779AD3F264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778812-49D1-7C48-BE72-06BCEF9E9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EAE2A2-28D8-BC49-8116-6D46F143B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C744A9-C38C-7B4E-A4EF-C88F7DD68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948917-5BB3-9142-88BB-1565A7CF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82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EB1A3-6836-E144-941D-236EA508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58C487-9E0F-C447-B65D-F19DFA190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B3E19D-A006-7041-8409-BB0BD7A2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B1CF91-DEAD-334D-BEA6-8215126B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D7E165-9C81-3D4F-8A2F-119C70D10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64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A19DA-0957-0446-9AA5-9A42E775B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429C42-D181-2349-98A2-136B9B280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EA85B0-4D9E-2642-8F68-9B4F8D1A5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5BD756-EA27-6A4F-9F18-23E7E660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57FECD-1AB2-D240-8A0C-3286B59C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01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4A8F5-AD67-4941-9969-5516FD7A4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FE787-14BD-8F47-AB5B-6211C8FB7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584DAA-6449-254C-84EB-D499B560E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0C111-A1FF-8841-98F3-6E516586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75C91A-638A-B547-9C46-0C445362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0FE2F1-4BE6-994A-B310-DC16B06D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2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EE0A9-AE6C-9142-9D5B-6C25BCEF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62C580-C4B0-294C-89C9-245DBE33F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C9AB4C-12B0-1046-9DD8-8C752A8E8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AAC5DE-8195-ED41-A572-695D43429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270DAEB-87E8-DE42-8978-E558E187D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E08FFF-7CA2-644C-B3E0-B6D4939C8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9D5A3F-C803-A442-AF6A-F972A367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83A304-9E0C-2B44-9A0A-5756D5B7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13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B17F7-116B-814D-BAF9-81C030B16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22D1AE-FA02-6744-8A8C-273E2F8F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9EC8C0-77F4-FF41-9082-1997FFEF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33A491-C8AF-794E-9753-A0F4547C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61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FEABE9A-71ED-0341-AB63-5F1A24BA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34BBCB-FC4B-B743-9501-8795E7D17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0A0B3B-9624-0348-A62F-A99BD27F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55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EB76A-6808-6B4F-93D0-17E4C3253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1FF4C-71BF-7040-AD5F-38127B4A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96681E-7E25-E847-8BCE-9F4E3664A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FEEEE3-E1D1-8448-8A45-2CED79BC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73CA80-B3ED-C449-86CE-064DEF715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3CB6B7-2B90-0141-81DA-49CC892A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5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0FF01-CA1C-544B-A854-D1710BEA3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41ABC5C-01CC-234F-A203-81ED8EE40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BD044E-6A1D-C445-A28F-4B5BB0390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811E26-4765-8F4D-96B1-8BBCCA52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2B0DFA-8298-EE48-9545-121F4E71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1089DE-D7A1-2445-882B-CC24E040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3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34A170-DFE8-9146-8AB6-6364C636A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E176E5-2F01-2B4E-9DE2-8608A9B3C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489E62-FB8C-A344-A461-7FB7EF9F9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5BCA-5821-7A45-94C0-D6A3CB612427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5C39E4-7A67-0A4B-8447-3BAE2A9FB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6A6D4-9C51-F34A-BB38-BCDEDAF29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5F587-12DB-F848-9A33-A83AF0898E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30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D031C-FD19-3F4D-ADEA-1C52E7FCC3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Filozofie náboženství II.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B808F4-B85F-3A4D-B04F-FBD6E1E1B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KIERKEGAARD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360092-5E0C-5C4C-BDC2-5C7FE5B6F0EE}"/>
              </a:ext>
            </a:extLst>
          </p:cNvPr>
          <p:cNvSpPr txBox="1"/>
          <p:nvPr/>
        </p:nvSpPr>
        <p:spPr>
          <a:xfrm>
            <a:off x="261257" y="72498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826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6D41C-D66B-1548-9296-7F763DDE0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825"/>
          </a:xfrm>
        </p:spPr>
        <p:txBody>
          <a:bodyPr>
            <a:normAutofit fontScale="90000"/>
          </a:bodyPr>
          <a:lstStyle/>
          <a:p>
            <a:r>
              <a:rPr lang="cs-CZ" dirty="0"/>
              <a:t>dějiny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A2547-9254-F548-A34E-FE19C66F1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242" y="1198787"/>
            <a:ext cx="11634107" cy="5293633"/>
          </a:xfrm>
        </p:spPr>
        <p:txBody>
          <a:bodyPr/>
          <a:lstStyle/>
          <a:p>
            <a:r>
              <a:rPr lang="cs-CZ" dirty="0"/>
              <a:t>Zajímejme  se o dějiny nejen pro vědění samé, ale pro život</a:t>
            </a:r>
          </a:p>
          <a:p>
            <a:r>
              <a:rPr lang="cs-CZ" dirty="0"/>
              <a:t>Dějiny se mohou stát součástí jeho vlastního příběhu – toto </a:t>
            </a:r>
            <a:r>
              <a:rPr lang="cs-CZ" u="sng" dirty="0"/>
              <a:t>přijetí do vlastního příběhu je</a:t>
            </a:r>
            <a:r>
              <a:rPr lang="cs-CZ" b="1" u="sng" dirty="0"/>
              <a:t> víra.</a:t>
            </a:r>
            <a:endParaRPr lang="cs-CZ" dirty="0"/>
          </a:p>
          <a:p>
            <a:pPr hangingPunct="0"/>
            <a:r>
              <a:rPr lang="cs-CZ" dirty="0"/>
              <a:t>Nejde mi primárně o to, jak to proběhlo, ale </a:t>
            </a:r>
            <a:r>
              <a:rPr lang="cs-CZ" u="sng" dirty="0"/>
              <a:t>co to činí se mnou</a:t>
            </a:r>
            <a:r>
              <a:rPr lang="cs-CZ" dirty="0"/>
              <a:t>; beru za to zodpovědnost..</a:t>
            </a:r>
          </a:p>
          <a:p>
            <a:r>
              <a:rPr lang="cs-CZ" dirty="0"/>
              <a:t>Když si takto přivlastním historické (také ve smyslu etickém), nabývá pro mne historické </a:t>
            </a:r>
            <a:r>
              <a:rPr lang="cs-CZ" b="1" dirty="0"/>
              <a:t>věčný</a:t>
            </a:r>
            <a:r>
              <a:rPr lang="cs-CZ" dirty="0"/>
              <a:t> význam. </a:t>
            </a:r>
          </a:p>
          <a:p>
            <a:pPr marL="0" indent="0">
              <a:buNone/>
            </a:pPr>
            <a:r>
              <a:rPr lang="cs-CZ" dirty="0"/>
              <a:t> Přesvědčení křesťana, že </a:t>
            </a:r>
            <a:r>
              <a:rPr lang="cs-CZ" i="1" dirty="0"/>
              <a:t>věčná blaženost závidí na historickém faktu</a:t>
            </a:r>
            <a:r>
              <a:rPr lang="cs-CZ" dirty="0"/>
              <a:t> je obhajitelná jen tehdy, když tento historický fakt má charakter věčnosti.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1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7C734-CAD3-954C-A67F-FF7B62EB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3578"/>
          </a:xfrm>
        </p:spPr>
        <p:txBody>
          <a:bodyPr>
            <a:normAutofit/>
          </a:bodyPr>
          <a:lstStyle/>
          <a:p>
            <a:r>
              <a:rPr lang="cs-CZ" sz="2800" u="sng" dirty="0"/>
              <a:t>Člověk před christologickým paradoxem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B4FB31-F899-F545-8080-68EE029E3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53" y="900950"/>
            <a:ext cx="11445411" cy="5957049"/>
          </a:xfrm>
        </p:spPr>
        <p:txBody>
          <a:bodyPr>
            <a:normAutofit/>
          </a:bodyPr>
          <a:lstStyle/>
          <a:p>
            <a:pPr hangingPunct="0"/>
            <a:r>
              <a:rPr lang="cs-CZ" sz="3200" dirty="0"/>
              <a:t>Věčný Bůh se stal pro mne člověkem a zemřel pro mne v čase. Každý člověk je postaven před nutnost volit, zda přijme nebo nepřijme tuto nabídku.</a:t>
            </a:r>
          </a:p>
          <a:p>
            <a:pPr hangingPunct="0"/>
            <a:r>
              <a:rPr lang="cs-CZ" sz="3200" dirty="0"/>
              <a:t>   1. </a:t>
            </a:r>
            <a:r>
              <a:rPr lang="cs-CZ" sz="3200" u="sng" dirty="0"/>
              <a:t>náboženská lhostejnost</a:t>
            </a:r>
            <a:r>
              <a:rPr lang="cs-CZ" sz="3200" dirty="0"/>
              <a:t>: nechat věc Krista nerozhodnutu;   skeptik má málo vášně a představivosti, aby se nechal nadchnout pro víru, Kristus mu vadí, i když toleruje víru druhých.</a:t>
            </a:r>
          </a:p>
          <a:p>
            <a:pPr lvl="0" hangingPunct="0"/>
            <a:r>
              <a:rPr lang="cs-CZ" sz="3200" dirty="0"/>
              <a:t>2. jiní uznávají, že by se člověk měl rozhodnout ve věci Krista, ale</a:t>
            </a:r>
            <a:r>
              <a:rPr lang="cs-CZ" sz="3200" u="sng" dirty="0"/>
              <a:t> nemají dost důvěry</a:t>
            </a:r>
            <a:r>
              <a:rPr lang="cs-CZ" sz="3200" dirty="0"/>
              <a:t>  na to, sami na to vsadit život.</a:t>
            </a:r>
          </a:p>
          <a:p>
            <a:pPr lvl="0" hangingPunct="0"/>
            <a:r>
              <a:rPr lang="cs-CZ" sz="3200" dirty="0"/>
              <a:t>3. </a:t>
            </a:r>
            <a:r>
              <a:rPr lang="cs-CZ" sz="3200" u="sng" dirty="0"/>
              <a:t>Agresivní</a:t>
            </a:r>
            <a:r>
              <a:rPr lang="cs-CZ" sz="3200" dirty="0"/>
              <a:t> strategie: </a:t>
            </a:r>
            <a:r>
              <a:rPr lang="cs-CZ" sz="3200" i="1" dirty="0"/>
              <a:t>prohlásit křesťanství za lež</a:t>
            </a:r>
            <a:r>
              <a:rPr lang="cs-CZ" sz="3200" dirty="0"/>
              <a:t>. (</a:t>
            </a:r>
            <a:r>
              <a:rPr lang="cs-CZ" sz="3200" dirty="0" err="1"/>
              <a:t>Doketistická</a:t>
            </a:r>
            <a:r>
              <a:rPr lang="cs-CZ" sz="3200" dirty="0"/>
              <a:t> a racionalistická verze.)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náboženský akt svobody je skok,</a:t>
            </a:r>
            <a:r>
              <a:rPr lang="cs-CZ" sz="3200" b="1" dirty="0"/>
              <a:t> </a:t>
            </a:r>
            <a:r>
              <a:rPr lang="cs-CZ" sz="3200" dirty="0"/>
              <a:t>racionální i etické nestačí.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040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DDF59-92A5-434B-A6BF-D5AE78708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273" y="138700"/>
            <a:ext cx="10391454" cy="364733"/>
          </a:xfrm>
        </p:spPr>
        <p:txBody>
          <a:bodyPr>
            <a:normAutofit fontScale="90000"/>
          </a:bodyPr>
          <a:lstStyle/>
          <a:p>
            <a:r>
              <a:rPr lang="cs-CZ" b="1" i="1" dirty="0"/>
              <a:t/>
            </a:r>
            <a:br>
              <a:rPr lang="cs-CZ" b="1" i="1" dirty="0"/>
            </a:br>
            <a:r>
              <a:rPr lang="cs-CZ" b="1" i="1" dirty="0">
                <a:solidFill>
                  <a:srgbClr val="C00000"/>
                </a:solidFill>
              </a:rPr>
              <a:t>víra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B8F5AE-A01C-A745-A7D5-967D959B8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03434"/>
            <a:ext cx="12061860" cy="6215865"/>
          </a:xfrm>
        </p:spPr>
        <p:txBody>
          <a:bodyPr>
            <a:noAutofit/>
          </a:bodyPr>
          <a:lstStyle/>
          <a:p>
            <a:r>
              <a:rPr lang="cs-CZ" sz="3200" dirty="0"/>
              <a:t>Na rozdíl od platonismu křesťanství ukazuje, že </a:t>
            </a:r>
            <a:r>
              <a:rPr lang="cs-CZ" sz="3200" u="sng" dirty="0"/>
              <a:t>člověk je vně pravdy</a:t>
            </a:r>
            <a:r>
              <a:rPr lang="cs-CZ" sz="3200" dirty="0"/>
              <a:t>. Pravda přichází jako zjevení, </a:t>
            </a:r>
            <a:r>
              <a:rPr lang="cs-CZ" sz="3200" dirty="0">
                <a:solidFill>
                  <a:srgbClr val="C00000"/>
                </a:solidFill>
              </a:rPr>
              <a:t>dar.</a:t>
            </a:r>
            <a:r>
              <a:rPr lang="cs-CZ" sz="3200" dirty="0"/>
              <a:t>. od Boha, on je učitel. Musí však přijít ne na základě strachu, ale jaksi kompatibilně – tedy </a:t>
            </a:r>
            <a:r>
              <a:rPr lang="cs-CZ" sz="3200" dirty="0">
                <a:solidFill>
                  <a:schemeClr val="accent1"/>
                </a:solidFill>
              </a:rPr>
              <a:t>inkarnace</a:t>
            </a:r>
          </a:p>
          <a:p>
            <a:pPr hangingPunct="0"/>
            <a:r>
              <a:rPr lang="cs-CZ" sz="3200" u="sng" dirty="0"/>
              <a:t>Inkarnace ovšem paradox. </a:t>
            </a:r>
            <a:r>
              <a:rPr lang="cs-CZ" sz="3200" dirty="0"/>
              <a:t>Aby člověk přijal paradox, udělal skok víry, potřebuje učitele (boží milost); Je-li předmětem víry paradox, víra sama musí být paradox ; Víra vyžaduje odvahu k radikálnímu vnitřnímu přerodu</a:t>
            </a:r>
          </a:p>
          <a:p>
            <a:pPr hangingPunct="0"/>
            <a:r>
              <a:rPr lang="cs-CZ" sz="3200" u="sng" dirty="0"/>
              <a:t>Neexistuje žádný učedník z druhé ruky</a:t>
            </a:r>
            <a:r>
              <a:rPr lang="cs-CZ" sz="3200" dirty="0"/>
              <a:t>, současníci Ježíše stáli před stejným tajemstvím jako my</a:t>
            </a:r>
          </a:p>
          <a:p>
            <a:pPr hangingPunct="0"/>
            <a:r>
              <a:rPr lang="cs-CZ" sz="3200" dirty="0"/>
              <a:t>Víra předpokládá </a:t>
            </a:r>
            <a:r>
              <a:rPr lang="cs-CZ" sz="3200" dirty="0">
                <a:solidFill>
                  <a:schemeClr val="accent6">
                    <a:lumMod val="75000"/>
                  </a:schemeClr>
                </a:solidFill>
              </a:rPr>
              <a:t>niternost</a:t>
            </a:r>
            <a:r>
              <a:rPr lang="cs-CZ" sz="3200" dirty="0"/>
              <a:t>, to jest vnitřní zaujetí a opravdovost, s níž jsou přijímány nároky křesťanské víry, </a:t>
            </a:r>
            <a:r>
              <a:rPr lang="cs-CZ" sz="3200" u="sng" dirty="0"/>
              <a:t>měřítkem její pravdivosti je míra, v jaké mění život v konkrétních situacích</a:t>
            </a:r>
            <a:r>
              <a:rPr lang="cs-CZ" sz="3200" dirty="0"/>
              <a:t>.. </a:t>
            </a:r>
          </a:p>
          <a:p>
            <a:pPr hangingPunct="0"/>
            <a:r>
              <a:rPr lang="cs-CZ" sz="3200" dirty="0"/>
              <a:t>Vášnivá a odhodlaná účast celé osobnosti. </a:t>
            </a:r>
            <a:r>
              <a:rPr lang="cs-CZ" sz="3200" dirty="0">
                <a:solidFill>
                  <a:schemeClr val="accent6">
                    <a:lumMod val="75000"/>
                  </a:schemeClr>
                </a:solidFill>
              </a:rPr>
              <a:t>Křesťanská víra je vášeň</a:t>
            </a:r>
            <a:r>
              <a:rPr lang="cs-CZ" sz="3200" dirty="0"/>
              <a:t>, nejvyšší vášeň subjektivity</a:t>
            </a:r>
          </a:p>
          <a:p>
            <a:pPr marL="0" indent="0" hangingPunct="0">
              <a:buNone/>
            </a:pPr>
            <a:r>
              <a:rPr lang="cs-CZ" sz="3200" u="sng" dirty="0"/>
              <a:t>  </a:t>
            </a:r>
          </a:p>
          <a:p>
            <a:pPr marL="0" indent="0" hangingPunc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625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E1028-0F77-FC43-9BF4-A9183970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71" y="169524"/>
            <a:ext cx="10692401" cy="642134"/>
          </a:xfrm>
        </p:spPr>
        <p:txBody>
          <a:bodyPr>
            <a:normAutofit fontScale="90000"/>
          </a:bodyPr>
          <a:lstStyle/>
          <a:p>
            <a:r>
              <a:rPr lang="cs-CZ" b="1" i="1" dirty="0"/>
              <a:t/>
            </a:r>
            <a:br>
              <a:rPr lang="cs-CZ" b="1" i="1" dirty="0"/>
            </a:br>
            <a:r>
              <a:rPr lang="cs-CZ" b="1" i="1" dirty="0"/>
              <a:t>Tři stádia (způsoby, úrovně) života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DC342-4A4A-F245-A76A-3780EDA2D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47" y="1191802"/>
            <a:ext cx="11352944" cy="5496674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rgbClr val="FF0000"/>
                </a:solidFill>
              </a:rPr>
              <a:t>Estetické </a:t>
            </a:r>
            <a:r>
              <a:rPr lang="cs-CZ" i="1" dirty="0"/>
              <a:t>– </a:t>
            </a:r>
            <a:r>
              <a:rPr lang="cs-CZ" dirty="0"/>
              <a:t>kolísavá smyslnost žádostivosti; </a:t>
            </a:r>
            <a:r>
              <a:rPr lang="cs-CZ" dirty="0">
                <a:solidFill>
                  <a:schemeClr val="accent6"/>
                </a:solidFill>
              </a:rPr>
              <a:t>Don Juan </a:t>
            </a:r>
            <a:r>
              <a:rPr lang="cs-CZ" dirty="0"/>
              <a:t>– </a:t>
            </a:r>
            <a:r>
              <a:rPr lang="cs-CZ" dirty="0" err="1"/>
              <a:t>eros</a:t>
            </a:r>
            <a:r>
              <a:rPr lang="cs-CZ" dirty="0"/>
              <a:t> jako moře, vzdouvající se ve falešném nekonečnu střídání, v Juanovi samém nedochází k žádné změně. vše očekává zvnějšku Pokud nějaká volba, pak jen toho příjemnějšího. Experimentování. Padá do existenční prázdnoty. Aktuálnost bez kontinuity, </a:t>
            </a:r>
          </a:p>
          <a:p>
            <a:pPr hangingPunct="0"/>
            <a:r>
              <a:rPr lang="cs-CZ" b="1" i="1" dirty="0">
                <a:solidFill>
                  <a:srgbClr val="FF0000"/>
                </a:solidFill>
              </a:rPr>
              <a:t>Etické</a:t>
            </a:r>
            <a:r>
              <a:rPr lang="cs-CZ" i="1" dirty="0"/>
              <a:t> - </a:t>
            </a:r>
            <a:r>
              <a:rPr lang="cs-CZ" dirty="0"/>
              <a:t> etická volba. („vol sebe sama!“) Osobnost je sama o sobě absolutnem, cílem a smyslem. (Kant) Zdokonalování sebe sama. Poslušnost principům, centrum v nitru. </a:t>
            </a:r>
            <a:r>
              <a:rPr lang="cs-CZ" dirty="0">
                <a:solidFill>
                  <a:schemeClr val="accent6"/>
                </a:solidFill>
              </a:rPr>
              <a:t>Sokrates</a:t>
            </a:r>
          </a:p>
          <a:p>
            <a:pPr marL="0" indent="0" hangingPunct="0">
              <a:buNone/>
            </a:pPr>
            <a:r>
              <a:rPr lang="cs-CZ" dirty="0"/>
              <a:t>Avšak člověk nemůže být pravdivý jen sám ze sebe, Bytí člověka samo o sobě je nicotné. Konečnost - Zoufalství – nemoc k smrti. (Otevírá se další možnost – poznává, že je  utkán z konečnosti i nekonečnosti)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599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6328E-A5A2-E44B-BC7B-17730FAC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71" y="0"/>
            <a:ext cx="12154989" cy="718457"/>
          </a:xfrm>
        </p:spPr>
        <p:txBody>
          <a:bodyPr>
            <a:normAutofit/>
          </a:bodyPr>
          <a:lstStyle/>
          <a:p>
            <a:r>
              <a:rPr lang="cs-CZ" sz="3200" b="1" i="1" dirty="0">
                <a:solidFill>
                  <a:srgbClr val="FF0000"/>
                </a:solidFill>
              </a:rPr>
              <a:t>Náboženské stadium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E1EEAC-E813-8F44-96DB-8F213C3F3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8713"/>
            <a:ext cx="11739938" cy="6074229"/>
          </a:xfrm>
        </p:spPr>
        <p:txBody>
          <a:bodyPr/>
          <a:lstStyle/>
          <a:p>
            <a:pPr hangingPunct="0"/>
            <a:r>
              <a:rPr lang="cs-CZ" dirty="0"/>
              <a:t>důraz na individuální víru a na jednotlivce</a:t>
            </a:r>
          </a:p>
          <a:p>
            <a:pPr hangingPunct="0"/>
            <a:r>
              <a:rPr lang="cs-CZ" dirty="0"/>
              <a:t>suspenze </a:t>
            </a:r>
            <a:r>
              <a:rPr lang="cs-CZ" dirty="0" err="1"/>
              <a:t>etična</a:t>
            </a:r>
            <a:r>
              <a:rPr lang="cs-CZ" dirty="0"/>
              <a:t>: mohou vznikat situace, v níž etické přestává mít platnost a kde se musí objevit vyšší měřítko, náboženské, kdy nábožensky jednající člověk je případem vymykajícím se </a:t>
            </a:r>
            <a:r>
              <a:rPr lang="cs-CZ" dirty="0" err="1"/>
              <a:t>obecnu</a:t>
            </a:r>
            <a:r>
              <a:rPr lang="cs-CZ" dirty="0"/>
              <a:t>. </a:t>
            </a:r>
          </a:p>
          <a:p>
            <a:pPr hangingPunct="0"/>
            <a:r>
              <a:rPr lang="cs-CZ" dirty="0"/>
              <a:t>Paradox víry: volba jedince zde znamená více než obecně platné příkazy.  </a:t>
            </a:r>
          </a:p>
          <a:p>
            <a:pPr hangingPunct="0"/>
            <a:r>
              <a:rPr lang="cs-CZ" dirty="0"/>
              <a:t>(za etické je považováno to, co se shoduje s tzv. veřejným zájmem. ( např. </a:t>
            </a:r>
            <a:r>
              <a:rPr lang="cs-CZ" dirty="0" err="1"/>
              <a:t>Agamemnon</a:t>
            </a:r>
            <a:r>
              <a:rPr lang="cs-CZ" dirty="0"/>
              <a:t> obětuje dceru) </a:t>
            </a:r>
          </a:p>
          <a:p>
            <a:pPr hangingPunct="0"/>
            <a:r>
              <a:rPr lang="cs-CZ" dirty="0"/>
              <a:t>Něco zcela jiného je </a:t>
            </a:r>
            <a:r>
              <a:rPr lang="cs-CZ" dirty="0">
                <a:solidFill>
                  <a:srgbClr val="C00000"/>
                </a:solidFill>
              </a:rPr>
              <a:t>oběť Abrahamova</a:t>
            </a:r>
          </a:p>
          <a:p>
            <a:pPr hangingPunct="0"/>
            <a:r>
              <a:rPr lang="cs-CZ" dirty="0"/>
              <a:t>Kdo porozumí Abrahámovi vztahujícího ruku s nožem na milovaného syna, protože mu to přikazuje Bůh? Přikazuje to </a:t>
            </a:r>
            <a:r>
              <a:rPr lang="cs-CZ" i="1" dirty="0"/>
              <a:t>jen jemu a jen pro něj</a:t>
            </a:r>
            <a:r>
              <a:rPr lang="cs-CZ" dirty="0"/>
              <a:t>. Je jasné, že ztotožnit se s takovou postavou je nanejvýš problematické, ne-li, nemožné. Kde bral Abrahám svou vnitřní jistotu? </a:t>
            </a:r>
          </a:p>
          <a:p>
            <a:pPr hangingPunc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2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A3D97-D9E0-634C-97E9-8A79573AD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96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/>
                </a:solidFill>
              </a:rPr>
              <a:t>příběh Abrahama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927268-632B-ED4E-A549-872AA9B7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85" y="849086"/>
            <a:ext cx="11898086" cy="6008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Je po něm požadováno cosi nejen lidsky, ale i eticky zavrženíhodného;</a:t>
            </a:r>
          </a:p>
          <a:p>
            <a:pPr marL="0" indent="0">
              <a:buNone/>
            </a:pPr>
            <a:r>
              <a:rPr lang="cs-CZ" dirty="0"/>
              <a:t>„Abraháma nepochopím a v určitém smyslu se od něho nenaučím nic, nepocítím-li údiv. Domnívá-li se někdo, že ho představa o šťastném konci příběhu naučí věřit, pak klame sama sebe a Boha též, neboť ho hodlá o první pohyb víry ošidit.“ </a:t>
            </a:r>
          </a:p>
          <a:p>
            <a:r>
              <a:rPr lang="cs-CZ" dirty="0"/>
              <a:t>Nejprve je nutné uvědomit si nemožnost, uvěřit v absurdnost a provést </a:t>
            </a:r>
            <a:r>
              <a:rPr lang="cs-CZ" i="1" dirty="0"/>
              <a:t>pohyb nekonečné rezignace</a:t>
            </a:r>
            <a:r>
              <a:rPr lang="cs-CZ" dirty="0"/>
              <a:t>. </a:t>
            </a:r>
          </a:p>
          <a:p>
            <a:r>
              <a:rPr lang="cs-CZ" dirty="0"/>
              <a:t>Pak může přijít na řadu víra, která „není bezprostřední popud srdce, nýbrž paradox života.“  Je to  skok do absurdna, vyžaduje duchovní přerod, odpovědnost vůči něčemu, co je objektivně nejisté a krajně paradoxní.</a:t>
            </a:r>
          </a:p>
          <a:p>
            <a:r>
              <a:rPr lang="cs-CZ" dirty="0"/>
              <a:t> Hrůza rytíře víry je v samotě, v které svůj čin musí nejen vykonat, ale poté v ní i zůstat, většinou  nepochopen. Tato samota je pouze relativní, opírá se totiž o víru, o Boha. </a:t>
            </a:r>
          </a:p>
          <a:p>
            <a:r>
              <a:rPr lang="cs-CZ" dirty="0"/>
              <a:t>Víra však neznamená jen paradox, ale i vášeň.</a:t>
            </a:r>
          </a:p>
        </p:txBody>
      </p:sp>
    </p:spTree>
    <p:extLst>
      <p:ext uri="{BB962C8B-B14F-4D97-AF65-F5344CB8AC3E}">
        <p14:creationId xmlns:p14="http://schemas.microsoft.com/office/powerpoint/2010/main" val="1777228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0DB5F-7158-3443-9D5C-65545DFFB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52" y="0"/>
            <a:ext cx="10515600" cy="1058792"/>
          </a:xfrm>
        </p:spPr>
        <p:txBody>
          <a:bodyPr>
            <a:noAutofit/>
          </a:bodyPr>
          <a:lstStyle/>
          <a:p>
            <a:r>
              <a:rPr lang="cs-CZ" sz="3600" u="sng" dirty="0"/>
              <a:t> Pravda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21E9D0-0A1F-BD47-A349-19E938014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44286"/>
            <a:ext cx="12192000" cy="6313714"/>
          </a:xfrm>
        </p:spPr>
        <p:txBody>
          <a:bodyPr>
            <a:normAutofit lnSpcReduction="10000"/>
          </a:bodyPr>
          <a:lstStyle/>
          <a:p>
            <a:pPr marL="457200" lvl="1" indent="0" hangingPunct="0">
              <a:buNone/>
            </a:pPr>
            <a:r>
              <a:rPr lang="cs-CZ" sz="3100" u="sng" dirty="0"/>
              <a:t>Subjektivita je pravda (</a:t>
            </a:r>
            <a:r>
              <a:rPr lang="cs-CZ" sz="3100" dirty="0"/>
              <a:t>Proti předsudku nezaujaté objektivity)</a:t>
            </a:r>
          </a:p>
          <a:p>
            <a:pPr hangingPunct="0"/>
            <a:r>
              <a:rPr lang="cs-CZ" dirty="0"/>
              <a:t>Zda je něco pro člověka pravda, závisí na tom, zda se toho může chopit s celou vášní své existence jako své osobní pravdy, zda jej to proměňuje</a:t>
            </a:r>
          </a:p>
          <a:p>
            <a:pPr hangingPunct="0"/>
            <a:r>
              <a:rPr lang="cs-CZ" dirty="0"/>
              <a:t>Je nutno najít pravdu, která může být</a:t>
            </a:r>
            <a:r>
              <a:rPr lang="cs-CZ" u="sng" dirty="0"/>
              <a:t> pravdou pro mne</a:t>
            </a:r>
            <a:endParaRPr lang="cs-CZ" dirty="0"/>
          </a:p>
          <a:p>
            <a:r>
              <a:rPr lang="cs-CZ" dirty="0"/>
              <a:t>Pro Hegela reálné je racionální, pro K. reálné je individuální - to není nikdy racionální, individuum má svobodu překročit rozum vírou, stanout v ohnisku paradoxu.</a:t>
            </a:r>
          </a:p>
          <a:p>
            <a:r>
              <a:rPr lang="cs-CZ" b="1" dirty="0"/>
              <a:t>Víra</a:t>
            </a:r>
            <a:r>
              <a:rPr lang="cs-CZ" dirty="0"/>
              <a:t> není věcí argumentů, kalkulu, pravděpodobnosti, nýbrž skok.</a:t>
            </a:r>
          </a:p>
          <a:p>
            <a:r>
              <a:rPr lang="cs-CZ" dirty="0"/>
              <a:t>dává participovat na situacích  nejistoty a má svou vlastní jistotu.. </a:t>
            </a:r>
          </a:p>
          <a:p>
            <a:r>
              <a:rPr lang="cs-CZ" dirty="0"/>
              <a:t>Pro Hegela je křesťanství  nejvyšší stadium vývoje absolutního ducha, dějin Rozumu, pro K. víra je paradox, který nemůže být rozpuštěn v rozumu, nelze ho pojmout rozumem. Je výše než rozum. Člověk má vášnivou přirozenost.. </a:t>
            </a:r>
          </a:p>
          <a:p>
            <a:r>
              <a:rPr lang="cs-CZ" dirty="0"/>
              <a:t>Do paradoxu víry nevejdeme porozuměním, nýbrž vědomím hříchu, které budí</a:t>
            </a:r>
            <a:r>
              <a:rPr lang="cs-CZ" u="sng" dirty="0"/>
              <a:t> </a:t>
            </a:r>
            <a:r>
              <a:rPr lang="cs-CZ" b="1" u="sng" dirty="0"/>
              <a:t>úzkost</a:t>
            </a:r>
            <a:r>
              <a:rPr lang="cs-CZ" u="sng" dirty="0"/>
              <a:t> </a:t>
            </a:r>
            <a:r>
              <a:rPr lang="cs-CZ" dirty="0"/>
              <a:t>- druhá strana je milost. </a:t>
            </a:r>
          </a:p>
          <a:p>
            <a:pPr marL="0" lvl="0" indent="0" hangingPunc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38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C29D0-36AB-914E-BDC7-ACDA7EA5F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49" y="152400"/>
            <a:ext cx="10865165" cy="55517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/>
            </a:r>
            <a:br>
              <a:rPr lang="cs-CZ" sz="4000" b="1" dirty="0">
                <a:solidFill>
                  <a:srgbClr val="C00000"/>
                </a:solidFill>
              </a:rPr>
            </a:br>
            <a:r>
              <a:rPr lang="cs-CZ" sz="4000" b="1" dirty="0">
                <a:solidFill>
                  <a:srgbClr val="C00000"/>
                </a:solidFill>
              </a:rPr>
              <a:t>úzkost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0AE63C-927E-3D4F-8C29-E8B0318F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0" y="816430"/>
            <a:ext cx="11691991" cy="5810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sz="2400" b="1" dirty="0"/>
              <a:t> („</a:t>
            </a:r>
            <a:r>
              <a:rPr lang="cs-CZ" sz="2400" dirty="0"/>
              <a:t>Pojem úzkosti</a:t>
            </a:r>
            <a:r>
              <a:rPr lang="cs-CZ" sz="2400" b="1" dirty="0"/>
              <a:t>“ </a:t>
            </a:r>
            <a:r>
              <a:rPr lang="cs-CZ" sz="2400" dirty="0"/>
              <a:t>– </a:t>
            </a:r>
            <a:r>
              <a:rPr lang="cs-CZ" sz="2400" dirty="0" err="1"/>
              <a:t>Vigilius</a:t>
            </a:r>
            <a:r>
              <a:rPr lang="cs-CZ" sz="2400" dirty="0"/>
              <a:t> </a:t>
            </a:r>
            <a:r>
              <a:rPr lang="cs-CZ" sz="2400" dirty="0" err="1"/>
              <a:t>Haufniensis</a:t>
            </a:r>
            <a:r>
              <a:rPr lang="cs-CZ" sz="2400" dirty="0"/>
              <a:t>)</a:t>
            </a:r>
          </a:p>
          <a:p>
            <a:r>
              <a:rPr lang="cs-CZ" b="1" i="1" dirty="0">
                <a:solidFill>
                  <a:schemeClr val="accent1"/>
                </a:solidFill>
              </a:rPr>
              <a:t>Úzkost  </a:t>
            </a:r>
            <a:r>
              <a:rPr lang="cs-CZ" i="1" u="sng" dirty="0">
                <a:solidFill>
                  <a:schemeClr val="accent1"/>
                </a:solidFill>
              </a:rPr>
              <a:t>je závrať ze svobody, která se dívá dolů na své vlastní možnosti</a:t>
            </a:r>
            <a:r>
              <a:rPr lang="cs-CZ" u="sng" dirty="0">
                <a:solidFill>
                  <a:schemeClr val="accent1"/>
                </a:solidFill>
              </a:rPr>
              <a:t>  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Svoboda v modu úzkosti není svou vlastní paní</a:t>
            </a:r>
          </a:p>
          <a:p>
            <a:r>
              <a:rPr lang="cs-CZ" dirty="0"/>
              <a:t>Svoboda rozbíjí jednotu nevinnosti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Nevinnost </a:t>
            </a:r>
            <a:r>
              <a:rPr lang="cs-CZ" dirty="0"/>
              <a:t>– nevědomost o protikladu dobra a zla; je to stav snícího ducha, jeho základním naladěním je však ambivalentní </a:t>
            </a:r>
            <a:r>
              <a:rPr lang="cs-CZ" dirty="0" err="1"/>
              <a:t>úzkost:působí</a:t>
            </a:r>
            <a:r>
              <a:rPr lang="cs-CZ" dirty="0"/>
              <a:t> sladké mrazení (děti přitahuje dobrodružství a tajemství svobody)</a:t>
            </a:r>
          </a:p>
          <a:p>
            <a:pPr lvl="0" hangingPunct="0"/>
            <a:r>
              <a:rPr lang="cs-CZ" dirty="0"/>
              <a:t>Člověk je nevinen, pokud ho uchvátila cizí moc, je vinen, pokud podlehl sladkému pokušení úzkosti, protože ho lákala vyhlídka vlastní svémoci </a:t>
            </a:r>
          </a:p>
          <a:p>
            <a:r>
              <a:rPr lang="cs-CZ" dirty="0"/>
              <a:t>Nihilista buď své zoufalství unese a prorazí k víře, nebo bude oslavovat tragickou svobodu Promethea, Tantala a Sysifa</a:t>
            </a:r>
          </a:p>
          <a:p>
            <a:r>
              <a:rPr lang="cs-CZ" dirty="0"/>
              <a:t>buď absolutní svébytnost svobody – nebo paradoxní vztah k Bohu ve víře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10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4DC47-BCA7-AF41-89EF-FCD84BDC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Hl. motivy existencialismu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E52C3-3C5C-424B-9601-3A0FBEEF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/>
              <a:t>konečnost, </a:t>
            </a:r>
          </a:p>
          <a:p>
            <a:r>
              <a:rPr lang="cs-CZ" dirty="0"/>
              <a:t>nicota, </a:t>
            </a:r>
          </a:p>
          <a:p>
            <a:r>
              <a:rPr lang="cs-CZ" dirty="0"/>
              <a:t>skok, </a:t>
            </a:r>
          </a:p>
          <a:p>
            <a:r>
              <a:rPr lang="cs-CZ" dirty="0"/>
              <a:t>paradox, </a:t>
            </a:r>
          </a:p>
          <a:p>
            <a:r>
              <a:rPr lang="cs-CZ" dirty="0"/>
              <a:t>úzkost, </a:t>
            </a:r>
          </a:p>
          <a:p>
            <a:r>
              <a:rPr lang="cs-CZ" dirty="0"/>
              <a:t>absurdita, </a:t>
            </a:r>
          </a:p>
          <a:p>
            <a:r>
              <a:rPr lang="cs-CZ" dirty="0"/>
              <a:t>Okamžik</a:t>
            </a:r>
          </a:p>
          <a:p>
            <a:r>
              <a:rPr lang="cs-CZ" dirty="0"/>
              <a:t>Jednotlivec, samota</a:t>
            </a:r>
          </a:p>
        </p:txBody>
      </p:sp>
    </p:spTree>
    <p:extLst>
      <p:ext uri="{BB962C8B-B14F-4D97-AF65-F5344CB8AC3E}">
        <p14:creationId xmlns:p14="http://schemas.microsoft.com/office/powerpoint/2010/main" val="415698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F5C22-9F43-3748-BA11-5F50F5527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B4AE009-DB51-584A-8F70-0152DD9BB3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160" y="365125"/>
            <a:ext cx="6620609" cy="5334000"/>
          </a:xfr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BE2C68B-E45B-F149-AB50-AF3DDAB9E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769" y="-281653"/>
            <a:ext cx="6107722" cy="8030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56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5C98A-0566-AF4E-BD8C-45C9C335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i="1" dirty="0"/>
              <a:t/>
            </a:r>
            <a:br>
              <a:rPr lang="cs-CZ" sz="3600" b="1" i="1" dirty="0"/>
            </a:br>
            <a:r>
              <a:rPr lang="cs-CZ" sz="3600" b="1" i="1" dirty="0"/>
              <a:t>Kierkegaard (1813-1855)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 </a:t>
            </a:r>
            <a:r>
              <a:rPr lang="cs-CZ" sz="3600" b="1" i="1" dirty="0"/>
              <a:t>život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DF04E-7999-864F-8E8E-9471911F1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3" y="1589314"/>
            <a:ext cx="11941628" cy="5268686"/>
          </a:xfrm>
        </p:spPr>
        <p:txBody>
          <a:bodyPr>
            <a:normAutofit/>
          </a:bodyPr>
          <a:lstStyle/>
          <a:p>
            <a:r>
              <a:rPr lang="cs-CZ" dirty="0"/>
              <a:t>dětství a „šílená výchova“ (otec, imaginace, vina)</a:t>
            </a:r>
          </a:p>
          <a:p>
            <a:r>
              <a:rPr lang="cs-CZ" dirty="0"/>
              <a:t>studium teologie, romantismus, bohémství, snaha oprostit se od víry, ambivalence</a:t>
            </a:r>
          </a:p>
          <a:p>
            <a:r>
              <a:rPr lang="cs-CZ" dirty="0"/>
              <a:t>2 semestry v Berlíně (</a:t>
            </a:r>
            <a:r>
              <a:rPr lang="cs-CZ" dirty="0" err="1"/>
              <a:t>Schelling</a:t>
            </a:r>
            <a:r>
              <a:rPr lang="cs-CZ" dirty="0"/>
              <a:t>)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Regina (zrušení zasnoubení - Deník svůdce)</a:t>
            </a:r>
          </a:p>
          <a:p>
            <a:r>
              <a:rPr lang="cs-CZ" dirty="0"/>
              <a:t>První díla (Buď-anebo), pod pseudonymem</a:t>
            </a:r>
          </a:p>
          <a:p>
            <a:r>
              <a:rPr lang="cs-CZ" dirty="0"/>
              <a:t>Konflikt s </a:t>
            </a:r>
            <a:r>
              <a:rPr lang="cs-CZ" dirty="0" err="1"/>
              <a:t>Mynsterem</a:t>
            </a:r>
            <a:r>
              <a:rPr lang="cs-CZ" dirty="0"/>
              <a:t> a </a:t>
            </a:r>
            <a:r>
              <a:rPr lang="cs-CZ" dirty="0" err="1"/>
              <a:t>Martensenem</a:t>
            </a:r>
            <a:r>
              <a:rPr lang="cs-CZ" dirty="0"/>
              <a:t>, Konflikt s </a:t>
            </a:r>
            <a:r>
              <a:rPr lang="cs-CZ" dirty="0" err="1"/>
              <a:t>lutherskou</a:t>
            </a:r>
            <a:r>
              <a:rPr lang="cs-CZ" dirty="0"/>
              <a:t> církví</a:t>
            </a:r>
          </a:p>
          <a:p>
            <a:r>
              <a:rPr lang="cs-CZ" dirty="0"/>
              <a:t>Korzár, karikatury</a:t>
            </a:r>
          </a:p>
          <a:p>
            <a:r>
              <a:rPr lang="cs-CZ" dirty="0"/>
              <a:t>smrt ve 42 letech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16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A709F-C7C7-9A41-9B52-F705190A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1353800" cy="519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D5336BC-B99C-A243-A93A-AA3E8E22C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07" y="0"/>
            <a:ext cx="5017476" cy="6258413"/>
          </a:xfr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93B74C0-883D-5E41-ACEB-4E20400DB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4313" y="51900"/>
            <a:ext cx="7167688" cy="662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76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D8FDB-142E-3541-896A-56A564E7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195"/>
            <a:ext cx="10515600" cy="57873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Dílo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91957-7267-E34E-B165-4D86ADA15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2" y="763929"/>
            <a:ext cx="12021273" cy="6094072"/>
          </a:xfrm>
        </p:spPr>
        <p:txBody>
          <a:bodyPr>
            <a:normAutofit fontScale="92500" lnSpcReduction="20000"/>
          </a:bodyPr>
          <a:lstStyle/>
          <a:p>
            <a:pPr lvl="0" hangingPunct="0"/>
            <a:r>
              <a:rPr lang="cs-CZ" dirty="0"/>
              <a:t> </a:t>
            </a:r>
            <a:r>
              <a:rPr lang="cs-CZ" b="1" dirty="0"/>
              <a:t>literární žánr </a:t>
            </a:r>
            <a:r>
              <a:rPr lang="cs-CZ" dirty="0"/>
              <a:t>( pseudonymy, nepřímá komunikace; </a:t>
            </a:r>
            <a:r>
              <a:rPr lang="cs-CZ" dirty="0" err="1"/>
              <a:t>maieuticky</a:t>
            </a:r>
            <a:r>
              <a:rPr lang="cs-CZ" dirty="0"/>
              <a:t> vlákat do pravdy)</a:t>
            </a:r>
          </a:p>
          <a:p>
            <a:r>
              <a:rPr lang="cs-CZ" dirty="0"/>
              <a:t> </a:t>
            </a:r>
            <a:r>
              <a:rPr lang="cs-CZ" b="1" dirty="0"/>
              <a:t>vliv</a:t>
            </a:r>
            <a:endParaRPr lang="cs-CZ" dirty="0"/>
          </a:p>
          <a:p>
            <a:r>
              <a:rPr lang="cs-CZ" dirty="0"/>
              <a:t>hlavním zdrojem inspirace vlastní život</a:t>
            </a:r>
          </a:p>
          <a:p>
            <a:r>
              <a:rPr lang="cs-CZ" dirty="0"/>
              <a:t>romantici, Goethe, Shakespeare, pohádky (kromě Andersona), mýty, mystici, pietisté..</a:t>
            </a:r>
          </a:p>
          <a:p>
            <a:r>
              <a:rPr lang="cs-CZ" dirty="0" err="1"/>
              <a:t>Hamman</a:t>
            </a:r>
            <a:r>
              <a:rPr lang="cs-CZ" dirty="0"/>
              <a:t> a </a:t>
            </a:r>
            <a:r>
              <a:rPr lang="cs-CZ" dirty="0" err="1"/>
              <a:t>Lessing</a:t>
            </a:r>
            <a:r>
              <a:rPr lang="cs-CZ" dirty="0"/>
              <a:t> jako kritici objektivistického myšlení a racionalismu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KNIHY:</a:t>
            </a:r>
          </a:p>
          <a:p>
            <a:r>
              <a:rPr lang="cs-CZ" dirty="0"/>
              <a:t>Buď - anebo</a:t>
            </a:r>
          </a:p>
          <a:p>
            <a:r>
              <a:rPr lang="cs-CZ" dirty="0"/>
              <a:t>Tři vzdělavatelné řeči</a:t>
            </a:r>
          </a:p>
          <a:p>
            <a:r>
              <a:rPr lang="cs-CZ" dirty="0"/>
              <a:t>Filozofické drobty</a:t>
            </a:r>
          </a:p>
          <a:p>
            <a:r>
              <a:rPr lang="cs-CZ" dirty="0">
                <a:solidFill>
                  <a:srgbClr val="C00000"/>
                </a:solidFill>
              </a:rPr>
              <a:t>Bázeň a chvění, Nemoc k smrti </a:t>
            </a:r>
          </a:p>
          <a:p>
            <a:r>
              <a:rPr lang="cs-CZ" dirty="0"/>
              <a:t>Pojetí úzkosti</a:t>
            </a:r>
          </a:p>
          <a:p>
            <a:r>
              <a:rPr lang="cs-CZ" dirty="0"/>
              <a:t>Stadia na cestě životem</a:t>
            </a:r>
          </a:p>
          <a:p>
            <a:r>
              <a:rPr lang="cs-CZ" dirty="0"/>
              <a:t>Zbožné řeči (fiktivní kázání)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75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37872-937C-9243-85BE-515977A4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1402"/>
          </a:xfrm>
        </p:spPr>
        <p:txBody>
          <a:bodyPr>
            <a:normAutofit fontScale="90000"/>
          </a:bodyPr>
          <a:lstStyle/>
          <a:p>
            <a:r>
              <a:rPr lang="cs-CZ" dirty="0"/>
              <a:t>Diagnóza doby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A4FD5-1387-614B-BADA-4955F92A5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48" y="856528"/>
            <a:ext cx="10515600" cy="5914662"/>
          </a:xfrm>
        </p:spPr>
        <p:txBody>
          <a:bodyPr>
            <a:normAutofit/>
          </a:bodyPr>
          <a:lstStyle/>
          <a:p>
            <a:r>
              <a:rPr lang="cs-CZ" dirty="0"/>
              <a:t>Celá Evropa jde vstříc totálnímu bankrotu; </a:t>
            </a:r>
          </a:p>
          <a:p>
            <a:r>
              <a:rPr lang="cs-CZ" dirty="0"/>
              <a:t>Kritizuje nezaujatou reflexi, nezaangažovaný racionalismus, shromažďování objektivních poznatků</a:t>
            </a:r>
            <a:r>
              <a:rPr lang="cs-CZ" dirty="0">
                <a:effectLst/>
              </a:rPr>
              <a:t> </a:t>
            </a:r>
            <a:endParaRPr lang="cs-CZ" dirty="0"/>
          </a:p>
          <a:p>
            <a:r>
              <a:rPr lang="cs-CZ" dirty="0"/>
              <a:t>moderní doba je dobou </a:t>
            </a:r>
            <a:r>
              <a:rPr lang="cs-CZ" dirty="0">
                <a:solidFill>
                  <a:schemeClr val="accent1"/>
                </a:solidFill>
              </a:rPr>
              <a:t>nivelizace </a:t>
            </a:r>
            <a:r>
              <a:rPr lang="cs-CZ" dirty="0"/>
              <a:t>(„dav je pravda“)</a:t>
            </a:r>
          </a:p>
          <a:p>
            <a:r>
              <a:rPr lang="cs-CZ" dirty="0">
                <a:solidFill>
                  <a:schemeClr val="accent1"/>
                </a:solidFill>
              </a:rPr>
              <a:t>Veřejnost a tisk </a:t>
            </a:r>
            <a:r>
              <a:rPr lang="cs-CZ" dirty="0"/>
              <a:t>– nivelizace mlčení a vážného mluvení v nezodpovědné žvanění; idea pokroku a rovnosti je zotročující modla.</a:t>
            </a:r>
          </a:p>
          <a:p>
            <a:r>
              <a:rPr lang="cs-CZ" dirty="0"/>
              <a:t>zvláštní iluze o vlastní nesmrtelnosti;</a:t>
            </a:r>
          </a:p>
          <a:p>
            <a:pPr marL="0" indent="0">
              <a:buNone/>
            </a:pPr>
            <a:r>
              <a:rPr lang="cs-CZ" u="sng" dirty="0"/>
              <a:t>Smrt</a:t>
            </a:r>
            <a:r>
              <a:rPr lang="cs-CZ" dirty="0"/>
              <a:t> osamocuje, je učitel vážnosti, učí věnovat se podstatné práci, osvobozuje před rozptylováním. (Vědomí věčné odpovědnosti před Bohem dává odvahu trpělivě vést třeba život v rodině či veřejném životě)</a:t>
            </a:r>
          </a:p>
          <a:p>
            <a:pPr marL="0" indent="0">
              <a:buNone/>
            </a:pPr>
            <a:r>
              <a:rPr lang="cs-CZ" dirty="0"/>
              <a:t>Věčnost: ticho, v němž mluví k jednotlivci svědomí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795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CFBA7-E7EE-654C-99F0-D08B33535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7504"/>
          </a:xfrm>
        </p:spPr>
        <p:txBody>
          <a:bodyPr>
            <a:normAutofit fontScale="90000"/>
          </a:bodyPr>
          <a:lstStyle/>
          <a:p>
            <a:r>
              <a:rPr lang="cs-CZ" dirty="0"/>
              <a:t>Revoluční doba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944FD-0BFB-FF4F-BAB7-BF7A82285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>
            <a:normAutofit/>
          </a:bodyPr>
          <a:lstStyle/>
          <a:p>
            <a:r>
              <a:rPr lang="cs-CZ" dirty="0"/>
              <a:t>Revoluce je vášeň pro ideje: tím </a:t>
            </a:r>
            <a:r>
              <a:rPr lang="cs-CZ" i="1" dirty="0" err="1">
                <a:solidFill>
                  <a:srgbClr val="C00000"/>
                </a:solidFill>
              </a:rPr>
              <a:t>zjednotlivuje</a:t>
            </a:r>
            <a:r>
              <a:rPr lang="cs-CZ" dirty="0"/>
              <a:t> člověka, ale také ho vtahuje </a:t>
            </a:r>
            <a:r>
              <a:rPr lang="cs-CZ" i="1" dirty="0"/>
              <a:t>do </a:t>
            </a:r>
            <a:r>
              <a:rPr lang="cs-CZ" i="1" dirty="0">
                <a:solidFill>
                  <a:srgbClr val="C00000"/>
                </a:solidFill>
              </a:rPr>
              <a:t>davu</a:t>
            </a:r>
            <a:r>
              <a:rPr lang="cs-CZ" dirty="0"/>
              <a:t>, pak je revoluční energie bezuzdná. </a:t>
            </a:r>
          </a:p>
          <a:p>
            <a:r>
              <a:rPr lang="cs-CZ" dirty="0"/>
              <a:t>Avšak: </a:t>
            </a:r>
            <a:r>
              <a:rPr lang="cs-CZ" u="sng" dirty="0"/>
              <a:t>dav je nepravda</a:t>
            </a:r>
            <a:r>
              <a:rPr lang="cs-CZ" dirty="0"/>
              <a:t>, je to existence v anonymitě a nezodpovědnosti, člověk se stává číslem, utíká se do houští  výmluv, poukazuje na druhé..</a:t>
            </a:r>
          </a:p>
          <a:p>
            <a:r>
              <a:rPr lang="cs-CZ" dirty="0"/>
              <a:t>„základní vědomí v člověku: jsem za sebe sama odpovídající </a:t>
            </a:r>
            <a:r>
              <a:rPr lang="cs-CZ" dirty="0">
                <a:solidFill>
                  <a:schemeClr val="accent1"/>
                </a:solidFill>
              </a:rPr>
              <a:t>jednotlivec</a:t>
            </a:r>
            <a:r>
              <a:rPr lang="cs-CZ" dirty="0"/>
              <a:t>“, stojím bezprostředně jako jednotlivec před Bohem</a:t>
            </a:r>
          </a:p>
          <a:p>
            <a:r>
              <a:rPr lang="cs-CZ" dirty="0"/>
              <a:t>Ve vášnivosti revoluce je něco posvátného –  sociální revoluce  se má zvrátit v náboženskou..  Požaduje </a:t>
            </a:r>
            <a:r>
              <a:rPr lang="cs-CZ" i="1" dirty="0">
                <a:solidFill>
                  <a:srgbClr val="C00000"/>
                </a:solidFill>
              </a:rPr>
              <a:t>revoluci v křesťanství</a:t>
            </a:r>
            <a:r>
              <a:rPr lang="cs-CZ" dirty="0"/>
              <a:t>, které se stalo masovým a odcizilo se..</a:t>
            </a:r>
          </a:p>
          <a:p>
            <a:r>
              <a:rPr lang="cs-CZ" dirty="0"/>
              <a:t>Křesťan  má bojovat proti </a:t>
            </a:r>
            <a:r>
              <a:rPr lang="cs-CZ" dirty="0" err="1"/>
              <a:t>establišmentu</a:t>
            </a:r>
            <a:r>
              <a:rPr lang="cs-CZ" dirty="0"/>
              <a:t> intelektuálnímu i sociálnímu.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637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A0B3B-B9D2-3040-8FBA-8A134D41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38" y="214654"/>
            <a:ext cx="10515600" cy="653447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C00000"/>
                </a:solidFill>
              </a:rPr>
              <a:t/>
            </a:r>
            <a:br>
              <a:rPr lang="cs-CZ" sz="3200" dirty="0">
                <a:solidFill>
                  <a:srgbClr val="C00000"/>
                </a:solidFill>
              </a:rPr>
            </a:br>
            <a:r>
              <a:rPr lang="cs-CZ" sz="3200" dirty="0">
                <a:solidFill>
                  <a:srgbClr val="C00000"/>
                </a:solidFill>
              </a:rPr>
              <a:t>O křesťanství („Sokrates křesťanství“)</a:t>
            </a:r>
            <a:br>
              <a:rPr lang="cs-CZ" sz="3200" dirty="0">
                <a:solidFill>
                  <a:srgbClr val="C00000"/>
                </a:solidFill>
              </a:rPr>
            </a:b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D93DC-7664-5F4D-B728-6CD674F3C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8102"/>
            <a:ext cx="12192000" cy="577524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Lidé dnešní doby žijí v omylu, že jsou křesťany; křesťanem se člověk nerodí, ale stává; </a:t>
            </a:r>
          </a:p>
          <a:p>
            <a:r>
              <a:rPr lang="cs-CZ" dirty="0"/>
              <a:t>Náboženství je praktikováno čistě formálně a abstraktně, je proměněno v etiku a filozofii (Kant a Hegel); </a:t>
            </a:r>
            <a:r>
              <a:rPr lang="cs-CZ" dirty="0" err="1"/>
              <a:t>pseudokřesťanství</a:t>
            </a:r>
            <a:r>
              <a:rPr lang="cs-CZ" dirty="0"/>
              <a:t> zůstává stále v rovině esteticko-etické, ne-li konvencí a měšťáctví; davovost, </a:t>
            </a:r>
            <a:r>
              <a:rPr lang="cs-CZ" dirty="0" err="1"/>
              <a:t>většinovost</a:t>
            </a:r>
            <a:r>
              <a:rPr lang="cs-CZ" dirty="0"/>
              <a:t>, opora státu a moci.. </a:t>
            </a:r>
          </a:p>
          <a:p>
            <a:r>
              <a:rPr lang="cs-CZ" dirty="0" err="1"/>
              <a:t>pseudokřesťanství</a:t>
            </a:r>
            <a:r>
              <a:rPr lang="cs-CZ" dirty="0"/>
              <a:t> zůstává stále v rovině esteticko-etické, ne-li konvencí a měšťáctví; davovost, </a:t>
            </a:r>
            <a:r>
              <a:rPr lang="cs-CZ" dirty="0" err="1"/>
              <a:t>většinovost</a:t>
            </a:r>
            <a:r>
              <a:rPr lang="cs-CZ" dirty="0"/>
              <a:t>, opora státu a moci.. </a:t>
            </a:r>
          </a:p>
          <a:p>
            <a:r>
              <a:rPr lang="cs-CZ" i="1" dirty="0"/>
              <a:t>křesťanskost</a:t>
            </a:r>
            <a:r>
              <a:rPr lang="cs-CZ" dirty="0"/>
              <a:t> je jen vnější příslušnost ke skupině, </a:t>
            </a:r>
            <a:r>
              <a:rPr lang="cs-CZ" i="1" dirty="0"/>
              <a:t>křesťanství</a:t>
            </a:r>
            <a:r>
              <a:rPr lang="cs-CZ" dirty="0"/>
              <a:t> je </a:t>
            </a:r>
            <a:r>
              <a:rPr lang="cs-CZ" dirty="0">
                <a:solidFill>
                  <a:srgbClr val="C00000"/>
                </a:solidFill>
              </a:rPr>
              <a:t>niternost</a:t>
            </a:r>
          </a:p>
          <a:p>
            <a:r>
              <a:rPr lang="cs-CZ" dirty="0"/>
              <a:t>„Stát se současníkem Krista, Kristem“; neexistuje křesťanství  z druhé ruky“</a:t>
            </a:r>
          </a:p>
          <a:p>
            <a:r>
              <a:rPr lang="cs-CZ" dirty="0"/>
              <a:t> Křesťanská dogmata nejsou něco, co lze obhajovat  objektivistickými a racionalistickými argumenty, je třeba udělat </a:t>
            </a:r>
            <a:r>
              <a:rPr lang="cs-CZ" u="sng" dirty="0"/>
              <a:t>skok víry</a:t>
            </a:r>
            <a:r>
              <a:rPr lang="cs-CZ" dirty="0"/>
              <a:t>.</a:t>
            </a:r>
          </a:p>
          <a:p>
            <a:r>
              <a:rPr lang="cs-CZ" b="1" dirty="0"/>
              <a:t>Víra je vášeň, zanícení, skok </a:t>
            </a:r>
            <a:r>
              <a:rPr lang="cs-CZ" i="1" dirty="0"/>
              <a:t> </a:t>
            </a:r>
            <a:endParaRPr lang="cs-CZ" dirty="0"/>
          </a:p>
          <a:p>
            <a:pPr hangingPunct="0"/>
            <a:r>
              <a:rPr lang="cs-CZ" dirty="0"/>
              <a:t>Nalézt existenci jedince v křesťanství..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9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B83FB-82F5-6840-A29A-48709284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5" y="125640"/>
            <a:ext cx="10515600" cy="494846"/>
          </a:xfrm>
        </p:spPr>
        <p:txBody>
          <a:bodyPr>
            <a:noAutofit/>
          </a:bodyPr>
          <a:lstStyle/>
          <a:p>
            <a:r>
              <a:rPr lang="cs-CZ" sz="3200" dirty="0"/>
              <a:t>Analýza lidského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CCAC9-7523-2548-A1DD-7A475C3F0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5286"/>
            <a:ext cx="11941629" cy="59580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 dnešní doba  si cení </a:t>
            </a:r>
            <a:r>
              <a:rPr lang="cs-CZ" sz="3200" i="1" dirty="0"/>
              <a:t>poznání empirické</a:t>
            </a:r>
            <a:r>
              <a:rPr lang="cs-CZ" sz="3200" dirty="0"/>
              <a:t> (historické, shromažďuje fakta)  a poznání r</a:t>
            </a:r>
            <a:r>
              <a:rPr lang="cs-CZ" sz="3200" i="1" dirty="0"/>
              <a:t>acionální </a:t>
            </a:r>
            <a:r>
              <a:rPr lang="cs-CZ" sz="3200" dirty="0"/>
              <a:t>(apriorní soudy, např. logické)</a:t>
            </a:r>
          </a:p>
          <a:p>
            <a:pPr marL="0" indent="0">
              <a:buNone/>
            </a:pPr>
            <a:r>
              <a:rPr lang="cs-CZ" sz="3200" dirty="0"/>
              <a:t>avšak člověk se nezmocňuje skutečnosti jen rozumem, není to jen chladná odtažitá analýza s hlediska věčných pravd.</a:t>
            </a:r>
          </a:p>
          <a:p>
            <a:r>
              <a:rPr lang="cs-CZ" sz="3200" dirty="0"/>
              <a:t> Je zainteresován – </a:t>
            </a:r>
            <a:r>
              <a:rPr lang="cs-CZ" sz="3200" dirty="0">
                <a:solidFill>
                  <a:srgbClr val="C00000"/>
                </a:solidFill>
              </a:rPr>
              <a:t>inter-</a:t>
            </a:r>
            <a:r>
              <a:rPr lang="cs-CZ" sz="3200" dirty="0" err="1">
                <a:solidFill>
                  <a:srgbClr val="C00000"/>
                </a:solidFill>
              </a:rPr>
              <a:t>esse</a:t>
            </a:r>
            <a:r>
              <a:rPr lang="cs-CZ" sz="3200" dirty="0">
                <a:solidFill>
                  <a:srgbClr val="C00000"/>
                </a:solidFill>
              </a:rPr>
              <a:t>, je uprostřed</a:t>
            </a:r>
            <a:r>
              <a:rPr lang="cs-CZ" sz="3200" dirty="0"/>
              <a:t>: mezi věčným (logickým) a časným (historickým, empirickým)</a:t>
            </a:r>
          </a:p>
          <a:p>
            <a:r>
              <a:rPr lang="cs-CZ" sz="3200" dirty="0"/>
              <a:t>Co stojí myšlenkově proti sobě, v </a:t>
            </a:r>
            <a:r>
              <a:rPr lang="cs-CZ" sz="3200" dirty="0">
                <a:solidFill>
                  <a:schemeClr val="accent1"/>
                </a:solidFill>
              </a:rPr>
              <a:t>existenci </a:t>
            </a:r>
            <a:r>
              <a:rPr lang="cs-CZ" sz="3200" dirty="0"/>
              <a:t>se spojuje</a:t>
            </a:r>
          </a:p>
          <a:p>
            <a:r>
              <a:rPr lang="cs-CZ" sz="3200" dirty="0"/>
              <a:t>(paradox)</a:t>
            </a:r>
          </a:p>
        </p:txBody>
      </p:sp>
    </p:spTree>
    <p:extLst>
      <p:ext uri="{BB962C8B-B14F-4D97-AF65-F5344CB8AC3E}">
        <p14:creationId xmlns:p14="http://schemas.microsoft.com/office/powerpoint/2010/main" val="1538617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1757</Words>
  <Application>Microsoft Office PowerPoint</Application>
  <PresentationFormat>Širokoúhlá obrazovka</PresentationFormat>
  <Paragraphs>125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Filozofie náboženství II.</vt:lpstr>
      <vt:lpstr>Prezentace aplikace PowerPoint</vt:lpstr>
      <vt:lpstr> Kierkegaard (1813-1855)  život </vt:lpstr>
      <vt:lpstr>Prezentace aplikace PowerPoint</vt:lpstr>
      <vt:lpstr>Dílo</vt:lpstr>
      <vt:lpstr>Diagnóza doby</vt:lpstr>
      <vt:lpstr>Revoluční doba</vt:lpstr>
      <vt:lpstr> O křesťanství („Sokrates křesťanství“) </vt:lpstr>
      <vt:lpstr>Analýza lidského poznání</vt:lpstr>
      <vt:lpstr>dějiny</vt:lpstr>
      <vt:lpstr>Člověk před christologickým paradoxem</vt:lpstr>
      <vt:lpstr> víra </vt:lpstr>
      <vt:lpstr> Tři stádia (způsoby, úrovně) života </vt:lpstr>
      <vt:lpstr>Náboženské stadium</vt:lpstr>
      <vt:lpstr>příběh Abrahama</vt:lpstr>
      <vt:lpstr> Pravda </vt:lpstr>
      <vt:lpstr> úzkost </vt:lpstr>
      <vt:lpstr>Hl. motivy existencialismu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Filozofie náboženství II.</dc:title>
  <dc:creator>T H</dc:creator>
  <cp:lastModifiedBy>Choulíková, Klára</cp:lastModifiedBy>
  <cp:revision>15</cp:revision>
  <dcterms:created xsi:type="dcterms:W3CDTF">2021-02-19T19:01:01Z</dcterms:created>
  <dcterms:modified xsi:type="dcterms:W3CDTF">2022-03-07T13:33:38Z</dcterms:modified>
</cp:coreProperties>
</file>