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74" r:id="rId3"/>
    <p:sldId id="259" r:id="rId4"/>
    <p:sldId id="279" r:id="rId5"/>
    <p:sldId id="278" r:id="rId6"/>
    <p:sldId id="283" r:id="rId7"/>
    <p:sldId id="260" r:id="rId8"/>
    <p:sldId id="257" r:id="rId9"/>
    <p:sldId id="281" r:id="rId10"/>
    <p:sldId id="258" r:id="rId11"/>
    <p:sldId id="261" r:id="rId12"/>
    <p:sldId id="280" r:id="rId13"/>
    <p:sldId id="262" r:id="rId14"/>
    <p:sldId id="263" r:id="rId15"/>
    <p:sldId id="264" r:id="rId16"/>
    <p:sldId id="275" r:id="rId17"/>
    <p:sldId id="284" r:id="rId18"/>
    <p:sldId id="272" r:id="rId19"/>
    <p:sldId id="265" r:id="rId20"/>
    <p:sldId id="266" r:id="rId21"/>
    <p:sldId id="267" r:id="rId22"/>
    <p:sldId id="268" r:id="rId23"/>
    <p:sldId id="269" r:id="rId24"/>
    <p:sldId id="276" r:id="rId25"/>
    <p:sldId id="277" r:id="rId26"/>
    <p:sldId id="270" r:id="rId27"/>
    <p:sldId id="282" r:id="rId28"/>
    <p:sldId id="271" r:id="rId29"/>
    <p:sldId id="273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7D9380B-D3B6-4801-9986-162D4F3A8857}">
          <p14:sldIdLst>
            <p14:sldId id="256"/>
            <p14:sldId id="274"/>
            <p14:sldId id="259"/>
            <p14:sldId id="279"/>
            <p14:sldId id="278"/>
            <p14:sldId id="283"/>
            <p14:sldId id="260"/>
            <p14:sldId id="257"/>
            <p14:sldId id="281"/>
            <p14:sldId id="258"/>
            <p14:sldId id="261"/>
            <p14:sldId id="280"/>
            <p14:sldId id="262"/>
            <p14:sldId id="263"/>
            <p14:sldId id="264"/>
            <p14:sldId id="275"/>
            <p14:sldId id="284"/>
            <p14:sldId id="272"/>
            <p14:sldId id="265"/>
            <p14:sldId id="266"/>
            <p14:sldId id="267"/>
            <p14:sldId id="268"/>
            <p14:sldId id="269"/>
            <p14:sldId id="276"/>
            <p14:sldId id="277"/>
            <p14:sldId id="270"/>
            <p14:sldId id="282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9ADE5-ADF4-4AB0-B83C-60EF0C0CEAD4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cs-CZ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74E77-20C4-4BDF-A57B-C4D85A461A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506C4-4254-4588-9262-CC0755779CF1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506C4-4254-4588-9262-CC0755779CF1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506C4-4254-4588-9262-CC0755779CF1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8A2481B-5154-415F-B752-558547769AA3}" type="datetimeFigureOut">
              <a:rPr lang="cs-CZ" smtClean="0"/>
              <a:pPr/>
              <a:t>01.03.2023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8728" y="0"/>
            <a:ext cx="7406640" cy="2143116"/>
          </a:xfrm>
        </p:spPr>
        <p:txBody>
          <a:bodyPr>
            <a:normAutofit/>
          </a:bodyPr>
          <a:lstStyle/>
          <a:p>
            <a:br>
              <a:rPr lang="cs-CZ" sz="3100" b="1" dirty="0"/>
            </a:br>
            <a:r>
              <a:rPr lang="cs-CZ" sz="3100" b="1" dirty="0"/>
              <a:t>Poutnictví jako kulturní praxe</a:t>
            </a:r>
            <a:endParaRPr lang="cs-CZ" sz="33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8728" y="3386898"/>
            <a:ext cx="7406640" cy="3471102"/>
          </a:xfrm>
        </p:spPr>
        <p:txBody>
          <a:bodyPr>
            <a:normAutofit/>
          </a:bodyPr>
          <a:lstStyle/>
          <a:p>
            <a:pPr marL="457200" indent="-457200"/>
            <a:r>
              <a:rPr lang="cs-CZ" sz="2300" dirty="0"/>
              <a:t>Základní problémy studia starších </a:t>
            </a:r>
            <a:r>
              <a:rPr lang="cs-CZ" sz="2300"/>
              <a:t>českých dějin I.</a:t>
            </a:r>
            <a:endParaRPr lang="cs-CZ" sz="2300" dirty="0"/>
          </a:p>
          <a:p>
            <a:pPr marL="457200" indent="-457200"/>
            <a:r>
              <a:rPr lang="cs-CZ" sz="2300" dirty="0"/>
              <a:t>FF UK</a:t>
            </a:r>
            <a:r>
              <a:rPr lang="cs-CZ" sz="2300"/>
              <a:t>, 1. března 2023</a:t>
            </a:r>
            <a:endParaRPr lang="cs-CZ" sz="2300" dirty="0"/>
          </a:p>
          <a:p>
            <a:endParaRPr lang="cs-CZ" b="1" dirty="0"/>
          </a:p>
          <a:p>
            <a:r>
              <a:rPr lang="cs-CZ" b="1" dirty="0"/>
              <a:t>Jaroslav Svátek</a:t>
            </a:r>
          </a:p>
          <a:p>
            <a:r>
              <a:rPr lang="cs-CZ" dirty="0" err="1"/>
              <a:t>jaroslav.svatek</a:t>
            </a:r>
            <a:r>
              <a:rPr lang="cs-CZ" dirty="0"/>
              <a:t>@</a:t>
            </a:r>
            <a:r>
              <a:rPr lang="cs-CZ" dirty="0" err="1"/>
              <a:t>ff.cuni.cz</a:t>
            </a:r>
            <a:endParaRPr lang="cs-CZ" dirty="0"/>
          </a:p>
          <a:p>
            <a:endParaRPr lang="cs-CZ" sz="1900" dirty="0"/>
          </a:p>
          <a:p>
            <a:endParaRPr lang="cs-CZ" sz="1900" dirty="0"/>
          </a:p>
          <a:p>
            <a:endParaRPr lang="cs-CZ" dirty="0"/>
          </a:p>
        </p:txBody>
      </p:sp>
      <p:pic>
        <p:nvPicPr>
          <p:cNvPr id="5" name="Picture 3" descr="C:\Users\Jaroslav\Documents\Cestopisy\Paris2016\8412824a31de9289e9696cfab2f0_w720_h444_g47e94544692311e48477002590604f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3127825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Přelom 14. a 15. století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/>
              <a:t>Poutníci z městských pramenů</a:t>
            </a:r>
          </a:p>
          <a:p>
            <a:r>
              <a:rPr lang="cs-CZ" sz="2200" dirty="0"/>
              <a:t>Martin </a:t>
            </a:r>
            <a:r>
              <a:rPr lang="cs-CZ" sz="2200" dirty="0" err="1"/>
              <a:t>Colona</a:t>
            </a:r>
            <a:r>
              <a:rPr lang="cs-CZ" sz="2200" dirty="0"/>
              <a:t>, Anežka (</a:t>
            </a:r>
            <a:r>
              <a:rPr lang="cs-CZ" sz="2200" dirty="0" err="1"/>
              <a:t>Agnes</a:t>
            </a:r>
            <a:r>
              <a:rPr lang="cs-CZ" sz="2200" dirty="0"/>
              <a:t>) ze Šternberka a </a:t>
            </a:r>
            <a:r>
              <a:rPr lang="cs-CZ" sz="2200" dirty="0" err="1"/>
              <a:t>Lukova</a:t>
            </a:r>
            <a:r>
              <a:rPr lang="cs-CZ" sz="2200" dirty="0"/>
              <a:t>…</a:t>
            </a:r>
          </a:p>
          <a:p>
            <a:pPr>
              <a:buNone/>
            </a:pPr>
            <a:endParaRPr lang="cs-CZ" sz="2200" b="1" dirty="0"/>
          </a:p>
          <a:p>
            <a:endParaRPr lang="cs-CZ" sz="2200" b="1" dirty="0"/>
          </a:p>
          <a:p>
            <a:r>
              <a:rPr lang="cs-CZ" sz="2200" b="1"/>
              <a:t>VIP (very important pilgrims):</a:t>
            </a:r>
          </a:p>
          <a:p>
            <a:endParaRPr lang="cs-CZ" sz="2200" b="1" dirty="0"/>
          </a:p>
          <a:p>
            <a:r>
              <a:rPr lang="cs-CZ" sz="2200" b="1" dirty="0"/>
              <a:t>Jeroným Pražský </a:t>
            </a:r>
            <a:r>
              <a:rPr lang="cs-CZ" sz="2200" dirty="0"/>
              <a:t>(doprovod Filipa </a:t>
            </a:r>
            <a:r>
              <a:rPr lang="cs-CZ" sz="2200" dirty="0" err="1"/>
              <a:t>Louta</a:t>
            </a:r>
            <a:r>
              <a:rPr lang="cs-CZ" sz="2200" dirty="0"/>
              <a:t> z Dědice, asi 1408)</a:t>
            </a:r>
          </a:p>
          <a:p>
            <a:endParaRPr lang="cs-CZ" sz="2200" dirty="0"/>
          </a:p>
          <a:p>
            <a:pPr algn="just"/>
            <a:r>
              <a:rPr lang="cs-CZ" sz="2200" b="1" dirty="0"/>
              <a:t>Prokop Veliký </a:t>
            </a:r>
            <a:r>
              <a:rPr lang="cs-CZ" sz="2200" dirty="0"/>
              <a:t>(se strýcem): </a:t>
            </a:r>
            <a:r>
              <a:rPr lang="cs-CZ" sz="2000" dirty="0"/>
              <a:t>„ V Praze žil rytíř Jan, příjmením Voda, dosti zámožný a mezi svými </a:t>
            </a:r>
            <a:r>
              <a:rPr lang="cs-CZ" sz="2000" dirty="0" err="1"/>
              <a:t>spoluměšt</a:t>
            </a:r>
            <a:r>
              <a:rPr lang="cs-CZ" sz="2000" dirty="0"/>
              <a:t>'</a:t>
            </a:r>
            <a:r>
              <a:rPr lang="cs-CZ" sz="2000" dirty="0" err="1"/>
              <a:t>any</a:t>
            </a:r>
            <a:r>
              <a:rPr lang="cs-CZ" sz="2000" dirty="0"/>
              <a:t> požívající vážnosti. Protože neměl děti</a:t>
            </a:r>
            <a:r>
              <a:rPr lang="cs-CZ" sz="2000"/>
              <a:t>, přijal </a:t>
            </a:r>
            <a:r>
              <a:rPr lang="cs-CZ" sz="2000" dirty="0"/>
              <a:t>za svého sestřina syna jménem Prokopa a jako mladíka ho vzal s sebou do Francie, Španělska, Itálie a konečně do Jeruzaléma.“ (</a:t>
            </a:r>
            <a:r>
              <a:rPr lang="cs-CZ" sz="2000" i="1" dirty="0" err="1"/>
              <a:t>Aeneae</a:t>
            </a:r>
            <a:r>
              <a:rPr lang="cs-CZ" sz="2000" i="1" dirty="0"/>
              <a:t> Silvii </a:t>
            </a:r>
            <a:r>
              <a:rPr lang="cs-CZ" sz="2000" i="1" dirty="0" err="1"/>
              <a:t>Historica</a:t>
            </a:r>
            <a:r>
              <a:rPr lang="cs-CZ" sz="2000" i="1" dirty="0"/>
              <a:t> </a:t>
            </a:r>
            <a:r>
              <a:rPr lang="cs-CZ" sz="2000" i="1" dirty="0" err="1"/>
              <a:t>Bohemica</a:t>
            </a:r>
            <a:r>
              <a:rPr lang="cs-CZ" sz="2000" i="1" dirty="0"/>
              <a:t>,</a:t>
            </a:r>
            <a:r>
              <a:rPr lang="cs-CZ" sz="2000" dirty="0"/>
              <a:t> s. 130)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Poutníci v testamentech (městské prostředí)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200" b="1" dirty="0"/>
              <a:t>1) Louny</a:t>
            </a:r>
            <a:r>
              <a:rPr lang="cs-CZ" sz="2200" dirty="0"/>
              <a:t> – 26 poutí do Říma, 6 trestních poutí do Cách a Říma</a:t>
            </a:r>
          </a:p>
          <a:p>
            <a:pPr>
              <a:buNone/>
            </a:pPr>
            <a:r>
              <a:rPr lang="cs-CZ" sz="2200" dirty="0"/>
              <a:t>– do r. 1384 jen 1, do r. 1400 jich je 22, v letech 1407-1418 jen 3</a:t>
            </a:r>
          </a:p>
          <a:p>
            <a:endParaRPr lang="cs-CZ" sz="2200" dirty="0"/>
          </a:p>
          <a:p>
            <a:r>
              <a:rPr lang="cs-CZ" sz="2200" b="1" dirty="0"/>
              <a:t>2) Jihlava</a:t>
            </a:r>
            <a:r>
              <a:rPr lang="cs-CZ" sz="2200" dirty="0"/>
              <a:t> – 52 poutí (20 trestných) do Říma a Cách – vrchol představuje Řím v r. 1390</a:t>
            </a:r>
          </a:p>
          <a:p>
            <a:endParaRPr lang="cs-CZ" sz="2200" dirty="0"/>
          </a:p>
          <a:p>
            <a:r>
              <a:rPr lang="cs-CZ" sz="2200" b="1" dirty="0"/>
              <a:t>3) Č. Budějovice</a:t>
            </a:r>
            <a:r>
              <a:rPr lang="cs-CZ" sz="2200" dirty="0"/>
              <a:t> – v letech 1375-1407 je zaznamenáno 80 poutních testamentů do Říma, Cách a </a:t>
            </a:r>
            <a:r>
              <a:rPr lang="cs-CZ" sz="2200" dirty="0" err="1"/>
              <a:t>Mariazell</a:t>
            </a:r>
            <a:r>
              <a:rPr lang="cs-CZ" sz="2200" dirty="0"/>
              <a:t> – hl. pro rok 1390</a:t>
            </a:r>
          </a:p>
          <a:p>
            <a:endParaRPr lang="cs-CZ" sz="2200" dirty="0"/>
          </a:p>
          <a:p>
            <a:r>
              <a:rPr lang="cs-CZ" sz="2200" b="1" dirty="0"/>
              <a:t>4) Nový Bydžov a Jičín</a:t>
            </a:r>
            <a:r>
              <a:rPr lang="cs-CZ" sz="2200" dirty="0"/>
              <a:t> – 7 poutí do Říma</a:t>
            </a:r>
          </a:p>
          <a:p>
            <a:endParaRPr lang="cs-CZ" sz="2200" dirty="0"/>
          </a:p>
          <a:p>
            <a:r>
              <a:rPr lang="cs-CZ" sz="2200" b="1" dirty="0"/>
              <a:t>5) Kadaň</a:t>
            </a:r>
            <a:r>
              <a:rPr lang="cs-CZ" sz="2200" dirty="0"/>
              <a:t> – léta 1467-1501, 6 do Cách, 2 do </a:t>
            </a:r>
            <a:r>
              <a:rPr lang="cs-CZ" sz="2200" dirty="0" err="1"/>
              <a:t>Eichen</a:t>
            </a:r>
            <a:r>
              <a:rPr lang="cs-CZ" sz="2200" dirty="0"/>
              <a:t> (Sasko), 1 </a:t>
            </a:r>
            <a:r>
              <a:rPr lang="cs-CZ" sz="2200" dirty="0" err="1"/>
              <a:t>Wilsnack</a:t>
            </a:r>
            <a:r>
              <a:rPr lang="cs-CZ" sz="2200" dirty="0"/>
              <a:t>, 1 St. Wolfgang „</a:t>
            </a:r>
            <a:r>
              <a:rPr lang="cs-CZ" sz="2200" dirty="0" err="1"/>
              <a:t>czu</a:t>
            </a:r>
            <a:r>
              <a:rPr lang="cs-CZ" sz="2200" dirty="0"/>
              <a:t> </a:t>
            </a:r>
            <a:r>
              <a:rPr lang="cs-CZ" sz="2200" dirty="0" err="1"/>
              <a:t>Prawnaw</a:t>
            </a:r>
            <a:r>
              <a:rPr lang="cs-CZ" sz="2200" dirty="0"/>
              <a:t>“ (</a:t>
            </a:r>
            <a:r>
              <a:rPr lang="cs-CZ" sz="2200" dirty="0" err="1"/>
              <a:t>nelokalisováno</a:t>
            </a:r>
            <a:r>
              <a:rPr lang="cs-CZ" sz="2200" dirty="0"/>
              <a:t>)</a:t>
            </a:r>
          </a:p>
          <a:p>
            <a:endParaRPr lang="cs-CZ" sz="2200" dirty="0"/>
          </a:p>
          <a:p>
            <a:pPr>
              <a:buNone/>
            </a:pPr>
            <a:r>
              <a:rPr lang="cs-CZ" sz="2200" dirty="0"/>
              <a:t>Viz k tomu: J. </a:t>
            </a:r>
            <a:r>
              <a:rPr lang="cs-CZ" sz="2400" dirty="0"/>
              <a:t>Hrdina, </a:t>
            </a:r>
            <a:r>
              <a:rPr lang="cs-CZ" sz="2400" i="1" dirty="0" err="1"/>
              <a:t>Civis</a:t>
            </a:r>
            <a:r>
              <a:rPr lang="cs-CZ" sz="2400" i="1" dirty="0"/>
              <a:t> </a:t>
            </a:r>
            <a:r>
              <a:rPr lang="cs-CZ" sz="2400" i="1" dirty="0" err="1"/>
              <a:t>peregrinus</a:t>
            </a:r>
            <a:r>
              <a:rPr lang="cs-CZ" sz="2400" i="1" dirty="0"/>
              <a:t> </a:t>
            </a:r>
            <a:r>
              <a:rPr lang="cs-CZ" sz="2400" i="1" dirty="0" err="1"/>
              <a:t>Bohemicus</a:t>
            </a:r>
            <a:r>
              <a:rPr lang="cs-CZ" sz="2400" i="1" dirty="0"/>
              <a:t>…</a:t>
            </a:r>
            <a:endParaRPr lang="cs-CZ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0B451-36B3-4A97-B1B3-3B63FAAF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/>
              <a:t>Český hospic v Římě (Karel IV., Heinrich z Rorau)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A7A331-18F3-4F50-8B3C-56FCC2A0CE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2" y="1774825"/>
            <a:ext cx="8223955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7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Poutní místa v Čechách (14.-15. stol.)</a:t>
            </a:r>
            <a:r>
              <a:rPr lang="cs-CZ" dirty="0"/>
              <a:t>	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5072098" cy="423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286380" y="1643050"/>
            <a:ext cx="35004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Diecéze</a:t>
            </a:r>
            <a:r>
              <a:rPr lang="fr-FR" b="1" dirty="0"/>
              <a:t>: </a:t>
            </a:r>
          </a:p>
          <a:p>
            <a:r>
              <a:rPr lang="fr-FR"/>
              <a:t>1 M</a:t>
            </a:r>
            <a:r>
              <a:rPr lang="cs-CZ"/>
              <a:t>íšeň</a:t>
            </a:r>
            <a:r>
              <a:rPr lang="fr-FR"/>
              <a:t>, </a:t>
            </a:r>
            <a:r>
              <a:rPr lang="fr-FR" dirty="0"/>
              <a:t>2 </a:t>
            </a:r>
            <a:r>
              <a:rPr lang="cs-CZ" dirty="0"/>
              <a:t>Vratislav</a:t>
            </a:r>
            <a:r>
              <a:rPr lang="fr-FR" dirty="0"/>
              <a:t>, 3 </a:t>
            </a:r>
            <a:r>
              <a:rPr lang="fr-FR" dirty="0" err="1"/>
              <a:t>Litomy</a:t>
            </a:r>
            <a:r>
              <a:rPr lang="cs-CZ" dirty="0" err="1"/>
              <a:t>šl</a:t>
            </a:r>
            <a:r>
              <a:rPr lang="cs-CZ" dirty="0"/>
              <a:t>,</a:t>
            </a:r>
            <a:r>
              <a:rPr lang="fr-FR" dirty="0"/>
              <a:t>        </a:t>
            </a:r>
            <a:r>
              <a:rPr lang="cs-CZ" dirty="0"/>
              <a:t> 4 Olomouc, 5 Pasov, 6 Řezno,</a:t>
            </a:r>
            <a:r>
              <a:rPr lang="fr-FR" dirty="0"/>
              <a:t>   </a:t>
            </a:r>
            <a:r>
              <a:rPr lang="cs-CZ" dirty="0"/>
              <a:t>       7 </a:t>
            </a:r>
            <a:r>
              <a:rPr lang="cs-CZ" dirty="0" err="1"/>
              <a:t>Naumburg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Poutní místa</a:t>
            </a:r>
            <a:r>
              <a:rPr lang="fr-FR" b="1" dirty="0"/>
              <a:t>:</a:t>
            </a:r>
          </a:p>
          <a:p>
            <a:r>
              <a:rPr lang="fr-FR" dirty="0"/>
              <a:t>8 </a:t>
            </a:r>
            <a:r>
              <a:rPr lang="fr-FR" dirty="0" err="1"/>
              <a:t>Hejnice</a:t>
            </a:r>
            <a:r>
              <a:rPr lang="fr-FR" dirty="0"/>
              <a:t>, 9 </a:t>
            </a:r>
            <a:r>
              <a:rPr lang="fr-FR" dirty="0" err="1"/>
              <a:t>Bohosudov</a:t>
            </a:r>
            <a:r>
              <a:rPr lang="fr-FR" dirty="0"/>
              <a:t>, 10 </a:t>
            </a:r>
            <a:r>
              <a:rPr lang="fr-FR" dirty="0" err="1"/>
              <a:t>Kada</a:t>
            </a:r>
            <a:r>
              <a:rPr lang="cs-CZ" dirty="0"/>
              <a:t>ň,</a:t>
            </a:r>
            <a:r>
              <a:rPr lang="fr-FR" dirty="0"/>
              <a:t>  </a:t>
            </a:r>
            <a:r>
              <a:rPr lang="cs-CZ" dirty="0"/>
              <a:t> 11 Chlum sv. Máří, 12 Teplá,	 </a:t>
            </a:r>
            <a:r>
              <a:rPr lang="fr-FR" dirty="0"/>
              <a:t>           </a:t>
            </a:r>
            <a:r>
              <a:rPr lang="cs-CZ" dirty="0"/>
              <a:t>13 Roudnice, 14 Břevnov,</a:t>
            </a:r>
            <a:r>
              <a:rPr lang="fr-FR" dirty="0"/>
              <a:t> </a:t>
            </a:r>
            <a:r>
              <a:rPr lang="cs-CZ" dirty="0"/>
              <a:t>15 Sv. Ivan</a:t>
            </a:r>
            <a:r>
              <a:rPr lang="fr-FR" dirty="0"/>
              <a:t>, 16 </a:t>
            </a:r>
            <a:r>
              <a:rPr lang="cs-CZ" dirty="0"/>
              <a:t>S</a:t>
            </a:r>
            <a:r>
              <a:rPr lang="fr-FR" dirty="0"/>
              <a:t>v. </a:t>
            </a:r>
            <a:r>
              <a:rPr lang="fr-FR" dirty="0" err="1"/>
              <a:t>Dobrotiv</a:t>
            </a:r>
            <a:r>
              <a:rPr lang="cs-CZ" dirty="0"/>
              <a:t>á, 17 Plzeň,     18 </a:t>
            </a:r>
            <a:r>
              <a:rPr lang="cs-CZ" dirty="0" err="1"/>
              <a:t>Chotěšov</a:t>
            </a:r>
            <a:r>
              <a:rPr lang="cs-CZ" dirty="0"/>
              <a:t>, 19 </a:t>
            </a:r>
            <a:r>
              <a:rPr lang="cs-CZ" dirty="0" err="1"/>
              <a:t>Kájov</a:t>
            </a:r>
            <a:r>
              <a:rPr lang="cs-CZ" dirty="0"/>
              <a:t>, 20 Krumlov, 21 Vyšší Brod, 22 Zlatá Koruna,  23 Č. Budějovice, 24 </a:t>
            </a:r>
            <a:r>
              <a:rPr lang="cs-CZ" dirty="0" err="1"/>
              <a:t>Příběnice</a:t>
            </a:r>
            <a:r>
              <a:rPr lang="cs-CZ" dirty="0"/>
              <a:t>,           25 Blaník, 26 Sázava, 27 Sedlec, </a:t>
            </a:r>
          </a:p>
          <a:p>
            <a:r>
              <a:rPr lang="cs-CZ" dirty="0"/>
              <a:t>28 Litomyšl, 29 Borovice (Mnichovo Hradiště)        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b="1" dirty="0"/>
              <a:t>Poutní místa v Praze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6172200" y="2071688"/>
            <a:ext cx="2971800" cy="2663825"/>
          </a:xfrm>
        </p:spPr>
        <p:txBody>
          <a:bodyPr>
            <a:normAutofit/>
          </a:bodyPr>
          <a:lstStyle/>
          <a:p>
            <a:r>
              <a:rPr lang="fr-FR" sz="2000" dirty="0"/>
              <a:t>1 </a:t>
            </a:r>
            <a:r>
              <a:rPr lang="cs-CZ" sz="2000" dirty="0"/>
              <a:t>Katedrála sv. Víta</a:t>
            </a:r>
            <a:endParaRPr lang="fr-FR" sz="2000" dirty="0"/>
          </a:p>
          <a:p>
            <a:r>
              <a:rPr lang="fr-FR" sz="2000" dirty="0"/>
              <a:t>2 </a:t>
            </a:r>
            <a:r>
              <a:rPr lang="cs-CZ" sz="2000" dirty="0"/>
              <a:t>Sv. Tomáš (augustiniáni)</a:t>
            </a:r>
            <a:endParaRPr lang="fr-FR" sz="2000" dirty="0"/>
          </a:p>
          <a:p>
            <a:r>
              <a:rPr lang="fr-FR" sz="2000" dirty="0"/>
              <a:t>3 </a:t>
            </a:r>
            <a:r>
              <a:rPr lang="cs-CZ" sz="2000" dirty="0"/>
              <a:t>Klášter sv. Anežky</a:t>
            </a:r>
            <a:endParaRPr lang="fr-FR" sz="2000" dirty="0"/>
          </a:p>
          <a:p>
            <a:r>
              <a:rPr lang="fr-FR" sz="2000" dirty="0"/>
              <a:t>4 Ostensio </a:t>
            </a:r>
            <a:r>
              <a:rPr lang="fr-FR" sz="2000" dirty="0" err="1"/>
              <a:t>reliquiarum</a:t>
            </a:r>
            <a:r>
              <a:rPr lang="fr-FR" sz="2000" dirty="0"/>
              <a:t> (</a:t>
            </a:r>
            <a:r>
              <a:rPr lang="cs-CZ" sz="2000" dirty="0"/>
              <a:t>novoměstský Velký rynek</a:t>
            </a:r>
            <a:r>
              <a:rPr lang="fr-FR" sz="2000" dirty="0"/>
              <a:t>)</a:t>
            </a:r>
          </a:p>
          <a:p>
            <a:r>
              <a:rPr lang="fr-FR" sz="2000" dirty="0"/>
              <a:t>5 Vy</a:t>
            </a:r>
            <a:r>
              <a:rPr lang="cs-CZ" sz="2000" dirty="0" err="1"/>
              <a:t>šehrad</a:t>
            </a:r>
            <a:endParaRPr lang="cs-CZ" sz="2000" dirty="0"/>
          </a:p>
        </p:txBody>
      </p:sp>
      <p:pic>
        <p:nvPicPr>
          <p:cNvPr id="5" name="Picture 2" descr="Obsah obrázku text, mapa&#10;&#10;Popis byl vytvořen automaticky">
            <a:extLst>
              <a:ext uri="{FF2B5EF4-FFF2-40B4-BE49-F238E27FC236}">
                <a16:creationId xmlns:a16="http://schemas.microsoft.com/office/drawing/2014/main" id="{BB9B40E5-7E79-40ED-9A92-8764DA0EE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r="-2" b="26807"/>
          <a:stretch/>
        </p:blipFill>
        <p:spPr bwMode="auto">
          <a:xfrm>
            <a:off x="0" y="1475667"/>
            <a:ext cx="5759090" cy="52291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494D706-8709-4B58-9742-052E58813AE4}"/>
              </a:ext>
            </a:extLst>
          </p:cNvPr>
          <p:cNvSpPr txBox="1"/>
          <p:nvPr/>
        </p:nvSpPr>
        <p:spPr>
          <a:xfrm>
            <a:off x="1259632" y="278092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85520F-936A-430F-B1FF-F7E5F7F154B7}"/>
              </a:ext>
            </a:extLst>
          </p:cNvPr>
          <p:cNvSpPr txBox="1"/>
          <p:nvPr/>
        </p:nvSpPr>
        <p:spPr>
          <a:xfrm>
            <a:off x="5076056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FEEB01-C228-446A-B2BD-641607E70435}"/>
              </a:ext>
            </a:extLst>
          </p:cNvPr>
          <p:cNvSpPr txBox="1"/>
          <p:nvPr/>
        </p:nvSpPr>
        <p:spPr>
          <a:xfrm>
            <a:off x="1613023" y="299567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33CA767-5A34-4085-8855-B13456A5CC51}"/>
              </a:ext>
            </a:extLst>
          </p:cNvPr>
          <p:cNvSpPr txBox="1"/>
          <p:nvPr/>
        </p:nvSpPr>
        <p:spPr>
          <a:xfrm>
            <a:off x="3275856" y="259626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38A5F4-A932-4EC4-B572-322B208267F6}"/>
              </a:ext>
            </a:extLst>
          </p:cNvPr>
          <p:cNvSpPr txBox="1"/>
          <p:nvPr/>
        </p:nvSpPr>
        <p:spPr>
          <a:xfrm>
            <a:off x="2894336" y="470913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59F2EC-BC60-4F44-A8FB-BF9A6801AD50}"/>
              </a:ext>
            </a:extLst>
          </p:cNvPr>
          <p:cNvSpPr txBox="1"/>
          <p:nvPr/>
        </p:nvSpPr>
        <p:spPr>
          <a:xfrm>
            <a:off x="2752309" y="623731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Praha: ukazování říšských ostatků (</a:t>
            </a:r>
            <a:r>
              <a:rPr lang="cs-CZ" sz="2500" i="1" dirty="0" err="1"/>
              <a:t>ostensio</a:t>
            </a:r>
            <a:r>
              <a:rPr lang="cs-CZ" sz="2500" i="1" dirty="0"/>
              <a:t> </a:t>
            </a:r>
            <a:r>
              <a:rPr lang="cs-CZ" sz="2500" i="1" dirty="0" err="1"/>
              <a:t>reliquiarum</a:t>
            </a:r>
            <a:r>
              <a:rPr lang="cs-CZ" sz="2500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1800" b="1" dirty="0"/>
              <a:t>Beneš Krabice z </a:t>
            </a:r>
            <a:r>
              <a:rPr lang="cs-CZ" sz="1800" b="1" dirty="0" err="1"/>
              <a:t>Weitmile</a:t>
            </a:r>
            <a:r>
              <a:rPr lang="cs-CZ" sz="1800" b="1" dirty="0"/>
              <a:t>:</a:t>
            </a:r>
          </a:p>
          <a:p>
            <a:r>
              <a:rPr lang="cs-CZ" sz="1800" dirty="0"/>
              <a:t>Téhož roku [1369], v den ukazování ostatků [13. dubna], se shromáždilo tolik lidí z cizích krajin, že se zdálo, jako by ono veliké náměstí na Novém Městě blízko </a:t>
            </a:r>
            <a:r>
              <a:rPr lang="cs-CZ" sz="1800" dirty="0" err="1"/>
              <a:t>Zderazu</a:t>
            </a:r>
            <a:r>
              <a:rPr lang="cs-CZ" sz="1800" dirty="0"/>
              <a:t> bylo všude naplněno lidmi. Jak všichni obecně říkali, nikdo z lidí ještě nikdy neviděl tolik lidí shromážděných na jednom místě.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Kateřina Kubínová, </a:t>
            </a:r>
            <a:r>
              <a:rPr lang="cs-CZ" sz="1800" i="1" dirty="0" err="1"/>
              <a:t>Imitatio</a:t>
            </a:r>
            <a:r>
              <a:rPr lang="cs-CZ" sz="1800" i="1" dirty="0"/>
              <a:t> </a:t>
            </a:r>
            <a:r>
              <a:rPr lang="cs-CZ" sz="1800" i="1" dirty="0" err="1"/>
              <a:t>Romae</a:t>
            </a:r>
            <a:r>
              <a:rPr lang="cs-CZ" sz="1800" i="1" dirty="0"/>
              <a:t>. Karel IV. a Řím, </a:t>
            </a:r>
            <a:r>
              <a:rPr lang="cs-CZ" sz="1800" dirty="0"/>
              <a:t>Praha 2006</a:t>
            </a:r>
          </a:p>
          <a:p>
            <a:r>
              <a:rPr lang="cs-CZ" sz="1800" dirty="0"/>
              <a:t>J. </a:t>
            </a:r>
            <a:r>
              <a:rPr lang="cs-CZ" sz="1800" cap="small" dirty="0"/>
              <a:t>Hrdina</a:t>
            </a:r>
            <a:r>
              <a:rPr lang="cs-CZ" sz="1800" dirty="0"/>
              <a:t>, </a:t>
            </a:r>
            <a:r>
              <a:rPr lang="cs-CZ" sz="1800" i="1" dirty="0"/>
              <a:t>Relikvie, odpustky a poutní odznaky</a:t>
            </a:r>
            <a:r>
              <a:rPr lang="cs-CZ" sz="1800" dirty="0"/>
              <a:t>, Praha 2018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433" y="1773238"/>
            <a:ext cx="3502133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C57DE7-476E-4890-9C9E-7B1D0B61D1A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544" y="4221088"/>
            <a:ext cx="8077200" cy="239712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Sabbato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autem post Omnium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sanctorum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festum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pauperes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divites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Wyssegradum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ascendunt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canonicorum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domos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ecclesiis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muro versus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civitatem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miserabiliter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rumpunt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portantesque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tota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die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civitatem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quis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quid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capere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poterat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ita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quod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fuit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multitudo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portancium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sicut</a:t>
            </a:r>
            <a:r>
              <a:rPr lang="cs-CZ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tempore</a:t>
            </a:r>
            <a:r>
              <a:rPr lang="cs-CZ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ostensionis</a:t>
            </a:r>
            <a:r>
              <a:rPr lang="cs-CZ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reliquiarum</a:t>
            </a:r>
            <a:r>
              <a:rPr lang="cs-CZ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fieri</a:t>
            </a:r>
            <a:r>
              <a:rPr lang="cs-CZ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solebat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quando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populus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Wyssegradum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ascendebat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</a:t>
            </a:r>
            <a:r>
              <a:rPr lang="cs-CZ" sz="28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descendebat</a:t>
            </a:r>
            <a:r>
              <a:rPr lang="cs-CZ" sz="2800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cs-CZ" sz="2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28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cs-CZ" sz="28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Vavřince </a:t>
            </a:r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 Březové Kronika husitská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cs-CZ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ed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Jaroslav Goll, </a:t>
            </a:r>
            <a:r>
              <a:rPr lang="cs-CZ" sz="28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FRB V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Praha 1893, s. 442.</a:t>
            </a:r>
          </a:p>
          <a:p>
            <a:endParaRPr lang="cs-CZ" dirty="0"/>
          </a:p>
        </p:txBody>
      </p:sp>
      <p:pic>
        <p:nvPicPr>
          <p:cNvPr id="5" name="Zástupný obsah 9" descr="Obsah obrázku vozidlo&#10;&#10;Popis byl vytvořen automaticky">
            <a:extLst>
              <a:ext uri="{FF2B5EF4-FFF2-40B4-BE49-F238E27FC236}">
                <a16:creationId xmlns:a16="http://schemas.microsoft.com/office/drawing/2014/main" id="{7D6C8932-3DE0-41D7-8DBC-BF4DDD48FF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476672"/>
            <a:ext cx="6985620" cy="3462786"/>
          </a:xfrm>
        </p:spPr>
      </p:pic>
    </p:spTree>
    <p:extLst>
      <p:ext uri="{BB962C8B-B14F-4D97-AF65-F5344CB8AC3E}">
        <p14:creationId xmlns:p14="http://schemas.microsoft.com/office/powerpoint/2010/main" val="129110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6EB2F-E29A-AA09-CCFB-D575F16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6" descr="SOAOTO_-_Folio_044V.jpg">
            <a:extLst>
              <a:ext uri="{FF2B5EF4-FFF2-40B4-BE49-F238E27FC236}">
                <a16:creationId xmlns:a16="http://schemas.microsoft.com/office/drawing/2014/main" id="{E3353766-EAB8-C925-F660-4DB140925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50" y="476672"/>
            <a:ext cx="3802934" cy="5780459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7339E-7C06-AE93-9019-51E75BDC5C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753" y="2448887"/>
            <a:ext cx="2884052" cy="380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álný popisek 7">
            <a:extLst>
              <a:ext uri="{FF2B5EF4-FFF2-40B4-BE49-F238E27FC236}">
                <a16:creationId xmlns:a16="http://schemas.microsoft.com/office/drawing/2014/main" id="{57120203-3E94-D7B9-9954-5EEFBBFF9C9C}"/>
              </a:ext>
            </a:extLst>
          </p:cNvPr>
          <p:cNvSpPr/>
          <p:nvPr/>
        </p:nvSpPr>
        <p:spPr>
          <a:xfrm>
            <a:off x="2843808" y="1047673"/>
            <a:ext cx="4568612" cy="1757004"/>
          </a:xfrm>
          <a:prstGeom prst="wedgeEllipseCallout">
            <a:avLst>
              <a:gd name="adj1" fmla="val 51337"/>
              <a:gd name="adj2" fmla="val 4606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/>
              <a:t>Et y avoit lors sy grant poeuple, </a:t>
            </a:r>
            <a:r>
              <a:rPr lang="fr-FR" i="1"/>
              <a:t>quand je les vëy, que par le tesmoignage de plusieurs chevalliers et escuiers il y povoit bien avoir xl</a:t>
            </a:r>
            <a:r>
              <a:rPr lang="fr-FR" i="1" baseline="30000"/>
              <a:t>m</a:t>
            </a:r>
            <a:r>
              <a:rPr lang="cs-CZ" i="1" baseline="30000"/>
              <a:t> </a:t>
            </a:r>
            <a:r>
              <a:rPr lang="cs-CZ" i="1"/>
              <a:t>testes.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181164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Kritika poutí: Matěj z Janova, </a:t>
            </a:r>
            <a:r>
              <a:rPr lang="cs-CZ" sz="2500" i="1" dirty="0" err="1"/>
              <a:t>Regulae</a:t>
            </a:r>
            <a:endParaRPr lang="cs-CZ" sz="2500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Expedit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vidue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sedere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domi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operari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instanter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semper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ipsam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dyabolus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inveniat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occupatam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non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discurrere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domos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per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ecclesias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peregrinando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huius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mundi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vastitatem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nunc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nunc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sepulchrum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domini,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quia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hec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nequaquam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decent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mulieri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hec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peregrinaciones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sanctis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habent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originem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hec propria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religioni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christiane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Kybal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Matěj z Janova, jeho život, spisy a učení, Praha 1905, s. 132)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Kritika poutí: traktát </a:t>
            </a:r>
            <a:r>
              <a:rPr lang="cs-CZ" sz="2500" i="1" dirty="0"/>
              <a:t>Proti poutím</a:t>
            </a:r>
            <a:endParaRPr lang="cs-CZ" sz="2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lidé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přestanú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horách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túlanie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Jeruzalema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putovánie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duchu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bohu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modliti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 takové modlitebníky on chce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uslyšeti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Nemá žádný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přinucen,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chodě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tělestně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Krista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nalézti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měl;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žádostí jemu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zavieže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Takéž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ty ku pánu Kristu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nemysle mnoho 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dlúhých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cestách, aniž jimi choď.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vieru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skutky ozdobuje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Ježíše nalezneš, srdcem se k němu přibližuje.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Však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poňavadž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pán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 všady,</a:t>
            </a:r>
          </a:p>
          <a:p>
            <a:pPr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miluje jeho k němu přijdeš, neplavě se přes vody.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Ktož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moře běhají,</a:t>
            </a:r>
          </a:p>
          <a:p>
            <a:pPr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povětřie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proměňují,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svého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nakvašenie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nebrzo Římem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proměnie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 kterém jest kříž stál,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hrob, z něhož Kristus vstal,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těm, kteříž samým tělem tam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bydlé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prospěšno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jim, ale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kteříž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svój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kříž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vzemše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Kristu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poručivše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 mrtvých s Kristem vstávají,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hřiechóv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ostřiehají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Veršované skladby doby husitské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Fr.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Svejkovský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96-97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Vojtěch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Bažant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 – Jaroslav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Svátek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Les récits de voyage médiévaux originaires de Bohême: produits d’une société confessionnalisée?</a:t>
            </a:r>
            <a:r>
              <a:rPr lang="fr-FR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Médiévales</a:t>
            </a:r>
            <a:r>
              <a:rPr lang="fr-F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>
                <a:latin typeface="Times New Roman" panose="02020603050405020304" pitchFamily="18" charset="0"/>
                <a:cs typeface="Times New Roman" panose="02020603050405020304" pitchFamily="18" charset="0"/>
              </a:rPr>
              <a:t>67, 2014, s. 103-119</a:t>
            </a:r>
            <a:endParaRPr lang="cs-CZ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Hrdina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Civis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peregrinus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Bohemicus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Fernwallfahrten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bömischen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Bürger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Spätmittelalter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in: Roma –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Praga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Praha – Řím: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Omaggio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Zdeňka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Hledíková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edd. Kateřina Bobková-Valentová – Eva Doležalová – Eva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Chodějovská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Zdeněk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Hojda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Martin Svatoš, Praha 2009, s. 173-187</a:t>
            </a: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Hrdina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Čeští a moravští poutníci v Říši v pozdním středověku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in: Na cestě do nebeského Jeruzaléma. Poutnictví v českých zemích ve středoevropském kontextu, ed. Jiří Mihola, Brno 2010, s. 11-30</a:t>
            </a: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Hrdina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Relikvie, odpustky a poutní odznaky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Praha 2018</a:t>
            </a: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Bohdan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Małysz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Najstarsza czeska relacja podróżnicza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Czeski Cieszyn 2004</a:t>
            </a: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Bohdan</a:t>
            </a:r>
            <a:r>
              <a:rPr lang="cs-CZ" sz="1500" cap="small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</a:t>
            </a:r>
            <a:r>
              <a:rPr lang="cs-CZ" sz="1500" cap="small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</a:t>
            </a:r>
            <a:r>
              <a:rPr lang="cs-CZ" sz="1500" cap="small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ysz, </a:t>
            </a:r>
            <a:r>
              <a:rPr lang="cs-CZ" sz="15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Problematyka wyznaniowa w relacjach Czechów podróżujących na Bliski Wschód w II połowie XV wieku</a:t>
            </a:r>
            <a:r>
              <a:rPr lang="cs-CZ" sz="15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in: </a:t>
            </a:r>
            <a:r>
              <a:rPr lang="cs-CZ" sz="1500" cap="small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Danuta Quirini-Poplawska</a:t>
            </a:r>
            <a:r>
              <a:rPr lang="cs-CZ" sz="15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(ed.), </a:t>
            </a:r>
            <a:r>
              <a:rPr lang="cs-CZ" sz="15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Religie świata śródziemnomorskiego</a:t>
            </a:r>
            <a:r>
              <a:rPr lang="cs-CZ" sz="15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Kraków 2006, s. 199–222.</a:t>
            </a:r>
            <a:endParaRPr lang="cs-CZ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Jaroslav </a:t>
            </a:r>
            <a:r>
              <a:rPr lang="cs-CZ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Svátek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Zbožné cestování. Katolické a utrakvistické poutnictví</a:t>
            </a:r>
            <a:r>
              <a:rPr lang="cs-CZ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in: </a:t>
            </a:r>
            <a:r>
              <a:rPr lang="cs-CZ" sz="1500" dirty="0">
                <a:solidFill>
                  <a:srgbClr val="1F1F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Husitské re-formace. Proměna kulturního kódu v 15. století, </a:t>
            </a:r>
            <a:r>
              <a:rPr lang="cs-CZ" sz="1500" dirty="0" err="1">
                <a:solidFill>
                  <a:srgbClr val="1F1F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500" dirty="0">
                <a:solidFill>
                  <a:srgbClr val="1F1F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Pavlína Cermanová – Pavel Soukup, Praha 2019, s</a:t>
            </a:r>
            <a:r>
              <a:rPr lang="cs-CZ" sz="1500">
                <a:solidFill>
                  <a:srgbClr val="1F1F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201-225</a:t>
            </a:r>
          </a:p>
          <a:p>
            <a:pPr algn="just"/>
            <a:r>
              <a:rPr lang="cs-CZ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Wallfahrt und Reformation – Pout' a reformace. Zur Veränderung religiöser Praxis in Deutschland und Böhmen in den Umbrüchen der Frühen Neuzeit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edd. Jan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Hrdina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 – Hartmut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Kühne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 – Thomas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Müller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Frankfurt am Main 2007 – zde hlavně: Blanka </a:t>
            </a:r>
            <a:r>
              <a:rPr lang="cs-CZ" sz="15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Zilynská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Ansichten der böhmischen Utraquisten der 15. Jahrhunderts zur Wallfahrt</a:t>
            </a:r>
            <a:endParaRPr lang="cs-CZ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>
              <a:buNone/>
            </a:pPr>
            <a:endParaRPr lang="cs-CZ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Kritika poutí: M. Jan </a:t>
            </a:r>
            <a:r>
              <a:rPr lang="cs-CZ" sz="2500" dirty="0" err="1"/>
              <a:t>Rokycana</a:t>
            </a:r>
            <a:endParaRPr lang="cs-CZ" sz="2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Žaloby na Jana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Rokycanu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poutích. O tom se poučujeme také z toho, že se posmívá poutím k svaté Panně, k příbytkům sv. Petra a Pavla a k ostatním světcům, nazývá je marnými a neužitečnými vycházkami a říká, že poutníci hledají Boha po místech a poutích; a také skutečně docílí, že musí být poutě zakázány. A někdy do té míry přikazoval městům zavřít brány, aby nepřicházeli poutníci k ostatkům svatých, že Bůh rozlomil brány hromy a otevřel cestu poutníkům.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Boubín – Zachová, s. 50)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Postila M. J. Rokycany: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tento lid, nechaje Ježíše, i křižuje jej znovu; nejsa poddán jeho přikázaní, i hledá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spasenie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sám sobě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vymýšlé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aneb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jemu kněz nebo mnich svatokupec,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kuběnář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lhář, lakomý uloží (tak), ono v 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ono v postech,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sobě zvolí, ono v 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uodpustciech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ono onomu svatému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slauží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oné svaté, ono matce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(…) Ono jakés divné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zřenie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 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uobrazuom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 svátostem, k 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šlojieři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nejistému.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Fr. Šimek, sv. I, s. 102)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Kritika poutí: M. Jan </a:t>
            </a:r>
            <a:r>
              <a:rPr lang="cs-CZ" sz="2500" dirty="0" err="1"/>
              <a:t>Rokycana</a:t>
            </a:r>
            <a:endParaRPr lang="cs-CZ" sz="2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ejiptské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babylonské, v nichž se myjí kozlové smrdutí a svině,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v nich více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zmaží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zkálejí (…) K nim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běžeti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nechajíce zákona božího a přikázaní jeho, nuž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pauti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nuž k 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obrazuom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 svátostem, svatých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políbiti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ono popelec, ono bratrství sobě s mnichy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zjednati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ono listy na odpuštění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hříchuov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biskupuov</a:t>
            </a: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118872" indent="0">
              <a:buNone/>
            </a:pP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(Postila M. J. Rokycany,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422-423)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dvoji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lidé na světě. Neb někteří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domácí tomuto světu, ale nebeskému království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jsau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pautníci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cizí; druzí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jsau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pautníci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tomuto světu, a domácí nebeskému království, majíce tento svět za cizí kraj, nebeské království za vlast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svau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pautníci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měli bychom my křesťané být, ač žádáme, aby se k nám Pán Kristus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přitovařišiti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(se) ráčil</a:t>
            </a:r>
            <a:r>
              <a:rPr lang="cs-CZ" sz="190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118872" indent="0">
              <a:buNone/>
            </a:pPr>
            <a:r>
              <a:rPr lang="cs-CZ" sz="19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ibid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sv. II, s. 673)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Restaurace poutí (po r. 1436)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„Zdržení kompaktát v Čechách“ (10. 3. 1437)</a:t>
            </a:r>
          </a:p>
          <a:p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púti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aby nebyly zabráněny, neb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světí i učili i sami činili, ale lid buď zpraven, aby z lehkosti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púti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nevedli, ani pod znamením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putovánie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nečistoty neb zlosti nehledali, ale z 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náboženstvie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svým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hřechóm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pokánie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 bázní boží je poctivě vedli; neb těžký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hřiech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jest, svatých věcí zle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užívati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pod podobenstvím služby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věci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činiti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kteréžto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popúzejie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větčie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uhněvánie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8872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(Archiv český III,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Palacký,  s. 454)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Jindřich ze Stráže (1445): </a:t>
            </a:r>
            <a:r>
              <a:rPr lang="cs-CZ" sz="2500" i="1" dirty="0"/>
              <a:t>Odpustky země svaté a </a:t>
            </a:r>
            <a:r>
              <a:rPr lang="cs-CZ" sz="2500" i="1" dirty="0" err="1"/>
              <a:t>putovanie</a:t>
            </a:r>
            <a:r>
              <a:rPr lang="cs-CZ" sz="2500" i="1" dirty="0"/>
              <a:t>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187624" y="1556792"/>
            <a:ext cx="3657600" cy="4663440"/>
          </a:xfrm>
        </p:spPr>
        <p:txBody>
          <a:bodyPr>
            <a:normAutofit lnSpcReduction="10000"/>
          </a:bodyPr>
          <a:lstStyle/>
          <a:p>
            <a:endParaRPr lang="cs-CZ" sz="1600" dirty="0"/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rukopis: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Praha, AMP,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1865,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368r-370r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itinerář: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Jižní Čechy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Pasov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– Salzbur</a:t>
            </a: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Korutany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Friul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Benátky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Pado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Dalm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ácie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Kréta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(Candi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kkon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Nazaret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Nappolonia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Tyros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Sarept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Bejrút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Tripol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Kypr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Benátky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Coming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soon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Jarda\Documents\Cestopisy\Odpustkové seznamy\Český seznam\AMP_1865_368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395565" cy="5062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564FE-66FF-4262-94A9-B9462E11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Jindřich ze Stráže (1445): </a:t>
            </a:r>
            <a:r>
              <a:rPr lang="cs-CZ" sz="2500" i="1" dirty="0"/>
              <a:t>Odpustky země svaté a </a:t>
            </a:r>
            <a:r>
              <a:rPr lang="cs-CZ" sz="2500" i="1" dirty="0" err="1"/>
              <a:t>putovanie</a:t>
            </a:r>
            <a:r>
              <a:rPr lang="cs-CZ" sz="2500" i="1" dirty="0"/>
              <a:t> </a:t>
            </a:r>
            <a:endParaRPr lang="cs-CZ" sz="2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952E2-FBC4-4D5D-92B1-3FED2D2867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cs-CZ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(fol. 368r)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Totoť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jsú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odpustky &lt;z&gt;  země Svaté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putovánie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puojčené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od svatého Silvestra papeže ku prosbě Konstantina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ciesařě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svaté Eleny, mateře jeho, nebo tu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nalezla dřěvo</a:t>
            </a:r>
            <a:r>
              <a:rPr lang="cs-CZ" sz="1800">
                <a:latin typeface="Times New Roman" panose="02020603050405020304" pitchFamily="18" charset="0"/>
                <a:ea typeface="Calibri" panose="020F0502020204030204" pitchFamily="34" charset="0"/>
              </a:rPr>
              <a:t> S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vatého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kříže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cs-CZ">
                <a:effectLst/>
              </a:rPr>
              <a:t> </a:t>
            </a:r>
            <a:endParaRPr lang="cs-CZ" dirty="0">
              <a:effectLst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193E6A-C371-4B1C-BF0C-65A7793D35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800">
                <a:latin typeface="Times New Roman" panose="02020603050405020304" pitchFamily="18" charset="0"/>
              </a:rPr>
              <a:t>(fol. 369r)</a:t>
            </a:r>
            <a:r>
              <a:rPr lang="cs-CZ" sz="1800"/>
              <a:t>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Item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Jerusalem jest město svaté a krásné, nábožné a veselé, a odpustky veliké a víno dobré. A ktož ty odpustky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obdržie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toho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sě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vína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napie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ten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muož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vesel býti a z tohoto světa vesele sníti.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Amen.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72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BAA5823-8236-4655-A686-61C9A81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Jindřich ze Stráže (1445): katolík či utrakvista?</a:t>
            </a:r>
            <a:r>
              <a:rPr lang="cs-CZ" sz="2500" i="1" dirty="0"/>
              <a:t> </a:t>
            </a:r>
            <a:endParaRPr lang="cs-CZ" sz="2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8BA51-F5FF-475F-AAD6-3DF22F51B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Téhož léta [1478] pan Jindřich Strážský navrátil se z pouti z Jeruzaléma od božího hrobu; a tam na té cestě rozličné a divné věci viděl, a zvláště že s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žoldánem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tureckým císařem, mnohé řeči měl, kteréž by sloužiti mohly ku potěšení Čechům, přijímajícím pod obojí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způsobou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 čemž ten pohan rozmlouval s ním, a řka: „My slyšíme, že mnozí křesťané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jinák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jinák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svém Bohu věří, nebo jedni přijímají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svú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ceremonii pod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jednú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druzí praví, že mají přijímati pod obojí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zpuosobou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tak se křesťané nesrovnávají u víře“. Pan Jindřich jemu odpověděl, že tak jest. Pak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žoldán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tomu řekl: „Já raději bych tomu Bohu sloužil, kterýž dává jísti i píti, než tomu, kterýž toliko jísti dává a píti nic“. Slyše tu řeč pan Jindřich od něho, ihned potom navrátiv se do Prahy, přijímal pod obojí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zpuosobou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až do smrti; nebo prvé před </a:t>
            </a:r>
            <a:r>
              <a:rPr lang="pl-PL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tím byl pod jednou a pravá jednuška.</a:t>
            </a:r>
          </a:p>
          <a:p>
            <a:pPr algn="l"/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Staří letopisové čeští od roku 1378 do 1527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ed. F. Palacký, Praha 1941, s. 185-186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67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Martin K</a:t>
            </a:r>
            <a:r>
              <a:rPr 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řivoústý (ca. 1474-1475)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67944" y="1403462"/>
            <a:ext cx="4758680" cy="530213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cs-CZ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rukopisy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APH-KMK, H 6/3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(lat.)</a:t>
            </a:r>
          </a:p>
          <a:p>
            <a:pPr algn="just"/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Praha,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KNM, 18 E 10 (1573)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cs-CZ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Edice (čes.):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cs-CZ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Kolár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České znění Cesty do Jeruzaléma Martina Křivoústého, 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Strahovská knihovna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18-19 (1983-1984),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67-95</a:t>
            </a:r>
          </a:p>
          <a:p>
            <a:pPr algn="just">
              <a:buNone/>
            </a:pPr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	V. Kajlik, </a:t>
            </a:r>
            <a:r>
              <a:rPr lang="fr-FR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Martin Bakalarz's journey from Bohemia to Jerusalem" ("Cesta z Czech do Geruzalema knieze Martina Bakalarze" (1573)): A philological analysis</a:t>
            </a:r>
            <a:r>
              <a:rPr lang="fr-FR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(University of Michigan), Ann Arbor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1994</a:t>
            </a:r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cs-CZ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Edice (lat.): </a:t>
            </a:r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J. Svátek, </a:t>
            </a:r>
            <a:r>
              <a:rPr lang="cs-CZ" sz="1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Utraquist priest in the Holy Land: the Latin Version of a Jerusalem Pilgrimage Testimony Written by Martin Křivoústý (1477), </a:t>
            </a:r>
            <a:r>
              <a:rPr lang="cs-CZ" sz="15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Listy filologické</a:t>
            </a:r>
            <a:r>
              <a:rPr lang="cs-CZ" sz="1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145/1-2, 2022, p. 141-194</a:t>
            </a:r>
            <a:endParaRPr lang="cs-CZ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obsah 5" descr="Obsah obrázku text, interiér&#10;&#10;Popis byl vytvořen automaticky">
            <a:extLst>
              <a:ext uri="{FF2B5EF4-FFF2-40B4-BE49-F238E27FC236}">
                <a16:creationId xmlns:a16="http://schemas.microsoft.com/office/drawing/2014/main" id="{322C1134-5547-44A5-9D8E-0D553DD6E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525" y="2013834"/>
            <a:ext cx="4968553" cy="331236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C7863-7E65-4946-9DC6-B32D478E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Martin Kabátník (1491-92)</a:t>
            </a:r>
            <a:br>
              <a:rPr lang="cs-CZ" sz="4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D2BA7-3EFD-430F-B38C-7E5D34BFDB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endParaRPr lang="cs-CZ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rukopisy a tisky:</a:t>
            </a:r>
            <a:endParaRPr lang="fr-FR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Praha, APH-KMK, O 35 </a:t>
            </a:r>
          </a:p>
          <a:p>
            <a:r>
              <a:rPr lang="cs-CZ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Cesta z Čech do Jeruzaléma a Egypta Martina Kabátníka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Litomy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šl 1539 (Stockholm, KB, Teol. Reform. Luther 173 Dd)</a:t>
            </a:r>
          </a:p>
          <a:p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tisk z r. 1542 (Dresden, SLUB, 4 A 1029)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fr-FR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edice: 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Martin </a:t>
            </a:r>
            <a:r>
              <a:rPr lang="cs-CZ" sz="28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Kabátník</a:t>
            </a:r>
            <a:r>
              <a:rPr lang="en-US" sz="28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esta z Čech do Jerusalema a Kaira r. 1491-92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J. V. </a:t>
            </a:r>
            <a:r>
              <a:rPr lang="cs-CZ" sz="28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Prášek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Pra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1894</a:t>
            </a:r>
            <a:endParaRPr 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Martin Kabátník, Cesta z Čech do Jeruzaléma a Egypta r. 1491-1492,</a:t>
            </a:r>
          </a:p>
          <a:p>
            <a:pPr>
              <a:buNone/>
            </a:pP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ed. M. Vajdlová, Litomyšl – Praha, 2019</a:t>
            </a:r>
          </a:p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BB3587-B63C-46C3-AFE6-296B906205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542203"/>
            <a:ext cx="7605220" cy="46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93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Jan </a:t>
            </a:r>
            <a:r>
              <a:rPr lang="cs-CZ" sz="2600" dirty="0" err="1"/>
              <a:t>Hasištejnský</a:t>
            </a:r>
            <a:r>
              <a:rPr lang="cs-CZ" sz="2600" dirty="0"/>
              <a:t> z Lobkovic (1493)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4038600" cy="4525963"/>
          </a:xfrm>
        </p:spPr>
        <p:txBody>
          <a:bodyPr>
            <a:normAutofit/>
          </a:bodyPr>
          <a:lstStyle/>
          <a:p>
            <a:endParaRPr lang="cs-CZ" sz="1600" b="1" dirty="0"/>
          </a:p>
          <a:p>
            <a:r>
              <a:rPr lang="cs-CZ" sz="1600" b="1" dirty="0"/>
              <a:t>rukopis: </a:t>
            </a:r>
            <a:r>
              <a:rPr lang="fr-FR" sz="1600" b="1" dirty="0"/>
              <a:t> </a:t>
            </a:r>
            <a:r>
              <a:rPr lang="cs-CZ" sz="1600" dirty="0"/>
              <a:t>Praha</a:t>
            </a:r>
            <a:r>
              <a:rPr lang="fr-FR" sz="1600" dirty="0"/>
              <a:t>, NK, XVII A 13</a:t>
            </a:r>
            <a:endParaRPr lang="cs-CZ" sz="1600" b="1" dirty="0"/>
          </a:p>
          <a:p>
            <a:r>
              <a:rPr lang="cs-CZ" sz="1600" b="1" dirty="0"/>
              <a:t>edice: </a:t>
            </a:r>
            <a:r>
              <a:rPr lang="fr-FR" sz="1600" cap="small" dirty="0"/>
              <a:t>Jan Hasištejnský z </a:t>
            </a:r>
            <a:r>
              <a:rPr lang="fr-FR" sz="1600" cap="small" dirty="0" err="1"/>
              <a:t>Lobkovic</a:t>
            </a:r>
            <a:r>
              <a:rPr lang="fr-FR" sz="1600" i="1" dirty="0"/>
              <a:t> </a:t>
            </a:r>
            <a:r>
              <a:rPr lang="fr-FR" sz="1600" i="1" dirty="0" err="1"/>
              <a:t>Putování</a:t>
            </a:r>
            <a:r>
              <a:rPr lang="fr-FR" sz="1600" i="1" dirty="0"/>
              <a:t> k </a:t>
            </a:r>
            <a:r>
              <a:rPr lang="fr-FR" sz="1600" i="1" dirty="0" err="1"/>
              <a:t>svatému</a:t>
            </a:r>
            <a:r>
              <a:rPr lang="fr-FR" sz="1600" i="1" dirty="0"/>
              <a:t> </a:t>
            </a:r>
            <a:r>
              <a:rPr lang="fr-FR" sz="1600" i="1" dirty="0" err="1"/>
              <a:t>hrobu</a:t>
            </a:r>
            <a:r>
              <a:rPr lang="fr-FR" sz="1600" i="1" dirty="0"/>
              <a:t>, </a:t>
            </a:r>
            <a:r>
              <a:rPr lang="fr-FR" sz="1600" dirty="0"/>
              <a:t>F. </a:t>
            </a:r>
            <a:r>
              <a:rPr lang="fr-FR" sz="1600" cap="small" dirty="0"/>
              <a:t>Strejček </a:t>
            </a:r>
            <a:r>
              <a:rPr lang="cs-CZ" sz="1600" dirty="0" err="1"/>
              <a:t>ed</a:t>
            </a:r>
            <a:r>
              <a:rPr lang="fr-FR" sz="1600" dirty="0"/>
              <a:t>., Praha, 1902</a:t>
            </a:r>
          </a:p>
          <a:p>
            <a:pPr>
              <a:buNone/>
            </a:pPr>
            <a:r>
              <a:rPr lang="cs-CZ" sz="1600" b="1"/>
              <a:t>Nová edice? </a:t>
            </a:r>
            <a:r>
              <a:rPr lang="cs-CZ" sz="1600"/>
              <a:t>Coming soon…</a:t>
            </a:r>
            <a:endParaRPr lang="cs-CZ" sz="16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32040" y="1340768"/>
            <a:ext cx="3822576" cy="4453955"/>
          </a:xfrm>
        </p:spPr>
        <p:txBody>
          <a:bodyPr>
            <a:normAutofit/>
          </a:bodyPr>
          <a:lstStyle/>
          <a:p>
            <a:endParaRPr lang="cs-CZ" sz="1600" b="1" dirty="0"/>
          </a:p>
          <a:p>
            <a:r>
              <a:rPr lang="cs-CZ" sz="1600" b="1" dirty="0" err="1"/>
              <a:t>Parallelbericht</a:t>
            </a:r>
            <a:r>
              <a:rPr lang="cs-CZ" sz="1600" b="1" dirty="0"/>
              <a:t>:</a:t>
            </a:r>
          </a:p>
          <a:p>
            <a:r>
              <a:rPr lang="fr-FR" sz="1600" dirty="0"/>
              <a:t>« Die Jerusalemfahrt des </a:t>
            </a:r>
            <a:r>
              <a:rPr lang="fr-FR" sz="1600" b="1" dirty="0"/>
              <a:t>Heinrich von Zedlitz</a:t>
            </a:r>
            <a:r>
              <a:rPr lang="fr-FR" sz="1600" dirty="0"/>
              <a:t> (1493) », </a:t>
            </a:r>
            <a:r>
              <a:rPr lang="cs-CZ" sz="1600" dirty="0"/>
              <a:t>e</a:t>
            </a:r>
            <a:r>
              <a:rPr lang="fr-FR" sz="1600" dirty="0"/>
              <a:t>d. </a:t>
            </a:r>
            <a:r>
              <a:rPr lang="fr-FR" sz="1600" cap="small" dirty="0"/>
              <a:t>R. Röhricht</a:t>
            </a:r>
            <a:r>
              <a:rPr lang="fr-FR" sz="1600" dirty="0"/>
              <a:t>, </a:t>
            </a:r>
            <a:r>
              <a:rPr lang="fr-FR" sz="1600" i="1" dirty="0"/>
              <a:t>Zeitschrift des Deutschen Palaestina-Vereins</a:t>
            </a:r>
            <a:r>
              <a:rPr lang="fr-FR" sz="1600" dirty="0"/>
              <a:t>, 17 (1894), </a:t>
            </a:r>
            <a:r>
              <a:rPr lang="cs-CZ" sz="1600" dirty="0"/>
              <a:t>s</a:t>
            </a:r>
            <a:r>
              <a:rPr lang="fr-FR" sz="1600" dirty="0"/>
              <a:t>. 98-114, 185-200 </a:t>
            </a:r>
            <a:r>
              <a:rPr lang="cs-CZ" sz="1600" dirty="0" err="1"/>
              <a:t>and</a:t>
            </a:r>
            <a:r>
              <a:rPr lang="fr-FR" sz="1600" dirty="0"/>
              <a:t> 277-301</a:t>
            </a:r>
            <a:endParaRPr lang="cs-CZ" sz="1600" b="1" dirty="0"/>
          </a:p>
        </p:txBody>
      </p:sp>
      <p:pic>
        <p:nvPicPr>
          <p:cNvPr id="4098" name="Picture 2" descr="tran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789040"/>
            <a:ext cx="4534240" cy="28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Děkuji za pozornost…</a:t>
            </a:r>
          </a:p>
          <a:p>
            <a:endParaRPr lang="cs-CZ" sz="2400" dirty="0"/>
          </a:p>
          <a:p>
            <a:pPr>
              <a:buNone/>
            </a:pPr>
            <a:endParaRPr lang="cs-CZ" sz="2400" dirty="0"/>
          </a:p>
        </p:txBody>
      </p:sp>
      <p:pic>
        <p:nvPicPr>
          <p:cNvPr id="5" name="Espace réservé du contenu 4" descr="25_E_8_________18QTN10001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21298" y="1773238"/>
            <a:ext cx="3092403" cy="462438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Poutníci z Čech v Kosmově kronice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pražský kanovník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Asinus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(Osel) – 1092 přes Uhry do Jeruzaléma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župan-kmet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Vznata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putoval tamtéž 1121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šlechtici: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Dlúhomil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Humbrecht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Gilbert a 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Jindřich Zdík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1124 kmet Heřman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Lutobor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1130 pražský biskup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Menhart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 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Přibyslavou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jež obdarovala sázavský klášter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1137 – 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druhá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Zdíkova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cesta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sázavským opatem Silvestrem a šlechticem Boleslavem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1141 –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Spytihněv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syn Bořivoje II. a 2 průvodci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719D9-D2F3-4020-8837-7718045E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/>
              <a:t>Rorgo Fretellus a Jindřich Zdík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0E4489-0D3C-4E96-ACD9-2B52FE410A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Rorgo Fretellus</a:t>
            </a:r>
          </a:p>
          <a:p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z kraje Ponthieu (Pikardie, sev. Francie)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ve Svaté zemi po r. 1100</a:t>
            </a:r>
          </a:p>
          <a:p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Galilee cancellarius, capellanus Sancte Nazarene ecclesiae, Antiocenus dyaconus, </a:t>
            </a:r>
            <a:r>
              <a:rPr lang="cs-CZ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kanovník kostela Božího hrobu</a:t>
            </a:r>
          </a:p>
          <a:p>
            <a:r>
              <a:rPr 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Descriptio Terrae sanctae: 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2 redakce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starší věnovaná olomouckému biskupovi Jindřichu Zdíkovi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mladší věnovaná 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hraběti z Toleda Rodrigo González de Lara</a:t>
            </a:r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DD7196-CED6-4DBC-B9A7-233C66A755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Jindřich Zdík (asi 1083-1150)</a:t>
            </a:r>
          </a:p>
          <a:p>
            <a:endParaRPr lang="cs-CZ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1123 v Jeruzalémě poprvé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1126 olomouckým biskupem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1137-1138 v Jeruzalémě podruhé</a:t>
            </a:r>
          </a:p>
          <a:p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klášter na Strahově (Sión) a </a:t>
            </a:r>
          </a:p>
          <a:p>
            <a:pPr marL="118872" indent="0">
              <a:buNone/>
            </a:pP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v Litomyšli (Olivetská hora)</a:t>
            </a:r>
          </a:p>
          <a:p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1145 na pouti do Říma</a:t>
            </a:r>
          </a:p>
          <a:p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hl. zdroj = Vincencius</a:t>
            </a:r>
          </a:p>
        </p:txBody>
      </p:sp>
    </p:spTree>
    <p:extLst>
      <p:ext uri="{BB962C8B-B14F-4D97-AF65-F5344CB8AC3E}">
        <p14:creationId xmlns:p14="http://schemas.microsoft.com/office/powerpoint/2010/main" val="113097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DD30E-BF97-4D4B-8A5A-D3126C79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4258816" cy="1252728"/>
          </a:xfrm>
        </p:spPr>
        <p:txBody>
          <a:bodyPr>
            <a:normAutofit/>
          </a:bodyPr>
          <a:lstStyle/>
          <a:p>
            <a:r>
              <a:rPr lang="cs-CZ" sz="3200"/>
              <a:t>Rorgo Fretellus a Jindřich Zdík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D08D16D2-424B-4C77-9603-2F3B40BCC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5" y="476672"/>
            <a:ext cx="4075245" cy="6061867"/>
          </a:xfr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81A4888-A3C2-424E-95FF-36B22697AAD6}"/>
              </a:ext>
            </a:extLst>
          </p:cNvPr>
          <p:cNvSpPr/>
          <p:nvPr/>
        </p:nvSpPr>
        <p:spPr>
          <a:xfrm>
            <a:off x="4330626" y="4856402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2AB952A5-4102-4693-AB34-4DE22750BDA7}"/>
              </a:ext>
            </a:extLst>
          </p:cNvPr>
          <p:cNvSpPr/>
          <p:nvPr/>
        </p:nvSpPr>
        <p:spPr>
          <a:xfrm rot="1892353">
            <a:off x="4935008" y="3795903"/>
            <a:ext cx="2142578" cy="194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ABF550-9D30-3790-CC1B-0288065D629C}"/>
              </a:ext>
            </a:extLst>
          </p:cNvPr>
          <p:cNvSpPr txBox="1"/>
          <p:nvPr/>
        </p:nvSpPr>
        <p:spPr>
          <a:xfrm>
            <a:off x="593314" y="2492896"/>
            <a:ext cx="46075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Ergo q</a:t>
            </a:r>
            <a:r>
              <a:rPr lang="fr-FR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uoniam devote, prout nobis cognitum est, immo catholice, transfretans huc de longe remotis Boemie partibus accessisti</a:t>
            </a:r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Reverentissimo patri et domino H(enrici) dei gracia Olomacensium antistiti R. Fretellus stola iocunditatis indui.</a:t>
            </a:r>
            <a:endParaRPr lang="cs-CZ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BC5A196-170E-98D1-B447-CCA8B481EBF0}"/>
              </a:ext>
            </a:extLst>
          </p:cNvPr>
          <p:cNvCxnSpPr>
            <a:cxnSpLocks/>
          </p:cNvCxnSpPr>
          <p:nvPr/>
        </p:nvCxnSpPr>
        <p:spPr>
          <a:xfrm>
            <a:off x="6970247" y="4496362"/>
            <a:ext cx="0" cy="3600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853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115C4F6-91D4-70A9-BB0C-6D7B56EC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3B2834E-69CA-016F-1EB4-AFAB8DCF6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328" y="1773936"/>
            <a:ext cx="4248472" cy="4623816"/>
          </a:xfrm>
        </p:spPr>
        <p:txBody>
          <a:bodyPr>
            <a:normAutofit lnSpcReduction="10000"/>
          </a:bodyPr>
          <a:lstStyle/>
          <a:p>
            <a:r>
              <a:rPr lang="cs-CZ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Modo autem, reverende domine mi, quoniam a parvitate nostra sacrorum locorum terre promissionis, regionis videlicet Israelitice, necnon regionum ei collateralium, noticiam querere dignatus es, prout sanius potero sublimitati tue diligenter elucidare non dedignabor</a:t>
            </a:r>
            <a:r>
              <a:rPr lang="cs-C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18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/>
          </a:p>
          <a:p>
            <a:endParaRPr lang="cs-CZ" sz="1600"/>
          </a:p>
          <a:p>
            <a:endParaRPr lang="cs-CZ" sz="1600"/>
          </a:p>
          <a:p>
            <a:endParaRPr lang="cs-CZ" sz="1600"/>
          </a:p>
          <a:p>
            <a:endParaRPr lang="cs-CZ" sz="1600"/>
          </a:p>
          <a:p>
            <a:endParaRPr lang="cs-CZ" sz="1600"/>
          </a:p>
          <a:p>
            <a:r>
              <a:rPr lang="cs-CZ" sz="1600"/>
              <a:t>In: </a:t>
            </a:r>
            <a:r>
              <a:rPr lang="cs-CZ" sz="1600" i="1"/>
              <a:t>Rorgo Fretellus de Nazareth et sa description de la Terre Sainte. Histoire et édition du texte</a:t>
            </a:r>
            <a:r>
              <a:rPr lang="cs-CZ" sz="1600"/>
              <a:t>, ed. P. C. Boeren, Amsterdam – Oxford – New York 1980, s. 8</a:t>
            </a:r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E7DC56F0-3EE0-8F3A-C602-BFEA4618E3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4233549" cy="6297342"/>
          </a:xfrm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35FC94FF-4CBF-6679-0DE4-EBC085B3F533}"/>
              </a:ext>
            </a:extLst>
          </p:cNvPr>
          <p:cNvSpPr/>
          <p:nvPr/>
        </p:nvSpPr>
        <p:spPr>
          <a:xfrm>
            <a:off x="4648202" y="2348880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C0B5139-0DCA-B65F-43CA-9B9EE494D024}"/>
              </a:ext>
            </a:extLst>
          </p:cNvPr>
          <p:cNvCxnSpPr>
            <a:cxnSpLocks/>
          </p:cNvCxnSpPr>
          <p:nvPr/>
        </p:nvCxnSpPr>
        <p:spPr>
          <a:xfrm>
            <a:off x="5796136" y="2348880"/>
            <a:ext cx="0" cy="7200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5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Poutníci v dalších pramenech (12. – 13. století)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1147 kníže Vladislav II. (v rámci 2. křížové výpravy)</a:t>
            </a:r>
          </a:p>
          <a:p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1152 </a:t>
            </a:r>
            <a:r>
              <a:rPr lang="cs-CZ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Hroznata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syn Heřmanův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1163-69 Jindřich, bratr krále Vladislava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1183 a podruhé r. 1185 probošt Martin, královský notář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1188 Petr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Milhost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šlechtic (zahynul v Palestině)	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1189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Děpolt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(3. křížová výprava)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1205 mnich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Egidius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 Čech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1250 župan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Markvald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 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26 poutníky</a:t>
            </a:r>
          </a:p>
          <a:p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Léta od vtělení Páně 1152 se velmož Hroznata, syn velmože Heřmana, muž dobrého a svatého života, vydal do Jeruzaléma a věrně donesl na žádost moravského biskupa Jana patriarchovi a dalším svatým otcům, arcibiskupům a biskupům drahocennou kasuli a mnohé dary, které k tomu při své smrti určil moravský biskup pan Jindřich. Téhož roku se šťastně vrátil domů, když věrně vyplnil slib, který dal Pánu Bohu.</a:t>
            </a:r>
          </a:p>
          <a:p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(Vincenciův letopis, in: </a:t>
            </a:r>
            <a:r>
              <a:rPr 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Milevský letopis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ed. A. Kernbach, Praha 2013, s. 42)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Přelom 14. a 15.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1354 – Tobiáš z Bechyně s 30 průvodci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1359 – Dětřich z Jindřichova Hradce (OFM) s 6 lidmi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1390 – Petr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Bratroš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Dubnice (Řím, Konstantinopol)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1390 – anonym-františkán (Řím, Svatá země)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1392 – 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septem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scutiferorum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Bohemia et 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Almania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družina Hanse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Hoske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Snutta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Feltau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(cestopis Thomase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Brygga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Thomase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Swinburne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Zámořští rytíři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Beneš z Hořovic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Zbyněk Zajíc z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Valdeka</a:t>
            </a: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Jindřich ze Stráže</a:t>
            </a:r>
          </a:p>
          <a:p>
            <a:endParaRPr lang="cs-CZ" sz="2200" dirty="0"/>
          </a:p>
          <a:p>
            <a:endParaRPr lang="cs-CZ" sz="1800" dirty="0"/>
          </a:p>
        </p:txBody>
      </p:sp>
      <p:pic>
        <p:nvPicPr>
          <p:cNvPr id="1030" name="Picture 6" descr="Měl kališník Jindřich ze Stráže šest prstů?">
            <a:extLst>
              <a:ext uri="{FF2B5EF4-FFF2-40B4-BE49-F238E27FC236}">
                <a16:creationId xmlns:a16="http://schemas.microsoft.com/office/drawing/2014/main" id="{EE6DA7B4-17F8-4A44-885A-5DC7235502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40" y="1773238"/>
            <a:ext cx="307852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2628136F-0DE9-4288-8F4A-458A219FD659}"/>
              </a:ext>
            </a:extLst>
          </p:cNvPr>
          <p:cNvSpPr/>
          <p:nvPr/>
        </p:nvSpPr>
        <p:spPr>
          <a:xfrm>
            <a:off x="2987824" y="6093296"/>
            <a:ext cx="180020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3CBF3-26E6-4CC9-8EEE-3A92DC20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3995176" cy="1286830"/>
          </a:xfrm>
        </p:spPr>
        <p:txBody>
          <a:bodyPr>
            <a:normAutofit/>
          </a:bodyPr>
          <a:lstStyle/>
          <a:p>
            <a:r>
              <a:rPr lang="cs-CZ" sz="3000"/>
              <a:t>Jindřich ze Stráže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F467E-D1D8-4ED0-8F43-29835E2499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>
                <a:latin typeface="TT91D6Fo00"/>
              </a:rPr>
              <a:t>„Anno domini milesimo cccc lx vio q[ui]nta f[er]ia an[te] festum s[ancti] anthonii obiit mag[ni]ficus </a:t>
            </a:r>
            <a:r>
              <a:rPr lang="pt-BR" sz="1800" b="0" i="0" u="none" strike="noStrike" baseline="0">
                <a:latin typeface="TT91D6Fo00"/>
              </a:rPr>
              <a:t>dominus d[omi]n[u]s Henricus de Straz</a:t>
            </a:r>
            <a:r>
              <a:rPr lang="cs-CZ" sz="1800" b="0" i="0" u="none" strike="noStrike" baseline="0">
                <a:latin typeface="TT91D6Fo00"/>
              </a:rPr>
              <a:t> </a:t>
            </a:r>
            <a:r>
              <a:rPr lang="pt-BR" sz="1800" b="0" i="0" u="none" strike="noStrike" baseline="0">
                <a:latin typeface="TT91D6Fo00"/>
              </a:rPr>
              <a:t>Ierosolimi milicia insig[ni]tus ac supremus</a:t>
            </a:r>
            <a:r>
              <a:rPr lang="cs-CZ" sz="1800" b="0" i="0" u="none" strike="noStrike" baseline="0">
                <a:latin typeface="TT91D6Fo00"/>
              </a:rPr>
              <a:t> </a:t>
            </a:r>
            <a:r>
              <a:rPr lang="it-IT" sz="1800" b="0" i="0" u="none" strike="noStrike" baseline="0">
                <a:latin typeface="TT91D6Fo00"/>
              </a:rPr>
              <a:t>m[a]g[iste]r curie reg[ni] boh[emi]e hi[c] sepultus orate pro eo.“</a:t>
            </a:r>
            <a:endParaRPr lang="cs-CZ" sz="1800" b="0" i="0" u="none" strike="noStrike" baseline="0">
              <a:latin typeface="TT91D6Fo00"/>
            </a:endParaRPr>
          </a:p>
          <a:p>
            <a:pPr algn="l"/>
            <a:endParaRPr lang="cs-CZ" sz="1800">
              <a:latin typeface="TT91D6Fo00"/>
            </a:endParaRPr>
          </a:p>
          <a:p>
            <a:pPr algn="l"/>
            <a:endParaRPr lang="cs-CZ" sz="1800">
              <a:latin typeface="TT91D6Fo00"/>
            </a:endParaRPr>
          </a:p>
          <a:p>
            <a:pPr algn="l"/>
            <a:endParaRPr lang="cs-CZ" sz="1800">
              <a:latin typeface="TT91D6Fo00"/>
            </a:endParaRPr>
          </a:p>
          <a:p>
            <a:pPr marL="118872" indent="0" algn="l">
              <a:buNone/>
            </a:pPr>
            <a:endParaRPr lang="cs-CZ" sz="1800">
              <a:latin typeface="TT91D6Fo00"/>
            </a:endParaRPr>
          </a:p>
          <a:p>
            <a:pPr algn="l"/>
            <a:endParaRPr lang="cs-CZ" sz="1800">
              <a:latin typeface="TT91D6Fo00"/>
            </a:endParaRPr>
          </a:p>
          <a:p>
            <a:pPr algn="l"/>
            <a:r>
              <a:rPr lang="cs-CZ" sz="1800">
                <a:latin typeface="TT91D6Fo00"/>
              </a:rPr>
              <a:t>Náhrobní kámen ve Stráži nad Nežárkou (kostel sv. Petra a Pavla, kaple sv. Michala)</a:t>
            </a:r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940842A-D9E5-4E5D-B81B-8D1A5AD0F9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1625" y="692696"/>
            <a:ext cx="4038600" cy="3018611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345AC2-33C6-4E0F-8EAB-00EA494C2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25" y="3694964"/>
            <a:ext cx="4043215" cy="30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6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529</TotalTime>
  <Words>3087</Words>
  <Application>Microsoft Office PowerPoint</Application>
  <PresentationFormat>Předvádění na obrazovce (4:3)</PresentationFormat>
  <Paragraphs>243</Paragraphs>
  <Slides>29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9" baseType="lpstr">
      <vt:lpstr>Arial</vt:lpstr>
      <vt:lpstr>Calibri</vt:lpstr>
      <vt:lpstr>Cambria</vt:lpstr>
      <vt:lpstr>Corbel</vt:lpstr>
      <vt:lpstr>Times New Roman</vt:lpstr>
      <vt:lpstr>TT91D6Fo00</vt:lpstr>
      <vt:lpstr>Wingdings</vt:lpstr>
      <vt:lpstr>Wingdings 2</vt:lpstr>
      <vt:lpstr>Wingdings 3</vt:lpstr>
      <vt:lpstr>Module</vt:lpstr>
      <vt:lpstr> Poutnictví jako kulturní praxe</vt:lpstr>
      <vt:lpstr>Literatura</vt:lpstr>
      <vt:lpstr>Poutníci z Čech v Kosmově kronice</vt:lpstr>
      <vt:lpstr>Rorgo Fretellus a Jindřich Zdík</vt:lpstr>
      <vt:lpstr>Rorgo Fretellus a Jindřich Zdík</vt:lpstr>
      <vt:lpstr>Prezentace aplikace PowerPoint</vt:lpstr>
      <vt:lpstr>Poutníci v dalších pramenech (12. – 13. století)</vt:lpstr>
      <vt:lpstr>Přelom 14. a 15. století</vt:lpstr>
      <vt:lpstr>Jindřich ze Stráže</vt:lpstr>
      <vt:lpstr>Přelom 14. a 15. století </vt:lpstr>
      <vt:lpstr>Poutníci v testamentech (městské prostředí)</vt:lpstr>
      <vt:lpstr>Český hospic v Římě (Karel IV., Heinrich z Rorau)</vt:lpstr>
      <vt:lpstr>Poutní místa v Čechách (14.-15. stol.) </vt:lpstr>
      <vt:lpstr>Poutní místa v Praze</vt:lpstr>
      <vt:lpstr>Praha: ukazování říšských ostatků (ostensio reliquiarum)</vt:lpstr>
      <vt:lpstr>Prezentace aplikace PowerPoint</vt:lpstr>
      <vt:lpstr>Prezentace aplikace PowerPoint</vt:lpstr>
      <vt:lpstr>Kritika poutí: Matěj z Janova, Regulae</vt:lpstr>
      <vt:lpstr>Kritika poutí: traktát Proti poutím</vt:lpstr>
      <vt:lpstr>Kritika poutí: M. Jan Rokycana</vt:lpstr>
      <vt:lpstr>Kritika poutí: M. Jan Rokycana</vt:lpstr>
      <vt:lpstr>Restaurace poutí (po r. 1436)</vt:lpstr>
      <vt:lpstr>Jindřich ze Stráže (1445): Odpustky země svaté a putovanie </vt:lpstr>
      <vt:lpstr>Jindřich ze Stráže (1445): Odpustky země svaté a putovanie </vt:lpstr>
      <vt:lpstr>Jindřich ze Stráže (1445): katolík či utrakvista? </vt:lpstr>
      <vt:lpstr>Martin Křivoústý (ca. 1474-1475)</vt:lpstr>
      <vt:lpstr>Martin Kabátník (1491-92) </vt:lpstr>
      <vt:lpstr>Jan Hasištejnský z Lobkovic (1493)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Poutnictví jako kulturní praxe</dc:title>
  <dc:creator>JARDA</dc:creator>
  <cp:lastModifiedBy>Jaroslav Svátek</cp:lastModifiedBy>
  <cp:revision>18</cp:revision>
  <dcterms:created xsi:type="dcterms:W3CDTF">2017-03-08T12:12:47Z</dcterms:created>
  <dcterms:modified xsi:type="dcterms:W3CDTF">2023-03-01T14:19:40Z</dcterms:modified>
</cp:coreProperties>
</file>