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8" r:id="rId4"/>
    <p:sldId id="260" r:id="rId5"/>
    <p:sldId id="331" r:id="rId6"/>
    <p:sldId id="259" r:id="rId7"/>
    <p:sldId id="257" r:id="rId8"/>
    <p:sldId id="262" r:id="rId9"/>
    <p:sldId id="264" r:id="rId10"/>
    <p:sldId id="267" r:id="rId11"/>
    <p:sldId id="335" r:id="rId12"/>
    <p:sldId id="269" r:id="rId13"/>
    <p:sldId id="272" r:id="rId14"/>
    <p:sldId id="334" r:id="rId15"/>
    <p:sldId id="332" r:id="rId16"/>
    <p:sldId id="343" r:id="rId17"/>
    <p:sldId id="307" r:id="rId18"/>
    <p:sldId id="308" r:id="rId19"/>
    <p:sldId id="309" r:id="rId20"/>
    <p:sldId id="340" r:id="rId21"/>
    <p:sldId id="326" r:id="rId22"/>
    <p:sldId id="261" r:id="rId23"/>
    <p:sldId id="315" r:id="rId24"/>
    <p:sldId id="319" r:id="rId25"/>
    <p:sldId id="275" r:id="rId26"/>
    <p:sldId id="273" r:id="rId27"/>
    <p:sldId id="337" r:id="rId28"/>
    <p:sldId id="277" r:id="rId29"/>
    <p:sldId id="336" r:id="rId30"/>
    <p:sldId id="294" r:id="rId31"/>
    <p:sldId id="285" r:id="rId32"/>
    <p:sldId id="286" r:id="rId33"/>
    <p:sldId id="342" r:id="rId34"/>
    <p:sldId id="301" r:id="rId35"/>
    <p:sldId id="338" r:id="rId36"/>
    <p:sldId id="339" r:id="rId37"/>
    <p:sldId id="291" r:id="rId38"/>
    <p:sldId id="263" r:id="rId39"/>
    <p:sldId id="341" r:id="rId40"/>
    <p:sldId id="265" r:id="rId41"/>
    <p:sldId id="299" r:id="rId42"/>
    <p:sldId id="327" r:id="rId43"/>
  </p:sldIdLst>
  <p:sldSz cx="9144000" cy="6858000" type="screen4x3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n Chovanec" initials="UMO" lastIdx="1" clrIdx="0">
    <p:extLst>
      <p:ext uri="{19B8F6BF-5375-455C-9EA6-DF929625EA0E}">
        <p15:presenceInfo xmlns:p15="http://schemas.microsoft.com/office/powerpoint/2012/main" userId="Milan Chovane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51A"/>
    <a:srgbClr val="9900CC"/>
    <a:srgbClr val="FFCC00"/>
    <a:srgbClr val="990033"/>
    <a:srgbClr val="C0C0C0"/>
    <a:srgbClr val="EAEAE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4" autoAdjust="0"/>
    <p:restoredTop sz="86424" autoAdjust="0"/>
  </p:normalViewPr>
  <p:slideViewPr>
    <p:cSldViewPr snapToGrid="0" snapToObjects="1">
      <p:cViewPr varScale="1">
        <p:scale>
          <a:sx n="103" d="100"/>
          <a:sy n="103" d="100"/>
        </p:scale>
        <p:origin x="194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282AE-AEB4-BB4D-B149-BDCFC7BBDFE1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A9D3-8D20-D148-A892-686287E50D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51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Srde%C4%8Dn%C3%AD_selh%C3%A1n%C3%AD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Systolick%C3%BD_objem" TargetMode="External"/><Relationship Id="rId5" Type="http://schemas.openxmlformats.org/officeDocument/2006/relationships/hyperlink" Target="https://www.wikiskripta.eu/w/Tepov%C3%BD_objem" TargetMode="External"/><Relationship Id="rId4" Type="http://schemas.openxmlformats.org/officeDocument/2006/relationships/hyperlink" Target="https://www.wikiskripta.eu/w/Kysl%C3%ADk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CTV- celková tělesná voda</a:t>
            </a:r>
          </a:p>
          <a:p>
            <a:r>
              <a:rPr lang="cs-CZ" dirty="0"/>
              <a:t>ICT – intracelulární tekutina</a:t>
            </a:r>
          </a:p>
          <a:p>
            <a:r>
              <a:rPr lang="cs-CZ" dirty="0"/>
              <a:t>ECT</a:t>
            </a:r>
            <a:r>
              <a:rPr lang="cs-CZ" baseline="0" dirty="0"/>
              <a:t> – extracelulární tekutina</a:t>
            </a:r>
          </a:p>
          <a:p>
            <a:r>
              <a:rPr lang="cs-CZ" baseline="0" dirty="0" err="1"/>
              <a:t>Krevení</a:t>
            </a:r>
            <a:r>
              <a:rPr lang="cs-CZ" baseline="0" dirty="0"/>
              <a:t> plazma </a:t>
            </a:r>
            <a:r>
              <a:rPr lang="cs-CZ" baseline="0" dirty="0" err="1"/>
              <a:t>představujem</a:t>
            </a:r>
            <a:r>
              <a:rPr lang="cs-CZ" baseline="0" dirty="0"/>
              <a:t> “pouze“ 5% CTV</a:t>
            </a:r>
          </a:p>
          <a:p>
            <a:r>
              <a:rPr lang="cs-CZ" baseline="0" dirty="0"/>
              <a:t>Velmi pečlivá regulace objemu CTV, smrt může nastat při zvýšení CTV už o 4%....!</a:t>
            </a:r>
          </a:p>
          <a:p>
            <a:endParaRPr lang="cs-CZ" baseline="0" dirty="0"/>
          </a:p>
          <a:p>
            <a:r>
              <a:rPr lang="cs-CZ" dirty="0"/>
              <a:t>https://www.youtube.com/watch?v=v3BTWpNTyLU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032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99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200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Histologická struktura</a:t>
            </a:r>
            <a:r>
              <a:rPr lang="cs-CZ" baseline="0" dirty="0"/>
              <a:t> tepny a žíly stejného kalibru:</a:t>
            </a:r>
            <a:endParaRPr lang="cs-CZ" dirty="0"/>
          </a:p>
          <a:p>
            <a:r>
              <a:rPr lang="cs-CZ" dirty="0"/>
              <a:t>Artérie</a:t>
            </a:r>
            <a:r>
              <a:rPr lang="cs-CZ" baseline="0" dirty="0"/>
              <a:t> – lumen č. 1, tlustá vrstva hladké svalovin č. 2, endotel č.5, </a:t>
            </a:r>
            <a:r>
              <a:rPr lang="cs-CZ" baseline="0" dirty="0" err="1"/>
              <a:t>adventicia</a:t>
            </a:r>
            <a:r>
              <a:rPr lang="cs-CZ" baseline="0" dirty="0"/>
              <a:t> č. 4</a:t>
            </a:r>
          </a:p>
          <a:p>
            <a:r>
              <a:rPr lang="cs-CZ" baseline="0" dirty="0"/>
              <a:t>Žíla – lumen č. 6, stěna bez hladké svaloviny č.7, endotel č. 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150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Pružníkový</a:t>
            </a:r>
            <a:r>
              <a:rPr lang="cs-CZ" baseline="0" dirty="0"/>
              <a:t> efekt, zvyšuje střední arteriální tlak. </a:t>
            </a:r>
            <a:r>
              <a:rPr lang="cs-CZ" baseline="0" dirty="0" err="1"/>
              <a:t>Elliminuje</a:t>
            </a:r>
            <a:r>
              <a:rPr lang="cs-CZ" baseline="0" dirty="0"/>
              <a:t> tlakové rozdíly mezi systolou a diastolou, fyziologicky TK 120/80mmHg.</a:t>
            </a:r>
          </a:p>
          <a:p>
            <a:r>
              <a:rPr lang="cs-CZ" baseline="0" dirty="0"/>
              <a:t>Při absenci pružinku v aortě, hlavně při ateroskleróze – aorta je jako kovová trubka, je při stejném CO krevní tlak např. 150/50mmHg - větší rozdíl mezi tlakem systoly a diastoly…..</a:t>
            </a:r>
            <a:endParaRPr lang="cs-CZ" dirty="0"/>
          </a:p>
          <a:p>
            <a:r>
              <a:rPr lang="cs-CZ" dirty="0"/>
              <a:t>Bolest – </a:t>
            </a:r>
            <a:r>
              <a:rPr lang="cs-CZ" dirty="0" err="1"/>
              <a:t>vzšší</a:t>
            </a:r>
            <a:r>
              <a:rPr lang="cs-CZ" dirty="0"/>
              <a:t> tlak i tep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685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Hlavní způsoby vzájemného zapojení cév v těle.</a:t>
            </a:r>
          </a:p>
          <a:p>
            <a:r>
              <a:rPr lang="cs-CZ" dirty="0"/>
              <a:t>Sériové – za sebou,</a:t>
            </a:r>
            <a:r>
              <a:rPr lang="cs-CZ" baseline="0" dirty="0"/>
              <a:t> např. plicní a systémová cirkulace. Množství krve, které proteče plícemi musí protéct i všemi orgány v těle…..</a:t>
            </a:r>
          </a:p>
          <a:p>
            <a:r>
              <a:rPr lang="cs-CZ" baseline="0" dirty="0"/>
              <a:t>Paralelní zapojení – vedle sebe, např. jednotlivé orgány v těle, R1, R2, R3, R4. Čím více se </a:t>
            </a:r>
            <a:r>
              <a:rPr lang="cs-CZ" baseline="0" dirty="0" err="1"/>
              <a:t>zůží</a:t>
            </a:r>
            <a:r>
              <a:rPr lang="cs-CZ" baseline="0" dirty="0"/>
              <a:t> průtok orgánem R1 (např. kůže) o to se může zvýšit průtok v orgánu R2 (např. pracující svaly) </a:t>
            </a:r>
            <a:r>
              <a:rPr lang="cs-CZ" baseline="0" dirty="0" err="1"/>
              <a:t>atď</a:t>
            </a:r>
            <a:r>
              <a:rPr lang="cs-CZ" baseline="0" dirty="0"/>
              <a:t>. Průtok systémovou cirkulací se nemění, ale mění se průtok jednotlivými orgány……..</a:t>
            </a:r>
          </a:p>
          <a:p>
            <a:endParaRPr lang="cs-CZ" baseline="0" dirty="0"/>
          </a:p>
          <a:p>
            <a:r>
              <a:rPr lang="cs-CZ" baseline="0" dirty="0"/>
              <a:t>Předělat – ateroskleróza,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82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 – </a:t>
            </a:r>
            <a:r>
              <a:rPr lang="cs-CZ" dirty="0" err="1"/>
              <a:t>transmurální</a:t>
            </a:r>
            <a:r>
              <a:rPr lang="cs-CZ" dirty="0"/>
              <a:t> tlak</a:t>
            </a:r>
          </a:p>
          <a:p>
            <a:r>
              <a:rPr lang="cs-CZ" dirty="0"/>
              <a:t>T – napětí ve stěně</a:t>
            </a:r>
          </a:p>
          <a:p>
            <a:r>
              <a:rPr lang="cs-CZ" dirty="0"/>
              <a:t>r – poloměr dutiny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64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Stěnu</a:t>
            </a:r>
            <a:r>
              <a:rPr lang="cs-CZ" baseline="0" dirty="0"/>
              <a:t> kapilár tvoří 1 vrstva endotelových buněk….</a:t>
            </a:r>
          </a:p>
          <a:p>
            <a:r>
              <a:rPr lang="cs-CZ" dirty="0"/>
              <a:t>Schéma</a:t>
            </a:r>
            <a:r>
              <a:rPr lang="cs-CZ" baseline="0" dirty="0"/>
              <a:t> v</a:t>
            </a:r>
            <a:r>
              <a:rPr lang="cs-CZ" dirty="0"/>
              <a:t>ýměny živin a zplodin metabolismu</a:t>
            </a:r>
            <a:r>
              <a:rPr lang="cs-CZ" baseline="0" dirty="0"/>
              <a:t> ve tkáních.</a:t>
            </a:r>
          </a:p>
          <a:p>
            <a:r>
              <a:rPr lang="cs-CZ" baseline="0" dirty="0"/>
              <a:t>Nahoře arteriální konec (červeně)</a:t>
            </a:r>
          </a:p>
          <a:p>
            <a:r>
              <a:rPr lang="cs-CZ" baseline="0" dirty="0"/>
              <a:t>Střed: kapiláry + </a:t>
            </a:r>
            <a:r>
              <a:rPr lang="cs-CZ" baseline="0" dirty="0" err="1"/>
              <a:t>intersticium</a:t>
            </a:r>
            <a:endParaRPr lang="cs-CZ" baseline="0" dirty="0"/>
          </a:p>
          <a:p>
            <a:r>
              <a:rPr lang="cs-CZ" baseline="0" dirty="0"/>
              <a:t>Dole: žilní konec (modrá)</a:t>
            </a:r>
            <a:endParaRPr lang="cs-CZ" dirty="0"/>
          </a:p>
          <a:p>
            <a:r>
              <a:rPr lang="cs-CZ" dirty="0"/>
              <a:t>Objem</a:t>
            </a:r>
            <a:r>
              <a:rPr lang="cs-CZ" baseline="0" dirty="0"/>
              <a:t> krve v těle cca 5 litrů</a:t>
            </a:r>
          </a:p>
          <a:p>
            <a:r>
              <a:rPr lang="cs-CZ" baseline="0" dirty="0"/>
              <a:t>Objem všech kapilár v těle cca 17-18 litrů</a:t>
            </a:r>
          </a:p>
          <a:p>
            <a:r>
              <a:rPr lang="cs-CZ" baseline="0" dirty="0"/>
              <a:t>=</a:t>
            </a:r>
          </a:p>
          <a:p>
            <a:r>
              <a:rPr lang="cs-CZ" baseline="0" dirty="0"/>
              <a:t>Ne všechny kapiláry jsou </a:t>
            </a:r>
            <a:r>
              <a:rPr lang="cs-CZ" baseline="0" dirty="0" err="1"/>
              <a:t>perfundovány</a:t>
            </a:r>
            <a:r>
              <a:rPr lang="cs-CZ" baseline="0" dirty="0"/>
              <a:t> ve stejnou dobu.</a:t>
            </a:r>
          </a:p>
          <a:p>
            <a:r>
              <a:rPr lang="cs-CZ" baseline="0" dirty="0" err="1"/>
              <a:t>Prekapilrání</a:t>
            </a:r>
            <a:r>
              <a:rPr lang="cs-CZ" baseline="0" dirty="0"/>
              <a:t> sfinkter: hladká svalovina na konci arteriol ev. na začátku kapilár. Jejich kontrakce/dilatace ovlivňuje které kapiláry budou právě </a:t>
            </a:r>
            <a:r>
              <a:rPr lang="cs-CZ" baseline="0" dirty="0" err="1"/>
              <a:t>perfundovány</a:t>
            </a:r>
            <a:r>
              <a:rPr lang="cs-CZ" baseline="0" dirty="0"/>
              <a:t>.</a:t>
            </a:r>
          </a:p>
          <a:p>
            <a:r>
              <a:rPr lang="cs-CZ" baseline="0" dirty="0"/>
              <a:t>Jejich regulace je možná několika způsoby: viz níže.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770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60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Syntitium</a:t>
            </a:r>
            <a:r>
              <a:rPr lang="cs-CZ" dirty="0"/>
              <a:t> – mnoho buněk</a:t>
            </a:r>
            <a:r>
              <a:rPr lang="cs-CZ" baseline="0" dirty="0"/>
              <a:t> navzájem propojených tzn. fungují jako jedna velká buňka. Když doje ke iontové změně v jedné buňce (aktivace) tato se šíří na ostatní buňky v srdci.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r>
              <a:rPr lang="cs-CZ" dirty="0"/>
              <a:t>https://www.youtube.com/watch?v=Z5AJu-9zijI&amp;list=PL1rG930trF2-sXuKA4LF-x3lzGIRSdI1B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492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Syntitium</a:t>
            </a:r>
            <a:r>
              <a:rPr lang="cs-CZ" dirty="0"/>
              <a:t> – mnoho buněk</a:t>
            </a:r>
            <a:r>
              <a:rPr lang="cs-CZ" baseline="0" dirty="0"/>
              <a:t> navzájem propojených tzn. fungují jako jedna velká buňka. Když doje ke iontové změně v jedné buňce (aktivace) tato se šíří na ostatní buňky v srdci.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07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Velmi důležité absolutní množství</a:t>
            </a:r>
            <a:r>
              <a:rPr lang="cs-CZ" baseline="0" dirty="0"/>
              <a:t> jednotlivých látek, ale i jejich vzájemný poměr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031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transplantace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3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401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Typický</a:t>
            </a:r>
            <a:r>
              <a:rPr lang="cs-CZ" baseline="0" dirty="0"/>
              <a:t> akční potenciál převodního systému myokardu (cca 1% buněk)</a:t>
            </a:r>
          </a:p>
          <a:p>
            <a:r>
              <a:rPr lang="cs-CZ" baseline="0" dirty="0"/>
              <a:t>Fáze 0: depolarizace, </a:t>
            </a:r>
            <a:r>
              <a:rPr lang="cs-CZ" baseline="0" dirty="0" err="1"/>
              <a:t>vstupě</a:t>
            </a:r>
            <a:r>
              <a:rPr lang="cs-CZ" baseline="0" dirty="0"/>
              <a:t> Ca2+</a:t>
            </a:r>
          </a:p>
          <a:p>
            <a:r>
              <a:rPr lang="cs-CZ" baseline="0" dirty="0"/>
              <a:t>Fáze 3: </a:t>
            </a:r>
            <a:r>
              <a:rPr lang="cs-CZ" baseline="0" dirty="0" err="1"/>
              <a:t>repolarizace</a:t>
            </a:r>
            <a:r>
              <a:rPr lang="cs-CZ" baseline="0" dirty="0"/>
              <a:t>, výstup K+</a:t>
            </a:r>
          </a:p>
          <a:p>
            <a:r>
              <a:rPr lang="cs-CZ" baseline="0" dirty="0"/>
              <a:t>Fáze 4: klidový membránový potenciál. Oproti předchozímu obrázku tato fáze nemá stejnou hodnotu, pořád se mění tzn. dochází ke spontánní depolarizaci myokardu. </a:t>
            </a:r>
            <a:r>
              <a:rPr lang="cs-CZ" baseline="0" dirty="0" err="1"/>
              <a:t>Pacemakerová</a:t>
            </a:r>
            <a:r>
              <a:rPr lang="cs-CZ" baseline="0" dirty="0"/>
              <a:t> aktivita, spontánní depolarizace, spontánní aktivace myokardu. Je to srdeční vlastnost, která nesouvisí s nervovou aktivací.</a:t>
            </a:r>
          </a:p>
          <a:p>
            <a:r>
              <a:rPr lang="cs-CZ" baseline="0" dirty="0"/>
              <a:t>Klinický příklad: po transplantaci srdce v těle příjemce se transplantuje pouze myokard bez nervové inervace a po operaci často orgán funguje i několik desetiletí….</a:t>
            </a:r>
            <a:r>
              <a:rPr lang="cs-CZ" dirty="0"/>
              <a:t>Typický graf akčního</a:t>
            </a:r>
            <a:r>
              <a:rPr lang="cs-CZ" baseline="0" dirty="0"/>
              <a:t> potenciálu pracovního myokardu (99% buněk srdce)</a:t>
            </a:r>
          </a:p>
          <a:p>
            <a:r>
              <a:rPr lang="cs-CZ" baseline="0" dirty="0"/>
              <a:t>Změny napětí (osa </a:t>
            </a:r>
            <a:r>
              <a:rPr lang="cs-CZ" baseline="0" dirty="0" err="1"/>
              <a:t>Y</a:t>
            </a:r>
            <a:r>
              <a:rPr lang="cs-CZ" baseline="0" dirty="0"/>
              <a:t>) v čase (osa X)</a:t>
            </a:r>
          </a:p>
          <a:p>
            <a:r>
              <a:rPr lang="cs-CZ" baseline="0" dirty="0"/>
              <a:t>Fáze 0: depolarizace, vstup Na+ do buňky</a:t>
            </a:r>
          </a:p>
          <a:p>
            <a:r>
              <a:rPr lang="cs-CZ" baseline="0" dirty="0"/>
              <a:t>Fáze 1: zahájení </a:t>
            </a:r>
            <a:r>
              <a:rPr lang="cs-CZ" baseline="0" dirty="0" err="1"/>
              <a:t>repolarizace</a:t>
            </a:r>
            <a:r>
              <a:rPr lang="cs-CZ" baseline="0" dirty="0"/>
              <a:t>, výstup K+ z buňky</a:t>
            </a:r>
          </a:p>
          <a:p>
            <a:r>
              <a:rPr lang="cs-CZ" baseline="0" dirty="0"/>
              <a:t>Fáze 2: </a:t>
            </a:r>
            <a:r>
              <a:rPr lang="cs-CZ" baseline="0" dirty="0" err="1"/>
              <a:t>plateau</a:t>
            </a:r>
            <a:r>
              <a:rPr lang="cs-CZ" baseline="0" dirty="0"/>
              <a:t>, vstup Ca2+ do buňky (velmi specifické pouze pro buňky pracovního myokardu)</a:t>
            </a:r>
          </a:p>
          <a:p>
            <a:r>
              <a:rPr lang="cs-CZ" baseline="0" dirty="0"/>
              <a:t>Fáze 3: pokračování </a:t>
            </a:r>
            <a:r>
              <a:rPr lang="cs-CZ" baseline="0" dirty="0" err="1"/>
              <a:t>repolarizace</a:t>
            </a:r>
            <a:r>
              <a:rPr lang="cs-CZ" baseline="0" dirty="0"/>
              <a:t>, K+ ven z buňky</a:t>
            </a:r>
          </a:p>
          <a:p>
            <a:r>
              <a:rPr lang="cs-CZ" baseline="0" dirty="0"/>
              <a:t>Fáze 4: klidový membránový potenciál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499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Součásti převodního systému s jejich frekvencí spontánní aktivity.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103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Typický</a:t>
            </a:r>
            <a:r>
              <a:rPr lang="cs-CZ" baseline="0" dirty="0"/>
              <a:t> záznam EKG:</a:t>
            </a:r>
          </a:p>
          <a:p>
            <a:r>
              <a:rPr lang="cs-CZ" baseline="0" dirty="0"/>
              <a:t>Svody I, II, III – končetinové, záznam z elektrod naložených na končetinách</a:t>
            </a:r>
          </a:p>
          <a:p>
            <a:r>
              <a:rPr lang="cs-CZ" baseline="0" dirty="0"/>
              <a:t>Svody </a:t>
            </a:r>
            <a:r>
              <a:rPr lang="cs-CZ" baseline="0" dirty="0" err="1"/>
              <a:t>aVL</a:t>
            </a:r>
            <a:r>
              <a:rPr lang="cs-CZ" baseline="0" dirty="0"/>
              <a:t>, </a:t>
            </a:r>
            <a:r>
              <a:rPr lang="cs-CZ" baseline="0" dirty="0" err="1"/>
              <a:t>aVF</a:t>
            </a:r>
            <a:r>
              <a:rPr lang="cs-CZ" baseline="0" dirty="0"/>
              <a:t>, </a:t>
            </a:r>
            <a:r>
              <a:rPr lang="cs-CZ" baseline="0" dirty="0" err="1"/>
              <a:t>aVR</a:t>
            </a:r>
            <a:r>
              <a:rPr lang="cs-CZ" baseline="0" dirty="0"/>
              <a:t> – průměr mezi jednotlivými končetinovými svody, počítá přístroj</a:t>
            </a:r>
          </a:p>
          <a:p>
            <a:r>
              <a:rPr lang="cs-CZ" baseline="0" dirty="0"/>
              <a:t>Těchto 6 svodů zaznamenává elektrické změny myokardu ve frontální rovině těla (rovnoběžná s čelem jedince)</a:t>
            </a:r>
          </a:p>
          <a:p>
            <a:r>
              <a:rPr lang="cs-CZ" baseline="0" dirty="0"/>
              <a:t>Svody V1 – V6: hrudní svody, záznam v transversální rovině, příčně….</a:t>
            </a:r>
          </a:p>
          <a:p>
            <a:endParaRPr lang="cs-CZ" baseline="0" dirty="0"/>
          </a:p>
          <a:p>
            <a:r>
              <a:rPr lang="cs-CZ" baseline="0" dirty="0"/>
              <a:t>Podle změn v jednotlivých svodech je velmi často možné odhadnout v které části srdce dochází ke změnám: ischemie-infarkt, arytmie, extrasystoly, přídatné dráhy…..</a:t>
            </a:r>
          </a:p>
          <a:p>
            <a:endParaRPr lang="cs-CZ" baseline="0" dirty="0"/>
          </a:p>
          <a:p>
            <a:r>
              <a:rPr lang="cs-CZ" baseline="0" dirty="0"/>
              <a:t>EKG se může točit (doleva, doprava….), ale pokud ho chceme získat musíme ho </a:t>
            </a:r>
            <a:r>
              <a:rPr lang="cs-CZ" b="1" baseline="0" dirty="0"/>
              <a:t>zaznamenat</a:t>
            </a:r>
            <a:r>
              <a:rPr lang="cs-CZ" baseline="0" dirty="0"/>
              <a:t>!!!!</a:t>
            </a:r>
            <a:endParaRPr lang="cs-CZ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Typický,</a:t>
            </a:r>
            <a:r>
              <a:rPr lang="cs-CZ" baseline="0" dirty="0"/>
              <a:t> fyziologický směr elektrické srdeční osy. Tzn. směřování elektrické aktivace, depolarizace myokardem. Souvisí s jak se depolarizace šíří v myokardu. </a:t>
            </a:r>
            <a:r>
              <a:rPr lang="cs-CZ" baseline="0" dirty="0" err="1"/>
              <a:t>Deopolarizace</a:t>
            </a:r>
            <a:r>
              <a:rPr lang="cs-CZ" baseline="0" dirty="0"/>
              <a:t> se šíří převodním systémem. </a:t>
            </a:r>
            <a:endParaRPr lang="cs-CZ" dirty="0"/>
          </a:p>
          <a:p>
            <a:r>
              <a:rPr lang="cs-CZ" dirty="0"/>
              <a:t>Princip EKG – elektrokardiogramu: </a:t>
            </a:r>
          </a:p>
          <a:p>
            <a:r>
              <a:rPr lang="cs-CZ" dirty="0"/>
              <a:t>Obrázek: povrch myokardu</a:t>
            </a:r>
            <a:r>
              <a:rPr lang="cs-CZ" baseline="0" dirty="0"/>
              <a:t> – pracovního myokardu. V klidu je povrch buněk s + nábojem. Při akčním potenciálů (více + nabitých iontů jde do buněk) je povrch </a:t>
            </a:r>
            <a:r>
              <a:rPr lang="cs-CZ" baseline="0" dirty="0" err="1"/>
              <a:t>nabiný</a:t>
            </a:r>
            <a:r>
              <a:rPr lang="cs-CZ" baseline="0" dirty="0"/>
              <a:t> - . Mezi + a – nábojem dokážeme změřit napětí = EKG.</a:t>
            </a:r>
          </a:p>
          <a:p>
            <a:r>
              <a:rPr lang="cs-CZ" dirty="0"/>
              <a:t>Typick</a:t>
            </a:r>
            <a:r>
              <a:rPr lang="cs-CZ" baseline="0" dirty="0"/>
              <a:t>ý, standardní, fyziologický obraz EKG.</a:t>
            </a:r>
          </a:p>
          <a:p>
            <a:r>
              <a:rPr lang="cs-CZ" baseline="0" dirty="0"/>
              <a:t>Vlna P - depolarizace síní</a:t>
            </a:r>
          </a:p>
          <a:p>
            <a:r>
              <a:rPr lang="cs-CZ" baseline="0" dirty="0"/>
              <a:t>PQ interval – šíření aktivace AV uzlem</a:t>
            </a:r>
          </a:p>
          <a:p>
            <a:r>
              <a:rPr lang="cs-CZ" baseline="0" dirty="0"/>
              <a:t>QRS komplex – depolarizace komor</a:t>
            </a:r>
          </a:p>
          <a:p>
            <a:r>
              <a:rPr lang="cs-CZ" baseline="0" dirty="0"/>
              <a:t>Vlna T: </a:t>
            </a:r>
            <a:r>
              <a:rPr lang="cs-CZ" baseline="0" dirty="0" err="1"/>
              <a:t>repolarizace</a:t>
            </a:r>
            <a:r>
              <a:rPr lang="cs-CZ" baseline="0" dirty="0"/>
              <a:t> komor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544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116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Srdeční práce se vyjadřuje hodnotou</a:t>
            </a:r>
            <a:r>
              <a:rPr lang="cs-CZ" baseline="0" dirty="0"/>
              <a:t> minutového srdečního výdeje – </a:t>
            </a:r>
            <a:r>
              <a:rPr lang="cs-CZ" baseline="0" dirty="0" err="1"/>
              <a:t>Cardiac</a:t>
            </a:r>
            <a:r>
              <a:rPr lang="cs-CZ" baseline="0" dirty="0"/>
              <a:t> Output (CO). </a:t>
            </a:r>
          </a:p>
          <a:p>
            <a:r>
              <a:rPr lang="cs-CZ" baseline="0" dirty="0"/>
              <a:t>CO = množství krve vypumpováno srdcem za 1 minutu</a:t>
            </a:r>
          </a:p>
          <a:p>
            <a:r>
              <a:rPr lang="cs-CZ" baseline="0" dirty="0"/>
              <a:t>SV = </a:t>
            </a:r>
            <a:r>
              <a:rPr lang="cs-CZ" baseline="0" dirty="0" err="1"/>
              <a:t>stroke</a:t>
            </a:r>
            <a:r>
              <a:rPr lang="cs-CZ" baseline="0" dirty="0"/>
              <a:t> </a:t>
            </a:r>
            <a:r>
              <a:rPr lang="cs-CZ" baseline="0" dirty="0" err="1"/>
              <a:t>volume</a:t>
            </a:r>
            <a:r>
              <a:rPr lang="cs-CZ" baseline="0" dirty="0"/>
              <a:t>, </a:t>
            </a:r>
            <a:r>
              <a:rPr lang="cs-CZ" baseline="0" dirty="0" err="1"/>
              <a:t>vývrhový</a:t>
            </a:r>
            <a:r>
              <a:rPr lang="cs-CZ" baseline="0" dirty="0"/>
              <a:t> objem, objem vypuzený </a:t>
            </a:r>
            <a:r>
              <a:rPr lang="cs-CZ" baseline="0" dirty="0" err="1"/>
              <a:t>jedným</a:t>
            </a:r>
            <a:r>
              <a:rPr lang="cs-CZ" baseline="0" dirty="0"/>
              <a:t> stahem srdce</a:t>
            </a:r>
          </a:p>
          <a:p>
            <a:r>
              <a:rPr lang="cs-CZ" baseline="0" dirty="0"/>
              <a:t>TF = tepová frekvence, počet stahů za minutu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461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Fyziologické</a:t>
            </a:r>
            <a:r>
              <a:rPr lang="cs-CZ" baseline="0" dirty="0"/>
              <a:t> 12-svodové EKG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842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196D15-52ED-1846-B7CE-56AED873547E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6661"/>
            <a:ext cx="4984962" cy="446841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Zvyšování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preloadu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jedním z kompenzačních mechanismů při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rdeční selhán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srdečním selhání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Zvýší-li se plnění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preload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posouvá se začátek napínací fáze na křivce klidového napětí doprava, tím se zvyšují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enddiastolický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objem (EDV), systolický objem (SV) a práce srdce. Stoupá také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endsystolický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objem.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Vysoký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afterload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zatěžuje srdeční sval, zvyšuje spotřebu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Kyslí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kyslíku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zhoršuje prokrvení myokardu a může přispívat k srdečnímu selhání.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Zvyšuje-li se tlak v aortě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afterload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otevírá se aortální chlopeň až při odpovídajícím zvýšení tlaku v levé komoře. V krátké tepové fázi proto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Tepový obj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tepový objem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klesne. Zvýší se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endsystolický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objem (ESV) a následující diastolické plnění proto posouvá začátek napínací fáze na křivce klidového napětí doprava.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Systolický obj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Tepový objem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 tak přes zvýšený tlak v aortě normalizuje. ESV je přitom poměrně značně zvýšen.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cs-CZ" dirty="0"/>
              <a:t>Velmi důležité pro patofyziologii – dozvíte se mnohem více – </a:t>
            </a:r>
            <a:r>
              <a:rPr lang="cs-CZ" dirty="0" err="1"/>
              <a:t>koronarky</a:t>
            </a:r>
            <a:r>
              <a:rPr lang="cs-CZ" dirty="0"/>
              <a:t> jsou většinou to co vás zabije – naučit se  - pro více informací - https://www.kardio-cz.cz/data/clanek/424/dokumenty/784-08-kalaanatomiekoronarnichcevkardiodny2013.pdf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Hodně štěstí</a:t>
            </a:r>
            <a:r>
              <a:rPr lang="cs-CZ" baseline="0"/>
              <a:t> </a:t>
            </a:r>
            <a:r>
              <a:rPr lang="cs-CZ" baseline="0" dirty="0"/>
              <a:t>na zkoušce….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4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Základní</a:t>
            </a:r>
            <a:r>
              <a:rPr lang="cs-CZ" baseline="0" dirty="0"/>
              <a:t> složení krve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89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Onkotický</a:t>
            </a:r>
            <a:r>
              <a:rPr lang="cs-CZ" dirty="0"/>
              <a:t> tlak – osmotický tlak krevní</a:t>
            </a:r>
            <a:r>
              <a:rPr lang="cs-CZ" baseline="0" dirty="0"/>
              <a:t> plazmy způsobený osmoticky aktivními (polární – při fyziologickém pH disociují, mají </a:t>
            </a:r>
            <a:r>
              <a:rPr lang="cs-CZ" baseline="0" dirty="0" err="1"/>
              <a:t>elektický</a:t>
            </a:r>
            <a:r>
              <a:rPr lang="cs-CZ" baseline="0" dirty="0"/>
              <a:t> pól) makromolekulami látkami. Nejvíce zastoupená je bílkovina albumin.</a:t>
            </a:r>
          </a:p>
          <a:p>
            <a:r>
              <a:rPr lang="cs-CZ" baseline="0" dirty="0"/>
              <a:t>Transport: hlavně hydrofobních (ve vodě nerozpustných látek) např. hormonů</a:t>
            </a:r>
          </a:p>
          <a:p>
            <a:r>
              <a:rPr lang="cs-CZ" baseline="0" dirty="0"/>
              <a:t>pH: koncentrace H+ v plasmě, fyziologická hodnota kolem 7,34 zajišťuje správnou funkci hormonů, enzymů </a:t>
            </a:r>
            <a:r>
              <a:rPr lang="cs-CZ" baseline="0" dirty="0" err="1"/>
              <a:t>atď</a:t>
            </a:r>
            <a:endParaRPr lang="cs-CZ" baseline="0" dirty="0"/>
          </a:p>
          <a:p>
            <a:r>
              <a:rPr lang="cs-CZ" baseline="0" dirty="0"/>
              <a:t>Imunita: imunoglobuliny, protilátky proti bakteriálním infekcím</a:t>
            </a:r>
          </a:p>
          <a:p>
            <a:r>
              <a:rPr lang="cs-CZ" baseline="0" dirty="0"/>
              <a:t>Srážení: </a:t>
            </a:r>
            <a:r>
              <a:rPr lang="cs-CZ" baseline="0" dirty="0" err="1"/>
              <a:t>prosrážlivé</a:t>
            </a:r>
            <a:r>
              <a:rPr lang="cs-CZ" baseline="0" dirty="0"/>
              <a:t> faktory – tvorba fibrinu z fibrinogenu a/nebo protisrážlivé faktory: antitrombin, </a:t>
            </a:r>
            <a:r>
              <a:rPr lang="cs-CZ" baseline="0" dirty="0" err="1"/>
              <a:t>proteinS</a:t>
            </a:r>
            <a:r>
              <a:rPr lang="cs-CZ" baseline="0" dirty="0"/>
              <a:t>, protein C a </a:t>
            </a:r>
            <a:r>
              <a:rPr lang="cs-CZ" baseline="0" dirty="0" err="1"/>
              <a:t>fibrilolýza</a:t>
            </a:r>
            <a:r>
              <a:rPr lang="cs-CZ" baseline="0" dirty="0"/>
              <a:t>: rozpouštění již nepotřebných krevních sraženin – tvorba fibrinu.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30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Zánik červených krvinek </a:t>
            </a:r>
            <a:r>
              <a:rPr lang="cs-CZ" dirty="0"/>
              <a:t>(hemolýza) ● Hlavně slezina, játra, kostní dřeň ● Hemoglobin = hem (železo) + globin (bílkoviny) − Hem – část se recykluje a část přetvořen na bilirubin (součást žlučového barviva) − Globin ---- aminokyseliny Anémie – chudokrevnost – nedostatek ČK Novorozenecká žloutenka</a:t>
            </a:r>
          </a:p>
          <a:p>
            <a:r>
              <a:rPr lang="cs-CZ" dirty="0"/>
              <a:t>Erytrocyty</a:t>
            </a:r>
            <a:r>
              <a:rPr lang="cs-CZ" baseline="0" dirty="0"/>
              <a:t> obsahují: Fe2+, hem, globin (bílkovina)</a:t>
            </a:r>
          </a:p>
          <a:p>
            <a:r>
              <a:rPr lang="cs-CZ" baseline="0" dirty="0"/>
              <a:t>Nemají jádro!</a:t>
            </a:r>
          </a:p>
          <a:p>
            <a:r>
              <a:rPr lang="cs-CZ" b="1" baseline="0" dirty="0"/>
              <a:t>Energii získávají pouze glykolýzou a ne Krebsovým cyklem</a:t>
            </a:r>
            <a:r>
              <a:rPr lang="cs-CZ" baseline="0" dirty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44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Nalevo: stopové</a:t>
            </a:r>
            <a:r>
              <a:rPr lang="cs-CZ" baseline="0" dirty="0"/>
              <a:t> prvky, vitamíny a hormony potřebné pro správnou erytropoézu.</a:t>
            </a:r>
          </a:p>
          <a:p>
            <a:r>
              <a:rPr lang="cs-CZ" baseline="0" dirty="0"/>
              <a:t>Napravo: fyziologická řada tvorby erytrocytů + patologické varianty erytrocytů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09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Tvorba leukocytů z</a:t>
            </a:r>
            <a:r>
              <a:rPr lang="cs-CZ" baseline="0" dirty="0"/>
              <a:t> </a:t>
            </a:r>
            <a:r>
              <a:rPr lang="cs-CZ" baseline="0" dirty="0" err="1"/>
              <a:t>pluripotentních</a:t>
            </a:r>
            <a:r>
              <a:rPr lang="cs-CZ" baseline="0" dirty="0"/>
              <a:t> buněk v kostní dřeni. </a:t>
            </a:r>
          </a:p>
          <a:p>
            <a:r>
              <a:rPr lang="cs-CZ" baseline="0" dirty="0"/>
              <a:t>7.) </a:t>
            </a:r>
            <a:r>
              <a:rPr lang="cs-CZ" baseline="0" dirty="0" err="1"/>
              <a:t>neurofilní</a:t>
            </a:r>
            <a:r>
              <a:rPr lang="cs-CZ" baseline="0" dirty="0"/>
              <a:t> granulocyt</a:t>
            </a:r>
          </a:p>
          <a:p>
            <a:r>
              <a:rPr lang="cs-CZ" baseline="0" dirty="0"/>
              <a:t>10.) eozinofilní granulocyt</a:t>
            </a:r>
          </a:p>
          <a:p>
            <a:r>
              <a:rPr lang="cs-CZ" baseline="0" dirty="0"/>
              <a:t>12.) bazofilní granulocyt</a:t>
            </a:r>
          </a:p>
          <a:p>
            <a:r>
              <a:rPr lang="cs-CZ" baseline="0" dirty="0"/>
              <a:t>16.) monocyt</a:t>
            </a:r>
          </a:p>
          <a:p>
            <a:r>
              <a:rPr lang="cs-CZ" baseline="0" dirty="0"/>
              <a:t>+ lymfocyty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691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Krevní destičky (Trombocyty) - kostní dřeň (úlomky megakaryocytů) - bezbarvé, bezjaderné - životnost cca 10 dní Proces srážení krve: - poranění cév (produkce specifických látek do okolí)Nemají jádro. </a:t>
            </a:r>
          </a:p>
          <a:p>
            <a:r>
              <a:rPr lang="cs-CZ" dirty="0"/>
              <a:t>Důležitá</a:t>
            </a:r>
            <a:r>
              <a:rPr lang="cs-CZ" baseline="0" dirty="0"/>
              <a:t> životnost.</a:t>
            </a:r>
          </a:p>
          <a:p>
            <a:r>
              <a:rPr lang="cs-CZ" baseline="0" dirty="0" err="1"/>
              <a:t>Antiagregační</a:t>
            </a:r>
            <a:r>
              <a:rPr lang="cs-CZ" baseline="0" dirty="0"/>
              <a:t> léčba: Anopyrin, </a:t>
            </a:r>
            <a:r>
              <a:rPr lang="cs-CZ" baseline="0" dirty="0" err="1"/>
              <a:t>Trombex</a:t>
            </a:r>
            <a:r>
              <a:rPr lang="cs-CZ" baseline="0" dirty="0"/>
              <a:t>, </a:t>
            </a:r>
            <a:r>
              <a:rPr lang="cs-CZ" baseline="0" dirty="0" err="1"/>
              <a:t>Brilique</a:t>
            </a:r>
            <a:r>
              <a:rPr lang="cs-CZ" baseline="0" dirty="0"/>
              <a:t>, </a:t>
            </a:r>
            <a:r>
              <a:rPr lang="cs-CZ" baseline="0" dirty="0" err="1"/>
              <a:t>Integrilin</a:t>
            </a:r>
            <a:r>
              <a:rPr lang="cs-CZ" baseline="0" dirty="0"/>
              <a:t>….. Všechny tyto léky omezí shlukování destiček v průběhu srážení krve - prodlužují krvácení. V případě nutnosti chirurgického výkonu a užívání některého z uvedených léků je nutné vyčkat 5 – 10 dnů s výkonem po vysazení léků (podle reversibilní ev. </a:t>
            </a:r>
            <a:r>
              <a:rPr lang="cs-CZ" baseline="0" dirty="0" err="1"/>
              <a:t>irreversibilní</a:t>
            </a:r>
            <a:r>
              <a:rPr lang="cs-CZ" baseline="0" dirty="0"/>
              <a:t> inhibici destiček….)</a:t>
            </a:r>
          </a:p>
          <a:p>
            <a:r>
              <a:rPr lang="cs-CZ" dirty="0"/>
              <a:t>Fáze: a. vasokonstrikce (“cévní křeč”) b. aktivita destiček - přichycení v místě poranění a specifickou </a:t>
            </a:r>
            <a:r>
              <a:rPr lang="cs-CZ" dirty="0" err="1"/>
              <a:t>chem</a:t>
            </a:r>
            <a:r>
              <a:rPr lang="cs-CZ" dirty="0"/>
              <a:t>. komunikací svolávají další, postupné splývání destiček c. samotné srážení = přeměna rozpuštěného fibrinogenu (v plazmě) na fibrin (nerozpustný, vytváří síť) - vzniká krevní koláč (lidově “strup” ) + nažloutlá tekutina = krevní sérum - trombóza (embolie - ucpání cév) x hemofilie</a:t>
            </a:r>
          </a:p>
          <a:p>
            <a:r>
              <a:rPr lang="cs-CZ" dirty="0"/>
              <a:t>a.) vazokonstrikce poraněné</a:t>
            </a:r>
            <a:r>
              <a:rPr lang="cs-CZ" baseline="0" dirty="0"/>
              <a:t> cévy – zmírnění krvácení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b.) aktivace krevních destiček – trombocytů</a:t>
            </a:r>
            <a:endParaRPr lang="cs-CZ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c.) aktivace </a:t>
            </a:r>
            <a:r>
              <a:rPr lang="cs-CZ" baseline="0" dirty="0" err="1"/>
              <a:t>hemokoagulace</a:t>
            </a:r>
            <a:r>
              <a:rPr lang="cs-CZ" baseline="0" dirty="0"/>
              <a:t> – vznik fibrinové zátky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d.) </a:t>
            </a:r>
            <a:r>
              <a:rPr lang="cs-CZ" baseline="0" dirty="0" err="1"/>
              <a:t>fibrinolýza</a:t>
            </a:r>
            <a:r>
              <a:rPr lang="cs-CZ" baseline="0" dirty="0"/>
              <a:t> – rozpuštění krevní sraženiny po reparaci cévy….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07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Bílkoviny tvořeny</a:t>
            </a:r>
            <a:r>
              <a:rPr lang="cs-CZ" baseline="0" dirty="0"/>
              <a:t> v játrech. Kaskáda reakcí kdy každý faktor se aktivuje předchozím, po aktivaci získává funkci enzymu a aktivuje následující faktor. </a:t>
            </a:r>
          </a:p>
          <a:p>
            <a:r>
              <a:rPr lang="cs-CZ" baseline="0" dirty="0"/>
              <a:t>Nakonec vznikne v poraněném místě krevní zátka – síť fibrinových vláken.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9D3-8D20-D148-A892-686287E50D9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99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08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3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27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85248-BA6B-496B-8C60-E2911EED8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039" y="1376860"/>
            <a:ext cx="8549197" cy="2133103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cs-CZ" dirty="0"/>
              <a:t>Celý název prezentace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5A09C1-51A2-4F07-B195-03A201AD6E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039" y="3602038"/>
            <a:ext cx="8549197" cy="11985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Podtitul prezentace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4C219D-1244-4BAC-950C-FC681E20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5E80DF-30B9-412B-AAE9-38CAC007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AEC559-7D4C-4588-8B8D-BB6EDFBA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85F14F-1814-49AF-B55A-62E38286D76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2" y="312129"/>
            <a:ext cx="2758916" cy="70040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E4AF0E-2D18-4208-96C2-CA705FF49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3" t="28015" r="1922" b="31769"/>
          <a:stretch/>
        </p:blipFill>
        <p:spPr>
          <a:xfrm>
            <a:off x="0" y="1166746"/>
            <a:ext cx="9144000" cy="6921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46EE66C4-B8E2-4570-9B4B-FB589FB2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982" y="4902200"/>
            <a:ext cx="8549197" cy="604838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cs-CZ" dirty="0"/>
              <a:t>Jméno a příjmení</a:t>
            </a:r>
          </a:p>
        </p:txBody>
      </p:sp>
    </p:spTree>
    <p:extLst>
      <p:ext uri="{BB962C8B-B14F-4D97-AF65-F5344CB8AC3E}">
        <p14:creationId xmlns:p14="http://schemas.microsoft.com/office/powerpoint/2010/main" val="531095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A3500-3980-428A-B936-502538C8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9C7D66-99B4-4F3A-ADE1-C25DF03D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3694"/>
            <a:ext cx="7886700" cy="46385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DD360F-6F81-4C1E-9BEF-6797DC0D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253121-CC17-465C-92A7-2B9B54C3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D872FF-32E1-4D35-8612-0712819C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57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ABA4BD8A-93AE-4925-B7F3-CF26E36DE3CF}"/>
              </a:ext>
            </a:extLst>
          </p:cNvPr>
          <p:cNvSpPr/>
          <p:nvPr userDrawn="1"/>
        </p:nvSpPr>
        <p:spPr>
          <a:xfrm>
            <a:off x="0" y="1430323"/>
            <a:ext cx="9167070" cy="54276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4611C2-0554-4FE0-9CE9-B2FA7818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220F52-7CB5-41D7-899A-CED68FF8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611950"/>
            <a:ext cx="7886700" cy="147770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7357AC-0FA7-42AB-BC23-50D3390A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64FC18-3361-49F7-AF22-834E83B1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949BD1-A122-47AB-8BB1-B4F06F84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A2C73E1-AC15-4683-B053-9A3E7AC29664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338761"/>
            <a:ext cx="2758916" cy="7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0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18A92-D015-4EA6-919C-7B8E912E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189A0A-00F9-4759-99A2-AE54D592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5B382E-64C1-449E-B17A-1607E6467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2A9DF6-E962-401D-822D-C6549C86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E818E7-D4E4-4EA5-83B1-9AE32AB4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ABDD86-A3AE-48DF-91D4-19EC3AFB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5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6594-ACB9-478E-98AE-A5D58D55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809"/>
            <a:ext cx="7887891" cy="9252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1ED7431-3D77-4559-8C0C-6D182EDED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63657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EE24E73-80FC-4A6F-B062-D7EA3F381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388093"/>
            <a:ext cx="3868340" cy="3801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EE5F621-2F08-4512-AD12-6385B627A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63657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FF3F364-1DE1-4FF5-903E-69FA94D3A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88093"/>
            <a:ext cx="3887391" cy="3801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65341F6-04D1-46BC-99B0-C8848B27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0F3C4D3-DF29-40E0-B29F-19C0C217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18D655-6CD9-4A12-A90C-E89922E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19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90ABE-12BF-446E-BDA7-54521CB1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410B41-50D1-4CBC-B635-B4190D7B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BDFD0B-DC84-48FB-A798-25184289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0F61DC-FFFA-4B5A-BAD0-5D9395FF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95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61BDE8-7501-41DC-AEEE-C7603C57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3E2126-25EE-4D34-BFF8-27892EE8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2CDB7A-2F9A-4455-BAED-CA499A8E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5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21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02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39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91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90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5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8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3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637B-CC62-0D49-8FB7-16152F674C13}" type="datetimeFigureOut">
              <a:rPr lang="en-US" smtClean="0"/>
              <a:t>2/16/2024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29BD0-9FF3-174A-9D90-8DC8AF5AE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12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8BC672B-F6A3-4F50-B00C-711EA5B7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492"/>
            <a:ext cx="7886700" cy="92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F03AD0-B722-49B1-A7C3-6FACF39F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73693"/>
            <a:ext cx="7886700" cy="471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69E6-B23F-4815-A12A-95D18B5E3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36946"/>
            <a:ext cx="1029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A7FCE5E-F877-4A74-8313-7BC40A8F6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B9D027-6C9F-4206-8832-3CF3A5516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043" y="6336946"/>
            <a:ext cx="4357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5E406B-1B43-433E-873D-81F19E0A0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21451" y="6336946"/>
            <a:ext cx="456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315E7CB-98A3-41B4-A7A1-BBE7F55C7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545F15-BD82-4B33-9998-ABC60645C3B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66" y="6216914"/>
            <a:ext cx="2073527" cy="5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Minutov%C3%BD_srde%C4%8Dn%C3%AD_v%C3%BDdej&amp;action=edit&amp;redlink=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808" y="2572002"/>
            <a:ext cx="8590738" cy="2877170"/>
          </a:xfrm>
        </p:spPr>
        <p:txBody>
          <a:bodyPr>
            <a:normAutofit fontScale="90000"/>
          </a:bodyPr>
          <a:lstStyle/>
          <a:p>
            <a:r>
              <a:rPr lang="cs-CZ" sz="6000" b="1" dirty="0">
                <a:solidFill>
                  <a:srgbClr val="E3051A"/>
                </a:solidFill>
              </a:rPr>
              <a:t>Oběhová soustava</a:t>
            </a:r>
            <a:br>
              <a:rPr lang="cs-CZ" sz="6000" b="1" dirty="0"/>
            </a:br>
            <a:br>
              <a:rPr lang="cs-CZ" dirty="0"/>
            </a:br>
            <a:r>
              <a:rPr lang="cs-CZ" sz="4000" dirty="0"/>
              <a:t>Petra Mrózková</a:t>
            </a:r>
            <a:br>
              <a:rPr lang="cs-CZ" sz="4000" dirty="0"/>
            </a:br>
            <a:r>
              <a:rPr lang="cs-CZ" sz="4000" dirty="0"/>
              <a:t>Ústav fyziologie 2.LFUK v Praze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478" y="394176"/>
            <a:ext cx="7193459" cy="1752600"/>
          </a:xfrm>
        </p:spPr>
        <p:txBody>
          <a:bodyPr/>
          <a:lstStyle/>
          <a:p>
            <a:r>
              <a:rPr lang="cs-CZ" dirty="0">
                <a:solidFill>
                  <a:srgbClr val="000000"/>
                </a:solidFill>
              </a:rPr>
              <a:t>Bakalářský program</a:t>
            </a:r>
          </a:p>
          <a:p>
            <a:r>
              <a:rPr lang="cs-CZ" b="1" dirty="0">
                <a:solidFill>
                  <a:srgbClr val="E3051A"/>
                </a:solidFill>
              </a:rPr>
              <a:t>Fyziologie</a:t>
            </a:r>
          </a:p>
        </p:txBody>
      </p:sp>
      <p:pic>
        <p:nvPicPr>
          <p:cNvPr id="6" name="Picture 3" descr="C:\Users\milki_000\OneDrive\Документы\logo.png">
            <a:extLst>
              <a:ext uri="{FF2B5EF4-FFF2-40B4-BE49-F238E27FC236}">
                <a16:creationId xmlns:a16="http://schemas.microsoft.com/office/drawing/2014/main" id="{9CF225D5-A4CF-8B43-9491-AF69B462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7" y="5615425"/>
            <a:ext cx="932102" cy="93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48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CA342-0373-4FF5-B145-CB8311DD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0CDC1C-DCFE-477C-962B-B822D4F7D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E4EC2D8-22B6-4BC4-BCE6-EEEC7FB92C3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6368" r="-1268" b="42589"/>
          <a:stretch/>
        </p:blipFill>
        <p:spPr bwMode="auto">
          <a:xfrm>
            <a:off x="76199" y="98322"/>
            <a:ext cx="9067801" cy="6616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876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06CD72C-6467-47C6-AC23-1921EB6C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4" r="4507" b="8527"/>
          <a:stretch/>
        </p:blipFill>
        <p:spPr>
          <a:xfrm>
            <a:off x="4769562" y="5029200"/>
            <a:ext cx="4374438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990033"/>
                </a:solidFill>
              </a:rPr>
              <a:t>Krevní destičky </a:t>
            </a:r>
            <a:r>
              <a:rPr lang="cs-CZ" b="1" dirty="0"/>
              <a:t>- Trombocyty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272"/>
            <a:ext cx="8229600" cy="516309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Nejmenší buněčné elementy krve</a:t>
            </a:r>
          </a:p>
          <a:p>
            <a:r>
              <a:rPr lang="cs-CZ" sz="2800" dirty="0"/>
              <a:t>Bezjaderné elementy</a:t>
            </a:r>
          </a:p>
          <a:p>
            <a:r>
              <a:rPr lang="cs-CZ" sz="2800" dirty="0"/>
              <a:t>Živostnost 9 – 12 dnů</a:t>
            </a:r>
          </a:p>
          <a:p>
            <a:r>
              <a:rPr lang="cs-CZ" sz="2800" dirty="0"/>
              <a:t>Tvoří součást 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b="1" dirty="0">
                <a:solidFill>
                  <a:srgbClr val="990033"/>
                </a:solidFill>
              </a:rPr>
              <a:t>             Hemostázy</a:t>
            </a:r>
          </a:p>
          <a:p>
            <a:pPr marL="0" indent="0">
              <a:buNone/>
            </a:pPr>
            <a:endParaRPr lang="cs-CZ" sz="2800" b="1" dirty="0">
              <a:solidFill>
                <a:srgbClr val="990033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2800" b="1" dirty="0">
                <a:solidFill>
                  <a:srgbClr val="990033"/>
                </a:solidFill>
              </a:rPr>
              <a:t>Reakce cév na poranění (vazokonstrikce)</a:t>
            </a:r>
          </a:p>
          <a:p>
            <a:pPr>
              <a:lnSpc>
                <a:spcPct val="120000"/>
              </a:lnSpc>
            </a:pPr>
            <a:r>
              <a:rPr lang="cs-CZ" sz="2800" b="1" dirty="0" err="1">
                <a:solidFill>
                  <a:srgbClr val="990033"/>
                </a:solidFill>
              </a:rPr>
              <a:t>Hemokoagulace</a:t>
            </a:r>
            <a:r>
              <a:rPr lang="cs-CZ" sz="2800" b="1" dirty="0">
                <a:solidFill>
                  <a:srgbClr val="990033"/>
                </a:solidFill>
              </a:rPr>
              <a:t> (srážení krve)</a:t>
            </a:r>
          </a:p>
          <a:p>
            <a:pPr>
              <a:lnSpc>
                <a:spcPct val="120000"/>
              </a:lnSpc>
            </a:pPr>
            <a:r>
              <a:rPr lang="cs-CZ" sz="2800" b="1" dirty="0">
                <a:solidFill>
                  <a:srgbClr val="990033"/>
                </a:solidFill>
              </a:rPr>
              <a:t>Činnost trombocytů</a:t>
            </a:r>
          </a:p>
          <a:p>
            <a:pPr>
              <a:lnSpc>
                <a:spcPct val="120000"/>
              </a:lnSpc>
            </a:pPr>
            <a:r>
              <a:rPr lang="cs-CZ" sz="2800" b="1" dirty="0" err="1">
                <a:solidFill>
                  <a:srgbClr val="990033"/>
                </a:solidFill>
              </a:rPr>
              <a:t>Fibrinolýza</a:t>
            </a:r>
            <a:endParaRPr lang="cs-CZ" sz="2800" b="1" dirty="0">
              <a:solidFill>
                <a:srgbClr val="990033"/>
              </a:solidFill>
            </a:endParaRPr>
          </a:p>
          <a:p>
            <a:endParaRPr lang="cs-CZ" sz="2800" b="1" dirty="0">
              <a:solidFill>
                <a:srgbClr val="990033"/>
              </a:solidFill>
            </a:endParaRPr>
          </a:p>
        </p:txBody>
      </p:sp>
      <p:pic>
        <p:nvPicPr>
          <p:cNvPr id="2050" name="Picture 2" descr="Krevní destička – Wikipedie">
            <a:extLst>
              <a:ext uri="{FF2B5EF4-FFF2-40B4-BE49-F238E27FC236}">
                <a16:creationId xmlns:a16="http://schemas.microsoft.com/office/drawing/2014/main" id="{847EDA94-0C41-45D4-9820-A656FC33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65" y="1426599"/>
            <a:ext cx="2917316" cy="19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3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382"/>
          </a:xfrm>
        </p:spPr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Hemokoagulace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232" y="920724"/>
            <a:ext cx="779236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aseline="30000" dirty="0"/>
              <a:t> ●   </a:t>
            </a:r>
            <a:r>
              <a:rPr lang="cs-CZ" dirty="0"/>
              <a:t>Ca</a:t>
            </a:r>
            <a:r>
              <a:rPr lang="cs-CZ" baseline="30000" dirty="0"/>
              <a:t>2+	 ●    </a:t>
            </a:r>
            <a:r>
              <a:rPr lang="cs-CZ" dirty="0"/>
              <a:t>Vitamin K   </a:t>
            </a:r>
            <a:r>
              <a:rPr lang="cs-CZ" baseline="30000" dirty="0"/>
              <a:t> ●   </a:t>
            </a:r>
            <a:r>
              <a:rPr lang="cs-CZ" dirty="0"/>
              <a:t>Funkce jater</a:t>
            </a: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7655C571-4021-4BFF-AD02-BE4B11D04ADE}"/>
              </a:ext>
            </a:extLst>
          </p:cNvPr>
          <p:cNvPicPr>
            <a:picLocks noGr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2" y="1492897"/>
            <a:ext cx="8724123" cy="51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8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APTT v plazmě (koag. čas kontroly)">
            <a:extLst>
              <a:ext uri="{FF2B5EF4-FFF2-40B4-BE49-F238E27FC236}">
                <a16:creationId xmlns:a16="http://schemas.microsoft.com/office/drawing/2014/main" id="{25E981C8-7DE3-4070-B69D-AF74CCCB0EE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289583"/>
            <a:ext cx="4747035" cy="361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5D934DC-7A3B-468A-92E2-44FFE1AFF179}"/>
              </a:ext>
            </a:extLst>
          </p:cNvPr>
          <p:cNvSpPr txBox="1"/>
          <p:nvPr/>
        </p:nvSpPr>
        <p:spPr>
          <a:xfrm>
            <a:off x="188647" y="192621"/>
            <a:ext cx="80502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Mnemotechnické pomůcky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Vnitřní cesta </a:t>
            </a:r>
          </a:p>
          <a:p>
            <a:r>
              <a:rPr lang="cs-CZ" dirty="0"/>
              <a:t>Faktory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>
                <a:solidFill>
                  <a:srgbClr val="FF0000"/>
                </a:solidFill>
              </a:rPr>
              <a:t>12, 11 </a:t>
            </a:r>
            <a:r>
              <a:rPr lang="cs-CZ" dirty="0"/>
              <a:t>– vynecháš 10 – </a:t>
            </a:r>
            <a:r>
              <a:rPr lang="cs-CZ" b="1" dirty="0">
                <a:solidFill>
                  <a:srgbClr val="FF0000"/>
                </a:solidFill>
              </a:rPr>
              <a:t>9 a 8</a:t>
            </a:r>
          </a:p>
          <a:p>
            <a:r>
              <a:rPr lang="cs-CZ" dirty="0"/>
              <a:t>Vnější cesta </a:t>
            </a:r>
          </a:p>
          <a:p>
            <a:r>
              <a:rPr lang="cs-CZ" dirty="0"/>
              <a:t>Faktory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7 + 3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je 10</a:t>
            </a:r>
          </a:p>
          <a:p>
            <a:endParaRPr lang="cs-CZ" dirty="0"/>
          </a:p>
          <a:p>
            <a:r>
              <a:rPr lang="cs-CZ" dirty="0"/>
              <a:t>Pak je </a:t>
            </a:r>
            <a:r>
              <a:rPr lang="cs-CZ" b="1" dirty="0">
                <a:solidFill>
                  <a:srgbClr val="FF0000"/>
                </a:solidFill>
              </a:rPr>
              <a:t>10</a:t>
            </a:r>
            <a:r>
              <a:rPr lang="cs-CZ" dirty="0"/>
              <a:t> a </a:t>
            </a:r>
            <a:r>
              <a:rPr lang="cs-CZ" b="1" dirty="0"/>
              <a:t>2</a:t>
            </a:r>
            <a:r>
              <a:rPr lang="cs-CZ" dirty="0"/>
              <a:t> a </a:t>
            </a:r>
            <a:r>
              <a:rPr lang="cs-CZ" b="1" dirty="0"/>
              <a:t>1</a:t>
            </a:r>
          </a:p>
          <a:p>
            <a:endParaRPr lang="cs-CZ" dirty="0"/>
          </a:p>
          <a:p>
            <a:r>
              <a:rPr lang="cs-CZ" dirty="0"/>
              <a:t>PTT play table tenis – ten se hraje uvnitř</a:t>
            </a:r>
          </a:p>
          <a:p>
            <a:r>
              <a:rPr lang="cs-CZ" dirty="0"/>
              <a:t>PT  play tenis - a normální tenis se hraje venku</a:t>
            </a:r>
          </a:p>
          <a:p>
            <a:endParaRPr lang="cs-CZ" dirty="0"/>
          </a:p>
          <a:p>
            <a:r>
              <a:rPr lang="cs-CZ" dirty="0"/>
              <a:t>V </a:t>
            </a:r>
            <a:r>
              <a:rPr lang="cs-CZ" dirty="0" err="1"/>
              <a:t>pořebuje</a:t>
            </a:r>
            <a:r>
              <a:rPr lang="cs-CZ" dirty="0"/>
              <a:t> Ca++ a brzdí ji C a S </a:t>
            </a:r>
          </a:p>
          <a:p>
            <a:r>
              <a:rPr lang="cs-CZ" dirty="0"/>
              <a:t>VIT K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/>
              <a:t> </a:t>
            </a:r>
            <a:r>
              <a:rPr lang="cs-CZ" b="1" dirty="0"/>
              <a:t>VII </a:t>
            </a:r>
            <a:r>
              <a:rPr lang="cs-CZ" dirty="0"/>
              <a:t>z vnějšku  a </a:t>
            </a:r>
            <a:r>
              <a:rPr lang="cs-CZ" b="1" dirty="0"/>
              <a:t>IX</a:t>
            </a:r>
            <a:r>
              <a:rPr lang="cs-CZ" dirty="0"/>
              <a:t> z vnitřku a </a:t>
            </a:r>
            <a:r>
              <a:rPr lang="cs-CZ" b="1" dirty="0"/>
              <a:t>X </a:t>
            </a:r>
            <a:r>
              <a:rPr lang="cs-CZ" dirty="0"/>
              <a:t>společná a </a:t>
            </a:r>
            <a:r>
              <a:rPr lang="cs-CZ" b="1" dirty="0"/>
              <a:t>II</a:t>
            </a:r>
            <a:endParaRPr lang="cs-CZ" dirty="0"/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14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6ED07-397E-41BD-A4B0-E7979C22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382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Krevní skupiny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95D7FB-2694-446C-A4D3-0517F68AB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073020"/>
            <a:ext cx="8714792" cy="5673013"/>
          </a:xfrm>
        </p:spPr>
        <p:txBody>
          <a:bodyPr>
            <a:noAutofit/>
          </a:bodyPr>
          <a:lstStyle/>
          <a:p>
            <a:r>
              <a:rPr lang="cs-CZ" sz="2000" dirty="0"/>
              <a:t>Karl </a:t>
            </a:r>
            <a:r>
              <a:rPr lang="cs-CZ" sz="2000" dirty="0" err="1"/>
              <a:t>Landsteiner</a:t>
            </a:r>
            <a:r>
              <a:rPr lang="cs-CZ" sz="2000" dirty="0"/>
              <a:t> v roce 1901 popsal A, B, 0;Jan Jánský o něco později (1907) a nezávisle objevil také A, B, O a ještě AB. </a:t>
            </a:r>
          </a:p>
          <a:p>
            <a:r>
              <a:rPr lang="cs-CZ" sz="2000" dirty="0"/>
              <a:t>Membrána ČK – aglutinogen (typ antigenu) x krevní sérům – aglutinin (způsobí shlukování) </a:t>
            </a:r>
          </a:p>
          <a:p>
            <a:r>
              <a:rPr lang="cs-CZ" sz="2000" dirty="0"/>
              <a:t>pokud se potká stejné se stejným dojde ke shluknutí. </a:t>
            </a:r>
          </a:p>
          <a:p>
            <a:r>
              <a:rPr lang="cs-CZ" sz="2000" dirty="0">
                <a:solidFill>
                  <a:srgbClr val="E3051A"/>
                </a:solidFill>
              </a:rPr>
              <a:t> Krevní skupiny</a:t>
            </a:r>
            <a:r>
              <a:rPr lang="cs-CZ" sz="2000" dirty="0"/>
              <a:t>:</a:t>
            </a:r>
          </a:p>
          <a:p>
            <a:pPr marL="0" indent="0">
              <a:buNone/>
            </a:pPr>
            <a:r>
              <a:rPr lang="cs-CZ" sz="2000" dirty="0"/>
              <a:t> 		− A (42%) </a:t>
            </a:r>
          </a:p>
          <a:p>
            <a:pPr marL="0" indent="0">
              <a:buNone/>
            </a:pPr>
            <a:r>
              <a:rPr lang="cs-CZ" sz="2000" dirty="0"/>
              <a:t>		− B (15%) </a:t>
            </a:r>
          </a:p>
          <a:p>
            <a:pPr marL="0" indent="0">
              <a:buNone/>
            </a:pPr>
            <a:r>
              <a:rPr lang="cs-CZ" sz="2000" dirty="0"/>
              <a:t>		− AB (4%) </a:t>
            </a:r>
          </a:p>
          <a:p>
            <a:pPr marL="0" indent="0">
              <a:buNone/>
            </a:pPr>
            <a:r>
              <a:rPr lang="cs-CZ" sz="2000" dirty="0"/>
              <a:t>		− 0 (39%)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 err="1">
                <a:solidFill>
                  <a:srgbClr val="E3051A"/>
                </a:solidFill>
              </a:rPr>
              <a:t>Rh</a:t>
            </a:r>
            <a:r>
              <a:rPr lang="cs-CZ" sz="2000" dirty="0">
                <a:solidFill>
                  <a:srgbClr val="E3051A"/>
                </a:solidFill>
              </a:rPr>
              <a:t> krevní systém </a:t>
            </a:r>
            <a:r>
              <a:rPr lang="cs-CZ" sz="2000" dirty="0"/>
              <a:t>(mnoho podtypů) </a:t>
            </a:r>
          </a:p>
          <a:p>
            <a:pPr marL="0" indent="0">
              <a:buNone/>
            </a:pPr>
            <a:r>
              <a:rPr lang="cs-CZ" sz="2000" dirty="0"/>
              <a:t>− </a:t>
            </a:r>
            <a:r>
              <a:rPr lang="cs-CZ" sz="2000" dirty="0" err="1"/>
              <a:t>RhD</a:t>
            </a:r>
            <a:r>
              <a:rPr lang="cs-CZ" sz="2000" dirty="0"/>
              <a:t>+ (positivní) </a:t>
            </a:r>
          </a:p>
          <a:p>
            <a:pPr marL="0" indent="0">
              <a:buNone/>
            </a:pPr>
            <a:r>
              <a:rPr lang="cs-CZ" sz="2000" dirty="0"/>
              <a:t>− </a:t>
            </a:r>
            <a:r>
              <a:rPr lang="cs-CZ" sz="2000" dirty="0" err="1"/>
              <a:t>RhD</a:t>
            </a:r>
            <a:r>
              <a:rPr lang="cs-CZ" sz="2000" dirty="0"/>
              <a:t>- (negativní; antigen chybí)  - těhotenství</a:t>
            </a:r>
          </a:p>
          <a:p>
            <a:r>
              <a:rPr lang="cs-CZ" sz="2000" dirty="0"/>
              <a:t> Skupina 0- …univerzální dárce / Skupina AB ...univerzální příjemce</a:t>
            </a:r>
          </a:p>
        </p:txBody>
      </p:sp>
      <p:pic>
        <p:nvPicPr>
          <p:cNvPr id="4" name="Zástupný symbol pro obsah 3" descr="Krevní skupiny – WikiSkripta">
            <a:extLst>
              <a:ext uri="{FF2B5EF4-FFF2-40B4-BE49-F238E27FC236}">
                <a16:creationId xmlns:a16="http://schemas.microsoft.com/office/drawing/2014/main" id="{C05950C0-24A7-4F34-AA5B-64EBE286D62D}"/>
              </a:ext>
            </a:extLst>
          </p:cNvPr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49" y="2915194"/>
            <a:ext cx="4572000" cy="300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09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1870F-90BA-4B77-8DBB-087CD348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3567AB-94D5-4470-866E-5B8896812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utoShape 2" descr="Krevní skupiny: Které jsou vzácné, jak se dědí a co je Rh faktor? | Moje  zdraví">
            <a:extLst>
              <a:ext uri="{FF2B5EF4-FFF2-40B4-BE49-F238E27FC236}">
                <a16:creationId xmlns:a16="http://schemas.microsoft.com/office/drawing/2014/main" id="{9390F2E1-1A6E-446F-8AC0-1EAC2ED39B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Krevní skupiny: Které jsou vzácné, jak se dědí a co je Rh faktor? | Moje  zdraví">
            <a:extLst>
              <a:ext uri="{FF2B5EF4-FFF2-40B4-BE49-F238E27FC236}">
                <a16:creationId xmlns:a16="http://schemas.microsoft.com/office/drawing/2014/main" id="{E626C24C-C1CA-4E7A-945E-2D12782AA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0" name="Picture 8" descr="Biologie a genetika pro bakaláře">
            <a:extLst>
              <a:ext uri="{FF2B5EF4-FFF2-40B4-BE49-F238E27FC236}">
                <a16:creationId xmlns:a16="http://schemas.microsoft.com/office/drawing/2014/main" id="{D575BD57-EFF2-4100-81A6-93E55F17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7011"/>
            <a:ext cx="51467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růvodce praktickou výukou z biologie a genetiky">
            <a:extLst>
              <a:ext uri="{FF2B5EF4-FFF2-40B4-BE49-F238E27FC236}">
                <a16:creationId xmlns:a16="http://schemas.microsoft.com/office/drawing/2014/main" id="{C783F837-2993-4037-B283-96C89EE7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53" y="3387011"/>
            <a:ext cx="5094347" cy="338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růvodce praktickou výukou z biologie a genetiky">
            <a:extLst>
              <a:ext uri="{FF2B5EF4-FFF2-40B4-BE49-F238E27FC236}">
                <a16:creationId xmlns:a16="http://schemas.microsoft.com/office/drawing/2014/main" id="{7D02EE10-7416-4AFC-A6C8-9E76F669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5730" r="2857" b="11490"/>
          <a:stretch/>
        </p:blipFill>
        <p:spPr bwMode="auto">
          <a:xfrm>
            <a:off x="905070" y="0"/>
            <a:ext cx="71939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5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9751BCA-03A7-4606-A717-F6D26CC36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674" y="534987"/>
            <a:ext cx="4886325" cy="6048375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08318" cy="1143000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C00000"/>
                </a:solidFill>
                <a:latin typeface="+mn-lt"/>
              </a:rPr>
              <a:t>Krevní oběh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383"/>
            <a:ext cx="3461473" cy="4525963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" charset="0"/>
              </a:rPr>
              <a:t>Plicní cirkulace </a:t>
            </a:r>
            <a:r>
              <a:rPr lang="cs-CZ" sz="2400" dirty="0">
                <a:latin typeface="Arial" charset="0"/>
              </a:rPr>
              <a:t>– malý oběh, malý odpor, vysoká poddajnost, nízkotlaký oběh</a:t>
            </a:r>
            <a:r>
              <a:rPr lang="en-US" sz="2400" dirty="0">
                <a:latin typeface="Arial" charset="0"/>
              </a:rPr>
              <a:t>,</a:t>
            </a:r>
            <a:r>
              <a:rPr lang="cs-CZ" sz="2400" dirty="0">
                <a:latin typeface="Arial" charset="0"/>
              </a:rPr>
              <a:t> sériové zapojení</a:t>
            </a:r>
          </a:p>
          <a:p>
            <a:pPr eaLnBrk="1" hangingPunct="1"/>
            <a:endParaRPr lang="cs-CZ" sz="2400" dirty="0">
              <a:latin typeface="Arial" charset="0"/>
            </a:endParaRPr>
          </a:p>
          <a:p>
            <a:pPr eaLnBrk="1" hangingPunct="1"/>
            <a:r>
              <a:rPr lang="cs-CZ" sz="2400" dirty="0">
                <a:solidFill>
                  <a:srgbClr val="FF0000"/>
                </a:solidFill>
                <a:latin typeface="Arial" charset="0"/>
              </a:rPr>
              <a:t>Systémová cirkulace </a:t>
            </a:r>
            <a:r>
              <a:rPr lang="cs-CZ" sz="2400" dirty="0">
                <a:latin typeface="Arial" charset="0"/>
              </a:rPr>
              <a:t>– velký oběh, vysoký odpor, vysokotlaký oběh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 err="1">
                <a:latin typeface="Arial" charset="0"/>
              </a:rPr>
              <a:t>paraleln</a:t>
            </a:r>
            <a:r>
              <a:rPr lang="cs-CZ" sz="2400" dirty="0" err="1">
                <a:latin typeface="Arial" charset="0"/>
              </a:rPr>
              <a:t>í</a:t>
            </a:r>
            <a:r>
              <a:rPr lang="cs-CZ" sz="2400" dirty="0">
                <a:latin typeface="Arial" charset="0"/>
              </a:rPr>
              <a:t> zapojení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8FE44E5-D969-4E0E-8B3B-65C88BF51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55" y="52315"/>
            <a:ext cx="3852545" cy="31169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0E177B-536E-442C-A235-97217E9C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909" y="5253065"/>
            <a:ext cx="4468091" cy="155261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0827" cy="1143000"/>
          </a:xfrm>
        </p:spPr>
        <p:txBody>
          <a:bodyPr/>
          <a:lstStyle/>
          <a:p>
            <a:pPr eaLnBrk="1" hangingPunct="1"/>
            <a:r>
              <a:rPr lang="cs-CZ" b="1" dirty="0">
                <a:latin typeface="+mn-lt"/>
              </a:rPr>
              <a:t>Typy krevních cév</a:t>
            </a:r>
            <a:endParaRPr lang="en-US" b="1" dirty="0">
              <a:latin typeface="+mn-lt"/>
            </a:endParaRPr>
          </a:p>
        </p:txBody>
      </p:sp>
      <p:sp>
        <p:nvSpPr>
          <p:cNvPr id="5123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179388" y="1639888"/>
            <a:ext cx="5314794" cy="4525962"/>
          </a:xfrm>
          <a:noFill/>
        </p:spPr>
        <p:txBody>
          <a:bodyPr>
            <a:normAutofit lnSpcReduction="10000"/>
          </a:bodyPr>
          <a:lstStyle/>
          <a:p>
            <a:r>
              <a:rPr lang="cs-CZ" sz="2000" b="1" dirty="0"/>
              <a:t>Velké arterie </a:t>
            </a:r>
            <a:r>
              <a:rPr lang="cs-CZ" sz="2000" dirty="0"/>
              <a:t>– dopravní funkce, </a:t>
            </a:r>
            <a:r>
              <a:rPr lang="cs-CZ" sz="2000" b="1" dirty="0" err="1">
                <a:solidFill>
                  <a:srgbClr val="FF0000"/>
                </a:solidFill>
              </a:rPr>
              <a:t>pružniky</a:t>
            </a:r>
            <a:r>
              <a:rPr lang="cs-CZ" sz="2000" dirty="0"/>
              <a:t> - střední a velké tepny s vysokým podílem elastinu, rychlý transport krve do periferie s co nejmenším odporem, elasticita jim dovoluje přeměnit nárazový přítok krve na kontinuální proudění v největší míře projevuje u aorty </a:t>
            </a:r>
            <a:endParaRPr lang="cs-CZ" sz="2000" b="1" dirty="0"/>
          </a:p>
          <a:p>
            <a:r>
              <a:rPr lang="cs-CZ" sz="2000" b="1" dirty="0"/>
              <a:t>Arterie, arterioly</a:t>
            </a:r>
            <a:r>
              <a:rPr lang="cs-CZ" sz="2000" dirty="0"/>
              <a:t> – vliv na cévní odpor (TK), hladká svalovina - reagující na průtok krve tkáněmi, mají málo elastinu a  hodně hladké svaloviny  - mění svůj průsvit -&gt; vysoký podíl na periferní rezistenci </a:t>
            </a:r>
            <a:endParaRPr lang="cs-CZ" sz="2000" b="1" dirty="0"/>
          </a:p>
          <a:p>
            <a:r>
              <a:rPr lang="cs-CZ" sz="2000" b="1" dirty="0"/>
              <a:t>Kapiláry </a:t>
            </a:r>
            <a:r>
              <a:rPr lang="cs-CZ" sz="2000" dirty="0"/>
              <a:t>– jsou spojení mezi krví a tkání, výměna živin a zplodin</a:t>
            </a:r>
            <a:endParaRPr lang="cs-CZ" sz="2000" b="1" dirty="0"/>
          </a:p>
          <a:p>
            <a:pPr eaLnBrk="1" hangingPunct="1"/>
            <a:r>
              <a:rPr lang="cs-CZ" sz="2000" b="1" dirty="0"/>
              <a:t>Žíly</a:t>
            </a:r>
            <a:r>
              <a:rPr lang="cs-CZ" sz="2000" dirty="0"/>
              <a:t> – dopravní funkce + rezervoár krve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221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Unit_19-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62484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41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07CF9D8-55AB-4E9E-A4AB-41F1A0755C25}"/>
              </a:ext>
            </a:extLst>
          </p:cNvPr>
          <p:cNvSpPr txBox="1"/>
          <p:nvPr/>
        </p:nvSpPr>
        <p:spPr>
          <a:xfrm>
            <a:off x="312376" y="139777"/>
            <a:ext cx="851924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j-lt"/>
              </a:rPr>
              <a:t>Tlak krve</a:t>
            </a:r>
          </a:p>
          <a:p>
            <a:r>
              <a:rPr lang="en-GB" dirty="0" err="1"/>
              <a:t>tlak</a:t>
            </a:r>
            <a:r>
              <a:rPr lang="cs-CZ" dirty="0"/>
              <a:t> </a:t>
            </a:r>
            <a:r>
              <a:rPr lang="en-GB" dirty="0" err="1"/>
              <a:t>krv</a:t>
            </a:r>
            <a:r>
              <a:rPr lang="cs-CZ" dirty="0"/>
              <a:t>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stěnu</a:t>
            </a:r>
            <a:r>
              <a:rPr lang="en-GB" dirty="0"/>
              <a:t> </a:t>
            </a:r>
            <a:r>
              <a:rPr lang="en-GB" dirty="0" err="1"/>
              <a:t>cévy</a:t>
            </a:r>
            <a:r>
              <a:rPr lang="en-GB" dirty="0"/>
              <a:t> </a:t>
            </a:r>
            <a:r>
              <a:rPr lang="cs-CZ" dirty="0"/>
              <a:t> - </a:t>
            </a:r>
            <a:r>
              <a:rPr lang="en-GB" dirty="0" err="1">
                <a:solidFill>
                  <a:srgbClr val="E3051A"/>
                </a:solidFill>
              </a:rPr>
              <a:t>různ</a:t>
            </a:r>
            <a:r>
              <a:rPr lang="cs-CZ" dirty="0">
                <a:solidFill>
                  <a:srgbClr val="E3051A"/>
                </a:solidFill>
              </a:rPr>
              <a:t>ý</a:t>
            </a:r>
            <a:r>
              <a:rPr lang="en-GB" dirty="0">
                <a:solidFill>
                  <a:srgbClr val="E3051A"/>
                </a:solidFill>
              </a:rPr>
              <a:t> v </a:t>
            </a:r>
            <a:r>
              <a:rPr lang="en-GB" dirty="0" err="1">
                <a:solidFill>
                  <a:srgbClr val="E3051A"/>
                </a:solidFill>
              </a:rPr>
              <a:t>různých</a:t>
            </a:r>
            <a:r>
              <a:rPr lang="en-GB" dirty="0">
                <a:solidFill>
                  <a:srgbClr val="E3051A"/>
                </a:solidFill>
              </a:rPr>
              <a:t> </a:t>
            </a:r>
            <a:r>
              <a:rPr lang="en-GB" dirty="0" err="1">
                <a:solidFill>
                  <a:srgbClr val="E3051A"/>
                </a:solidFill>
              </a:rPr>
              <a:t>částech</a:t>
            </a:r>
            <a:r>
              <a:rPr lang="en-GB" dirty="0">
                <a:solidFill>
                  <a:srgbClr val="E3051A"/>
                </a:solidFill>
              </a:rPr>
              <a:t> </a:t>
            </a:r>
            <a:r>
              <a:rPr lang="en-GB" dirty="0" err="1">
                <a:solidFill>
                  <a:srgbClr val="E3051A"/>
                </a:solidFill>
              </a:rPr>
              <a:t>krevního</a:t>
            </a:r>
            <a:r>
              <a:rPr lang="en-GB" dirty="0">
                <a:solidFill>
                  <a:srgbClr val="E3051A"/>
                </a:solidFill>
              </a:rPr>
              <a:t> </a:t>
            </a:r>
            <a:r>
              <a:rPr lang="en-GB" dirty="0" err="1">
                <a:solidFill>
                  <a:srgbClr val="E3051A"/>
                </a:solidFill>
              </a:rPr>
              <a:t>řečiště</a:t>
            </a:r>
            <a:endParaRPr lang="cs-CZ" dirty="0">
              <a:solidFill>
                <a:srgbClr val="E3051A"/>
              </a:solidFill>
            </a:endParaRPr>
          </a:p>
          <a:p>
            <a:r>
              <a:rPr lang="en-GB" dirty="0" err="1"/>
              <a:t>nejvyšší</a:t>
            </a:r>
            <a:r>
              <a:rPr lang="en-GB" dirty="0"/>
              <a:t> je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velkých</a:t>
            </a:r>
            <a:r>
              <a:rPr lang="en-GB" dirty="0"/>
              <a:t> </a:t>
            </a:r>
            <a:r>
              <a:rPr lang="en-GB" dirty="0" err="1"/>
              <a:t>artériích</a:t>
            </a:r>
            <a:r>
              <a:rPr lang="en-GB" dirty="0"/>
              <a:t>, </a:t>
            </a:r>
            <a:r>
              <a:rPr lang="en-GB" dirty="0" err="1"/>
              <a:t>směrem</a:t>
            </a:r>
            <a:r>
              <a:rPr lang="en-GB" dirty="0"/>
              <a:t> do </a:t>
            </a:r>
            <a:r>
              <a:rPr lang="en-GB" dirty="0" err="1"/>
              <a:t>periferie</a:t>
            </a:r>
            <a:r>
              <a:rPr lang="en-GB" dirty="0"/>
              <a:t> </a:t>
            </a:r>
            <a:r>
              <a:rPr lang="en-GB" dirty="0" err="1"/>
              <a:t>klesá</a:t>
            </a:r>
            <a:r>
              <a:rPr lang="en-GB" dirty="0"/>
              <a:t>, </a:t>
            </a:r>
            <a:r>
              <a:rPr lang="en-GB" dirty="0" err="1"/>
              <a:t>nejnižší</a:t>
            </a:r>
            <a:r>
              <a:rPr lang="en-GB" dirty="0"/>
              <a:t> je </a:t>
            </a:r>
            <a:r>
              <a:rPr lang="en-GB" dirty="0" err="1"/>
              <a:t>pak</a:t>
            </a:r>
            <a:r>
              <a:rPr lang="en-GB" dirty="0"/>
              <a:t> v </a:t>
            </a:r>
            <a:r>
              <a:rPr lang="en-GB" dirty="0" err="1"/>
              <a:t>žilním</a:t>
            </a:r>
            <a:r>
              <a:rPr lang="en-GB" dirty="0"/>
              <a:t> </a:t>
            </a:r>
            <a:r>
              <a:rPr lang="en-GB" dirty="0" err="1"/>
              <a:t>systému</a:t>
            </a:r>
            <a:r>
              <a:rPr lang="en-GB" dirty="0"/>
              <a:t>. </a:t>
            </a:r>
            <a:endParaRPr lang="cs-CZ" dirty="0"/>
          </a:p>
          <a:p>
            <a:r>
              <a:rPr lang="en-GB" dirty="0" err="1">
                <a:solidFill>
                  <a:srgbClr val="E3051A"/>
                </a:solidFill>
              </a:rPr>
              <a:t>nejčastěji</a:t>
            </a:r>
            <a:r>
              <a:rPr lang="en-GB" dirty="0">
                <a:solidFill>
                  <a:srgbClr val="E3051A"/>
                </a:solidFill>
              </a:rPr>
              <a:t> </a:t>
            </a:r>
            <a:r>
              <a:rPr lang="en-GB" dirty="0" err="1">
                <a:solidFill>
                  <a:srgbClr val="E3051A"/>
                </a:solidFill>
              </a:rPr>
              <a:t>myslí</a:t>
            </a:r>
            <a:r>
              <a:rPr lang="en-GB" dirty="0">
                <a:solidFill>
                  <a:srgbClr val="E3051A"/>
                </a:solidFill>
              </a:rPr>
              <a:t> </a:t>
            </a:r>
            <a:r>
              <a:rPr lang="en-GB" dirty="0" err="1">
                <a:solidFill>
                  <a:srgbClr val="E3051A"/>
                </a:solidFill>
              </a:rPr>
              <a:t>arteriální</a:t>
            </a:r>
            <a:r>
              <a:rPr lang="en-GB" dirty="0">
                <a:solidFill>
                  <a:srgbClr val="E3051A"/>
                </a:solidFill>
              </a:rPr>
              <a:t> (</a:t>
            </a:r>
            <a:r>
              <a:rPr lang="en-GB" dirty="0" err="1">
                <a:solidFill>
                  <a:srgbClr val="E3051A"/>
                </a:solidFill>
              </a:rPr>
              <a:t>tepenný</a:t>
            </a:r>
            <a:r>
              <a:rPr lang="en-GB" dirty="0">
                <a:solidFill>
                  <a:srgbClr val="E3051A"/>
                </a:solidFill>
              </a:rPr>
              <a:t>)</a:t>
            </a:r>
          </a:p>
          <a:p>
            <a:r>
              <a:rPr lang="en-GB" dirty="0" err="1"/>
              <a:t>mění</a:t>
            </a:r>
            <a:r>
              <a:rPr lang="en-GB" dirty="0"/>
              <a:t> </a:t>
            </a:r>
            <a:r>
              <a:rPr lang="cs-CZ" dirty="0"/>
              <a:t>se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srdečního</a:t>
            </a:r>
            <a:r>
              <a:rPr lang="en-GB" dirty="0"/>
              <a:t> </a:t>
            </a:r>
            <a:r>
              <a:rPr lang="en-GB" dirty="0" err="1"/>
              <a:t>cyklu</a:t>
            </a:r>
            <a:r>
              <a:rPr lang="en-GB" dirty="0"/>
              <a:t>, </a:t>
            </a:r>
            <a:r>
              <a:rPr lang="en-GB" dirty="0" err="1"/>
              <a:t>nejvyšší</a:t>
            </a:r>
            <a:r>
              <a:rPr lang="en-GB" dirty="0"/>
              <a:t> = </a:t>
            </a:r>
            <a:r>
              <a:rPr lang="en-GB" dirty="0" err="1"/>
              <a:t>systolický</a:t>
            </a:r>
            <a:r>
              <a:rPr lang="en-GB" dirty="0"/>
              <a:t> </a:t>
            </a:r>
            <a:r>
              <a:rPr lang="en-GB" dirty="0" err="1"/>
              <a:t>tlak</a:t>
            </a:r>
            <a:r>
              <a:rPr lang="en-GB" dirty="0"/>
              <a:t>, </a:t>
            </a:r>
            <a:r>
              <a:rPr lang="en-GB" dirty="0" err="1"/>
              <a:t>nejnižší</a:t>
            </a:r>
            <a:r>
              <a:rPr lang="en-GB" dirty="0"/>
              <a:t> = </a:t>
            </a:r>
            <a:r>
              <a:rPr lang="en-GB" dirty="0" err="1"/>
              <a:t>diastolický</a:t>
            </a:r>
            <a:r>
              <a:rPr lang="en-GB" dirty="0"/>
              <a:t> </a:t>
            </a:r>
            <a:r>
              <a:rPr lang="en-GB" dirty="0" err="1"/>
              <a:t>tlak</a:t>
            </a:r>
            <a:r>
              <a:rPr lang="en-GB" dirty="0"/>
              <a:t>. </a:t>
            </a:r>
            <a:endParaRPr lang="cs-CZ" dirty="0"/>
          </a:p>
          <a:p>
            <a:r>
              <a:rPr lang="en-GB" dirty="0" err="1"/>
              <a:t>Rozdíl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systolickým</a:t>
            </a:r>
            <a:r>
              <a:rPr lang="en-GB" dirty="0"/>
              <a:t> a </a:t>
            </a:r>
            <a:r>
              <a:rPr lang="en-GB" dirty="0" err="1"/>
              <a:t>diastolickým</a:t>
            </a:r>
            <a:r>
              <a:rPr lang="en-GB" dirty="0"/>
              <a:t> </a:t>
            </a:r>
            <a:r>
              <a:rPr lang="en-GB" dirty="0" err="1"/>
              <a:t>tlakem</a:t>
            </a:r>
            <a:r>
              <a:rPr lang="en-GB" dirty="0"/>
              <a:t> je </a:t>
            </a:r>
            <a:r>
              <a:rPr lang="en-GB" b="1" dirty="0" err="1">
                <a:solidFill>
                  <a:srgbClr val="E3051A"/>
                </a:solidFill>
              </a:rPr>
              <a:t>tlaková</a:t>
            </a:r>
            <a:r>
              <a:rPr lang="en-GB" b="1" dirty="0">
                <a:solidFill>
                  <a:srgbClr val="E3051A"/>
                </a:solidFill>
              </a:rPr>
              <a:t> </a:t>
            </a:r>
            <a:r>
              <a:rPr lang="en-GB" b="1" dirty="0" err="1">
                <a:solidFill>
                  <a:srgbClr val="E3051A"/>
                </a:solidFill>
              </a:rPr>
              <a:t>amplituda</a:t>
            </a:r>
            <a:endParaRPr lang="en-GB" b="1" dirty="0">
              <a:solidFill>
                <a:srgbClr val="E3051A"/>
              </a:solidFill>
            </a:endParaRPr>
          </a:p>
          <a:p>
            <a:endParaRPr lang="en-GB" dirty="0"/>
          </a:p>
          <a:p>
            <a:r>
              <a:rPr lang="en-GB" dirty="0" err="1"/>
              <a:t>hodnota</a:t>
            </a:r>
            <a:r>
              <a:rPr lang="en-GB" dirty="0"/>
              <a:t> </a:t>
            </a:r>
            <a:r>
              <a:rPr lang="en-GB" dirty="0" err="1"/>
              <a:t>tlaku</a:t>
            </a:r>
            <a:r>
              <a:rPr lang="en-GB" dirty="0"/>
              <a:t> 120/80 mmHg </a:t>
            </a:r>
            <a:endParaRPr lang="cs-CZ" dirty="0"/>
          </a:p>
          <a:p>
            <a:endParaRPr lang="en-GB" dirty="0"/>
          </a:p>
          <a:p>
            <a:r>
              <a:rPr lang="en-GB" b="1" i="1" dirty="0" err="1"/>
              <a:t>Při</a:t>
            </a:r>
            <a:r>
              <a:rPr lang="en-GB" b="1" i="1" dirty="0"/>
              <a:t> </a:t>
            </a:r>
            <a:r>
              <a:rPr lang="en-GB" b="1" i="1" dirty="0" err="1"/>
              <a:t>zátěži</a:t>
            </a:r>
            <a:r>
              <a:rPr lang="en-GB" b="1" i="1" dirty="0"/>
              <a:t> se </a:t>
            </a:r>
            <a:r>
              <a:rPr lang="en-GB" b="1" i="1" dirty="0" err="1"/>
              <a:t>minutový</a:t>
            </a:r>
            <a:r>
              <a:rPr lang="en-GB" b="1" i="1" dirty="0"/>
              <a:t> </a:t>
            </a:r>
            <a:r>
              <a:rPr lang="en-GB" b="1" i="1" dirty="0" err="1"/>
              <a:t>srdeční</a:t>
            </a:r>
            <a:r>
              <a:rPr lang="en-GB" b="1" i="1" dirty="0"/>
              <a:t> </a:t>
            </a:r>
            <a:r>
              <a:rPr lang="en-GB" b="1" i="1" dirty="0" err="1"/>
              <a:t>výdej</a:t>
            </a:r>
            <a:r>
              <a:rPr lang="en-GB" b="1" i="1" dirty="0"/>
              <a:t> </a:t>
            </a:r>
            <a:r>
              <a:rPr lang="en-GB" b="1" i="1" dirty="0" err="1"/>
              <a:t>zvyšuje</a:t>
            </a:r>
            <a:r>
              <a:rPr lang="en-GB" b="1" i="1" dirty="0"/>
              <a:t> </a:t>
            </a:r>
            <a:r>
              <a:rPr lang="en-GB" b="1" i="1" dirty="0" err="1"/>
              <a:t>čtyřikrát</a:t>
            </a:r>
            <a:r>
              <a:rPr lang="en-GB" b="1" i="1" dirty="0"/>
              <a:t>, </a:t>
            </a:r>
            <a:r>
              <a:rPr lang="en-GB" b="1" i="1" dirty="0" err="1"/>
              <a:t>tudíž</a:t>
            </a:r>
            <a:r>
              <a:rPr lang="en-GB" b="1" i="1" dirty="0"/>
              <a:t> se </a:t>
            </a:r>
            <a:r>
              <a:rPr lang="en-GB" b="1" i="1" dirty="0" err="1"/>
              <a:t>zvýší</a:t>
            </a:r>
            <a:r>
              <a:rPr lang="en-GB" b="1" i="1" dirty="0"/>
              <a:t> </a:t>
            </a:r>
            <a:r>
              <a:rPr lang="en-GB" b="1" i="1" dirty="0" err="1"/>
              <a:t>i</a:t>
            </a:r>
            <a:r>
              <a:rPr lang="en-GB" b="1" i="1" dirty="0"/>
              <a:t> </a:t>
            </a:r>
            <a:r>
              <a:rPr lang="en-GB" b="1" i="1" dirty="0" err="1"/>
              <a:t>tlak</a:t>
            </a:r>
            <a:r>
              <a:rPr lang="en-GB" b="1" i="1" dirty="0"/>
              <a:t> </a:t>
            </a:r>
            <a:r>
              <a:rPr lang="en-GB" b="1" i="1" dirty="0" err="1"/>
              <a:t>zhruba</a:t>
            </a:r>
            <a:r>
              <a:rPr lang="en-GB" b="1" i="1" dirty="0"/>
              <a:t> o 50 %.</a:t>
            </a:r>
            <a:endParaRPr lang="en-GB" dirty="0"/>
          </a:p>
          <a:p>
            <a:r>
              <a:rPr lang="cs-CZ" dirty="0"/>
              <a:t>		</a:t>
            </a:r>
            <a:r>
              <a:rPr lang="en-GB" dirty="0" err="1"/>
              <a:t>sTK</a:t>
            </a:r>
            <a:r>
              <a:rPr lang="en-GB" dirty="0"/>
              <a:t> (mmHg)	</a:t>
            </a:r>
            <a:r>
              <a:rPr lang="en-GB" dirty="0" err="1"/>
              <a:t>dTK</a:t>
            </a:r>
            <a:r>
              <a:rPr lang="en-GB" dirty="0"/>
              <a:t> (mmHg)</a:t>
            </a:r>
          </a:p>
          <a:p>
            <a:r>
              <a:rPr lang="en-GB" dirty="0"/>
              <a:t>aorta	</a:t>
            </a:r>
            <a:r>
              <a:rPr lang="cs-CZ" dirty="0"/>
              <a:t>	</a:t>
            </a:r>
            <a:r>
              <a:rPr lang="en-GB" dirty="0"/>
              <a:t>120	</a:t>
            </a:r>
            <a:r>
              <a:rPr lang="cs-CZ" dirty="0"/>
              <a:t>	</a:t>
            </a:r>
            <a:r>
              <a:rPr lang="en-GB" dirty="0"/>
              <a:t>80</a:t>
            </a:r>
          </a:p>
          <a:p>
            <a:r>
              <a:rPr lang="en-GB" dirty="0" err="1"/>
              <a:t>levá</a:t>
            </a:r>
            <a:r>
              <a:rPr lang="en-GB" dirty="0"/>
              <a:t> </a:t>
            </a:r>
            <a:r>
              <a:rPr lang="en-GB" dirty="0" err="1"/>
              <a:t>komora</a:t>
            </a:r>
            <a:r>
              <a:rPr lang="en-GB" dirty="0"/>
              <a:t>	120	</a:t>
            </a:r>
            <a:r>
              <a:rPr lang="cs-CZ" dirty="0"/>
              <a:t>	</a:t>
            </a:r>
            <a:r>
              <a:rPr lang="en-GB" dirty="0"/>
              <a:t>0</a:t>
            </a:r>
          </a:p>
          <a:p>
            <a:r>
              <a:rPr lang="en-GB" dirty="0"/>
              <a:t>a. </a:t>
            </a:r>
            <a:r>
              <a:rPr lang="en-GB" dirty="0" err="1"/>
              <a:t>pulmonalis</a:t>
            </a:r>
            <a:r>
              <a:rPr lang="en-GB" dirty="0"/>
              <a:t>	25	</a:t>
            </a:r>
            <a:r>
              <a:rPr lang="cs-CZ" dirty="0"/>
              <a:t>	</a:t>
            </a:r>
            <a:r>
              <a:rPr lang="en-GB" dirty="0"/>
              <a:t>8</a:t>
            </a:r>
          </a:p>
          <a:p>
            <a:r>
              <a:rPr lang="en-GB" dirty="0" err="1"/>
              <a:t>pravá</a:t>
            </a:r>
            <a:r>
              <a:rPr lang="en-GB" dirty="0"/>
              <a:t> </a:t>
            </a:r>
            <a:r>
              <a:rPr lang="en-GB" dirty="0" err="1"/>
              <a:t>komora</a:t>
            </a:r>
            <a:r>
              <a:rPr lang="en-GB" dirty="0"/>
              <a:t>	25	</a:t>
            </a:r>
            <a:r>
              <a:rPr lang="cs-CZ" dirty="0"/>
              <a:t>	</a:t>
            </a:r>
            <a:r>
              <a:rPr lang="en-GB" dirty="0"/>
              <a:t>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2E1FC3-CB96-4FD7-9FA0-8248FEE4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49" y="4066894"/>
            <a:ext cx="6028839" cy="2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7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55" y="15660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E3051A"/>
                </a:solidFill>
              </a:rPr>
              <a:t>Tělní tekutiny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50" y="4506158"/>
            <a:ext cx="117257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CTV </a:t>
            </a:r>
          </a:p>
          <a:p>
            <a:r>
              <a:rPr lang="cs-CZ" dirty="0"/>
              <a:t>(42 l, 60%)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8335" y="4966549"/>
            <a:ext cx="72765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ECT </a:t>
            </a:r>
          </a:p>
          <a:p>
            <a:r>
              <a:rPr lang="cs-CZ" dirty="0"/>
              <a:t>(20%)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0603" y="3929273"/>
            <a:ext cx="723651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ICT</a:t>
            </a:r>
          </a:p>
          <a:p>
            <a:r>
              <a:rPr lang="cs-CZ" dirty="0"/>
              <a:t>(40%)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3103" y="4608697"/>
            <a:ext cx="309599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Intravaskulární (5%)</a:t>
            </a:r>
          </a:p>
          <a:p>
            <a:pPr algn="ctr"/>
            <a:r>
              <a:rPr lang="cs-CZ" sz="2400" dirty="0"/>
              <a:t>(krevní plazma)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3103" y="5575332"/>
            <a:ext cx="33330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extravaskulární (15%)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643026" y="4552165"/>
            <a:ext cx="373793" cy="350437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650012" y="5024546"/>
            <a:ext cx="366807" cy="2708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998368" y="5023917"/>
            <a:ext cx="455666" cy="2826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3011906" y="5419647"/>
            <a:ext cx="499150" cy="3266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1064" y="5862496"/>
            <a:ext cx="619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Ženy: -10%</a:t>
            </a:r>
          </a:p>
          <a:p>
            <a:r>
              <a:rPr lang="cs-CZ" sz="2400" dirty="0"/>
              <a:t>Novorozenci: CVT (77%) = ICT (33%) + ECT (44%)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8DA7BD67-E67F-4F77-B2A9-15D4CD8C9F47}"/>
              </a:ext>
            </a:extLst>
          </p:cNvPr>
          <p:cNvSpPr/>
          <p:nvPr/>
        </p:nvSpPr>
        <p:spPr>
          <a:xfrm>
            <a:off x="514455" y="1198147"/>
            <a:ext cx="73107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66% dospělého těla tvoří voda </a:t>
            </a:r>
          </a:p>
          <a:p>
            <a:r>
              <a:rPr lang="cs-CZ" sz="2000" dirty="0"/>
              <a:t>(čím víc tukové tkáně = méně vody)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2/3 vody uloženo v buňkách</a:t>
            </a:r>
          </a:p>
          <a:p>
            <a:r>
              <a:rPr lang="cs-CZ" sz="2000" dirty="0"/>
              <a:t>Dělení: </a:t>
            </a:r>
          </a:p>
          <a:p>
            <a:pPr marL="285750" indent="-285750">
              <a:buFontTx/>
              <a:buChar char="-"/>
            </a:pPr>
            <a:r>
              <a:rPr lang="cs-CZ" sz="2000" dirty="0">
                <a:solidFill>
                  <a:srgbClr val="FF0000"/>
                </a:solidFill>
              </a:rPr>
              <a:t>extracelulární tekutina </a:t>
            </a:r>
          </a:p>
          <a:p>
            <a:pPr marL="742950" lvl="1" indent="-285750">
              <a:buFontTx/>
              <a:buChar char="-"/>
            </a:pPr>
            <a:r>
              <a:rPr lang="cs-CZ" sz="2000" dirty="0"/>
              <a:t>intravaskulární (IVT) </a:t>
            </a:r>
          </a:p>
          <a:p>
            <a:pPr marL="742950" lvl="1" indent="-285750">
              <a:buFontTx/>
              <a:buChar char="-"/>
            </a:pPr>
            <a:r>
              <a:rPr lang="cs-CZ" sz="2000" dirty="0"/>
              <a:t>extravaskulární (IST) </a:t>
            </a:r>
          </a:p>
          <a:p>
            <a:r>
              <a:rPr lang="cs-CZ" sz="2000" dirty="0"/>
              <a:t>- </a:t>
            </a:r>
            <a:r>
              <a:rPr lang="cs-CZ" sz="2000" dirty="0">
                <a:solidFill>
                  <a:srgbClr val="FF0000"/>
                </a:solidFill>
              </a:rPr>
              <a:t>intracelulární tekutina </a:t>
            </a:r>
            <a:r>
              <a:rPr lang="cs-CZ" sz="2000" dirty="0"/>
              <a:t>(ICT)</a:t>
            </a:r>
          </a:p>
        </p:txBody>
      </p:sp>
      <p:pic>
        <p:nvPicPr>
          <p:cNvPr id="3074" name="Picture 2" descr="Where does water go after drinking it? The Explanation of Water Absorp">
            <a:extLst>
              <a:ext uri="{FF2B5EF4-FFF2-40B4-BE49-F238E27FC236}">
                <a16:creationId xmlns:a16="http://schemas.microsoft.com/office/drawing/2014/main" id="{97A108C5-0A85-45F2-8DD1-C9DAB323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79" y="1198147"/>
            <a:ext cx="4132148" cy="295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10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ek 47">
            <a:extLst>
              <a:ext uri="{FF2B5EF4-FFF2-40B4-BE49-F238E27FC236}">
                <a16:creationId xmlns:a16="http://schemas.microsoft.com/office/drawing/2014/main" id="{5A49A53B-DB4A-49DD-9C17-686E6B674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785" y="4173031"/>
            <a:ext cx="1761700" cy="958780"/>
          </a:xfrm>
          <a:prstGeom prst="rect">
            <a:avLst/>
          </a:prstGeom>
        </p:spPr>
      </p:pic>
      <p:pic>
        <p:nvPicPr>
          <p:cNvPr id="4" name="Picture 2" descr="S02401-014-f0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5316" b="7655"/>
          <a:stretch/>
        </p:blipFill>
        <p:spPr bwMode="auto">
          <a:xfrm>
            <a:off x="4967038" y="4169835"/>
            <a:ext cx="4104409" cy="258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733749" y="226109"/>
            <a:ext cx="7585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3600" b="1" dirty="0"/>
              <a:t>Sériové a paralelní cévní zapojení</a:t>
            </a:r>
            <a:endParaRPr lang="en-US" sz="36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77228D1-874C-4192-945D-54C6276C612F}"/>
              </a:ext>
            </a:extLst>
          </p:cNvPr>
          <p:cNvSpPr txBox="1"/>
          <p:nvPr/>
        </p:nvSpPr>
        <p:spPr>
          <a:xfrm>
            <a:off x="431853" y="999580"/>
            <a:ext cx="8712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2000" dirty="0" err="1">
                <a:solidFill>
                  <a:srgbClr val="FF0000"/>
                </a:solidFill>
              </a:rPr>
              <a:t>Seriově</a:t>
            </a:r>
            <a:r>
              <a:rPr lang="cs-CZ" sz="2000" dirty="0">
                <a:solidFill>
                  <a:srgbClr val="FF0000"/>
                </a:solidFill>
              </a:rPr>
              <a:t>  (za sebou</a:t>
            </a:r>
            <a:r>
              <a:rPr lang="cs-CZ" sz="2000" dirty="0"/>
              <a:t>) R</a:t>
            </a:r>
            <a:r>
              <a:rPr lang="cs-CZ" sz="2000" baseline="-25000" dirty="0"/>
              <a:t>T</a:t>
            </a:r>
            <a:r>
              <a:rPr lang="cs-CZ" sz="2000" dirty="0"/>
              <a:t> =   R</a:t>
            </a:r>
            <a:r>
              <a:rPr lang="cs-CZ" sz="2000" baseline="-25000" dirty="0"/>
              <a:t>A  </a:t>
            </a:r>
            <a:r>
              <a:rPr lang="cs-CZ" sz="2000" dirty="0"/>
              <a:t> +   </a:t>
            </a:r>
            <a:r>
              <a:rPr lang="cs-CZ" sz="2000" dirty="0" err="1"/>
              <a:t>R</a:t>
            </a:r>
            <a:r>
              <a:rPr lang="cs-CZ" sz="2000" baseline="-25000" dirty="0" err="1"/>
              <a:t>a</a:t>
            </a:r>
            <a:r>
              <a:rPr lang="cs-CZ" sz="2000" baseline="-25000" dirty="0"/>
              <a:t>  </a:t>
            </a:r>
            <a:r>
              <a:rPr lang="cs-CZ" sz="2000" dirty="0"/>
              <a:t> + </a:t>
            </a:r>
            <a:r>
              <a:rPr lang="cs-CZ" sz="2000" dirty="0" err="1"/>
              <a:t>R</a:t>
            </a:r>
            <a:r>
              <a:rPr lang="cs-CZ" sz="2000" baseline="-25000" dirty="0" err="1"/>
              <a:t>c</a:t>
            </a:r>
            <a:r>
              <a:rPr lang="cs-CZ" sz="2000" baseline="-25000" dirty="0"/>
              <a:t>  </a:t>
            </a:r>
            <a:r>
              <a:rPr lang="cs-CZ" sz="2000" dirty="0"/>
              <a:t> +   </a:t>
            </a:r>
            <a:r>
              <a:rPr lang="cs-CZ" sz="2000" dirty="0" err="1"/>
              <a:t>R</a:t>
            </a:r>
            <a:r>
              <a:rPr lang="cs-CZ" sz="2000" baseline="-25000" dirty="0" err="1"/>
              <a:t>v</a:t>
            </a:r>
            <a:r>
              <a:rPr lang="cs-CZ" sz="2000" baseline="-25000" dirty="0"/>
              <a:t>  </a:t>
            </a:r>
            <a:r>
              <a:rPr lang="cs-CZ" sz="2000" dirty="0"/>
              <a:t> +   R</a:t>
            </a:r>
            <a:r>
              <a:rPr lang="cs-CZ" sz="2000" baseline="-25000" dirty="0"/>
              <a:t>V</a:t>
            </a:r>
          </a:p>
          <a:p>
            <a:r>
              <a:rPr lang="cs-CZ" sz="2000" dirty="0"/>
              <a:t>               					1% + 70% + 20% + 8% + 1% = 100%</a:t>
            </a:r>
          </a:p>
          <a:p>
            <a:endParaRPr lang="cs-CZ" sz="2000" dirty="0"/>
          </a:p>
          <a:p>
            <a:pPr marL="285750" indent="-285750">
              <a:buFont typeface="Arial" charset="0"/>
              <a:buChar char="•"/>
            </a:pPr>
            <a:r>
              <a:rPr lang="cs-CZ" sz="2000" dirty="0"/>
              <a:t>Pokud se jejich </a:t>
            </a:r>
            <a:r>
              <a:rPr lang="cs-CZ" sz="2000" b="1" dirty="0"/>
              <a:t>odpor zvýší např. 4x </a:t>
            </a:r>
            <a:r>
              <a:rPr lang="cs-CZ" sz="2000" dirty="0"/>
              <a:t>(ateroskleróza)  tzn. z 1 na </a:t>
            </a:r>
            <a:r>
              <a:rPr lang="cs-CZ" sz="2000" b="1" dirty="0">
                <a:solidFill>
                  <a:srgbClr val="E3051A"/>
                </a:solidFill>
              </a:rPr>
              <a:t>4%</a:t>
            </a:r>
            <a:r>
              <a:rPr lang="cs-CZ" sz="2000" dirty="0"/>
              <a:t>; celková rezistence (R</a:t>
            </a:r>
            <a:r>
              <a:rPr lang="cs-CZ" sz="2000" baseline="-25000" dirty="0"/>
              <a:t>T</a:t>
            </a:r>
            <a:r>
              <a:rPr lang="cs-CZ" sz="2000" dirty="0"/>
              <a:t>) </a:t>
            </a:r>
            <a:r>
              <a:rPr lang="cs-CZ" sz="2000" dirty="0" err="1"/>
              <a:t>soupne</a:t>
            </a:r>
            <a:r>
              <a:rPr lang="cs-CZ" sz="2000" dirty="0"/>
              <a:t> na </a:t>
            </a:r>
            <a:r>
              <a:rPr lang="cs-CZ" sz="2000" b="1" dirty="0">
                <a:solidFill>
                  <a:srgbClr val="E3051A"/>
                </a:solidFill>
              </a:rPr>
              <a:t>103%</a:t>
            </a:r>
            <a:r>
              <a:rPr lang="cs-CZ" sz="2000" dirty="0"/>
              <a:t> - </a:t>
            </a:r>
            <a:r>
              <a:rPr lang="cs-CZ" sz="2000" b="1" dirty="0"/>
              <a:t>nevýznamné zvýšení</a:t>
            </a:r>
            <a:endParaRPr lang="cs-CZ" sz="2000" dirty="0"/>
          </a:p>
          <a:p>
            <a:pPr marL="285750" indent="-285750">
              <a:buFont typeface="Arial" charset="0"/>
              <a:buChar char="•"/>
            </a:pPr>
            <a:r>
              <a:rPr lang="cs-CZ" sz="2000" dirty="0"/>
              <a:t>Pokud se </a:t>
            </a:r>
            <a:r>
              <a:rPr lang="cs-CZ" sz="2000" b="1" dirty="0"/>
              <a:t>zvýší odpor v oblasti </a:t>
            </a:r>
            <a:r>
              <a:rPr lang="cs-CZ" sz="2000" b="1" dirty="0" err="1"/>
              <a:t>Ra</a:t>
            </a:r>
            <a:r>
              <a:rPr lang="cs-CZ" sz="2000" b="1" dirty="0"/>
              <a:t> (vazokonstrikce) 4x </a:t>
            </a:r>
            <a:r>
              <a:rPr lang="cs-CZ" sz="2000" dirty="0"/>
              <a:t>tzn. ze 70 na </a:t>
            </a:r>
            <a:r>
              <a:rPr lang="cs-CZ" sz="2000" b="1" dirty="0">
                <a:solidFill>
                  <a:srgbClr val="E3051A"/>
                </a:solidFill>
              </a:rPr>
              <a:t>280%</a:t>
            </a:r>
            <a:r>
              <a:rPr lang="cs-CZ" sz="2000" dirty="0"/>
              <a:t>; celková rezistence (R</a:t>
            </a:r>
            <a:r>
              <a:rPr lang="cs-CZ" sz="2000" baseline="-25000" dirty="0"/>
              <a:t>T</a:t>
            </a:r>
            <a:r>
              <a:rPr lang="cs-CZ" sz="2000" dirty="0"/>
              <a:t>) se zvýší na </a:t>
            </a:r>
            <a:r>
              <a:rPr lang="cs-CZ" sz="2000" b="1" dirty="0">
                <a:solidFill>
                  <a:srgbClr val="E3051A"/>
                </a:solidFill>
              </a:rPr>
              <a:t>310%</a:t>
            </a:r>
            <a:r>
              <a:rPr lang="cs-CZ" sz="2000" dirty="0"/>
              <a:t> - </a:t>
            </a:r>
            <a:r>
              <a:rPr lang="cs-CZ" sz="2000" b="1" dirty="0"/>
              <a:t>významné zvýšení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dirty="0"/>
              <a:t>V oblasti R</a:t>
            </a:r>
            <a:r>
              <a:rPr lang="cs-CZ" sz="2000" baseline="-25000" dirty="0"/>
              <a:t>A</a:t>
            </a:r>
            <a:r>
              <a:rPr lang="cs-CZ" sz="2000" dirty="0"/>
              <a:t> je nutná stenóza minimálně 70-75% (kritická stenóza) aby se </a:t>
            </a:r>
            <a:r>
              <a:rPr lang="cs-CZ" sz="2000" dirty="0" err="1"/>
              <a:t>hemodynamicky</a:t>
            </a:r>
            <a:r>
              <a:rPr lang="cs-CZ" sz="2000" dirty="0"/>
              <a:t> významně projevila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74B6F15-3A12-49A7-B882-D1D8CD0FDB88}"/>
              </a:ext>
            </a:extLst>
          </p:cNvPr>
          <p:cNvSpPr/>
          <p:nvPr/>
        </p:nvSpPr>
        <p:spPr>
          <a:xfrm>
            <a:off x="431853" y="4309580"/>
            <a:ext cx="2700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Paralelní (vedle sebe)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9780B84-73A7-4E2D-9528-69C9CDB7007B}"/>
              </a:ext>
            </a:extLst>
          </p:cNvPr>
          <p:cNvSpPr txBox="1"/>
          <p:nvPr/>
        </p:nvSpPr>
        <p:spPr>
          <a:xfrm>
            <a:off x="368786" y="5113282"/>
            <a:ext cx="4561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2000" dirty="0"/>
              <a:t>Celková rezistence systému paralelních odporů je menší než jednotlivá nejmenší rezistence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dirty="0"/>
              <a:t>Příklad: R</a:t>
            </a:r>
            <a:r>
              <a:rPr lang="cs-CZ" sz="2000" baseline="-25000" dirty="0"/>
              <a:t>1</a:t>
            </a:r>
            <a:r>
              <a:rPr lang="cs-CZ" sz="2000" dirty="0"/>
              <a:t> = 5, R</a:t>
            </a:r>
            <a:r>
              <a:rPr lang="cs-CZ" sz="2000" baseline="-25000" dirty="0"/>
              <a:t>2</a:t>
            </a:r>
            <a:r>
              <a:rPr lang="cs-CZ" sz="2000" dirty="0"/>
              <a:t> = 10, R</a:t>
            </a:r>
            <a:r>
              <a:rPr lang="cs-CZ" sz="2000" baseline="-25000" dirty="0"/>
              <a:t>3</a:t>
            </a:r>
            <a:r>
              <a:rPr lang="cs-CZ" sz="2000" dirty="0"/>
              <a:t> = 20</a:t>
            </a:r>
          </a:p>
          <a:p>
            <a:r>
              <a:rPr lang="cs-CZ" sz="2000" dirty="0"/>
              <a:t>      R</a:t>
            </a:r>
            <a:r>
              <a:rPr lang="cs-CZ" sz="2000" baseline="-25000" dirty="0"/>
              <a:t>T</a:t>
            </a:r>
            <a:r>
              <a:rPr lang="cs-CZ" sz="2000" dirty="0"/>
              <a:t> = 1/0.2+0.1+0.05 = 1/0.35 = </a:t>
            </a:r>
            <a:r>
              <a:rPr lang="cs-CZ" sz="2000" b="1" dirty="0"/>
              <a:t>2.86</a:t>
            </a:r>
          </a:p>
        </p:txBody>
      </p:sp>
    </p:spTree>
    <p:extLst>
      <p:ext uri="{BB962C8B-B14F-4D97-AF65-F5344CB8AC3E}">
        <p14:creationId xmlns:p14="http://schemas.microsoft.com/office/powerpoint/2010/main" val="27109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89DA1D9-5F8A-4E59-84BD-53C64B111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60"/>
          <a:stretch/>
        </p:blipFill>
        <p:spPr>
          <a:xfrm>
            <a:off x="4644736" y="-1"/>
            <a:ext cx="4416139" cy="388987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BE2F1D-98AC-482F-A72F-FF7300A7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09" y="263527"/>
            <a:ext cx="3406100" cy="581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Průtok krve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60307D-3391-48BE-8FDC-69D43E9963DA}"/>
              </a:ext>
            </a:extLst>
          </p:cNvPr>
          <p:cNvSpPr txBox="1"/>
          <p:nvPr/>
        </p:nvSpPr>
        <p:spPr>
          <a:xfrm>
            <a:off x="667684" y="935606"/>
            <a:ext cx="1754135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50" dirty="0"/>
              <a:t>Q</a:t>
            </a:r>
            <a:r>
              <a:rPr lang="cs-CZ" sz="2700" dirty="0"/>
              <a:t> = 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P / R</a:t>
            </a:r>
            <a:endParaRPr lang="en-GB" sz="27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E5F16A-6B89-409C-82D0-BE7E529B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2" y="1595965"/>
            <a:ext cx="1980055" cy="115609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C903DDB-72CA-41A6-A11F-C014F00A1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721" y="725392"/>
            <a:ext cx="1157234" cy="115609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000D802-7013-4D53-96CF-9E8FE49787F4}"/>
              </a:ext>
            </a:extLst>
          </p:cNvPr>
          <p:cNvSpPr txBox="1"/>
          <p:nvPr/>
        </p:nvSpPr>
        <p:spPr>
          <a:xfrm>
            <a:off x="243441" y="2835258"/>
            <a:ext cx="5610953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charset="0"/>
              <a:buChar char="•"/>
            </a:pPr>
            <a:r>
              <a:rPr lang="cs-CZ" dirty="0"/>
              <a:t>Čím menší je poloměr cévy, tím menší je potřebný tlak ve stěně k vyrovnání tlaku z dutiny a opačně: T=</a:t>
            </a:r>
            <a:r>
              <a:rPr lang="cs-CZ" dirty="0" err="1"/>
              <a:t>P.r</a:t>
            </a:r>
            <a:endParaRPr lang="cs-CZ" dirty="0"/>
          </a:p>
          <a:p>
            <a:pPr marL="214313" indent="-214313">
              <a:lnSpc>
                <a:spcPct val="150000"/>
              </a:lnSpc>
              <a:buFont typeface="Arial" charset="0"/>
              <a:buChar char="•"/>
            </a:pPr>
            <a:r>
              <a:rPr lang="cs-CZ" dirty="0"/>
              <a:t>Kapiláry nejsou náchylné k praskání, protože mají malý poloměr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5EA87AD-EBC8-4F82-B14C-04A3846E7006}"/>
              </a:ext>
            </a:extLst>
          </p:cNvPr>
          <p:cNvSpPr/>
          <p:nvPr/>
        </p:nvSpPr>
        <p:spPr>
          <a:xfrm>
            <a:off x="413303" y="4782505"/>
            <a:ext cx="2679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3051A"/>
                </a:solidFill>
              </a:rPr>
              <a:t>Arterie, arterioly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9FEEF0B-A602-4B48-AF58-ECAB592A4CF5}"/>
              </a:ext>
            </a:extLst>
          </p:cNvPr>
          <p:cNvSpPr/>
          <p:nvPr/>
        </p:nvSpPr>
        <p:spPr>
          <a:xfrm>
            <a:off x="3349689" y="4707618"/>
            <a:ext cx="5711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dirty="0"/>
              <a:t>v stěně dominuje hladká svalovina</a:t>
            </a:r>
          </a:p>
          <a:p>
            <a:pPr>
              <a:buFontTx/>
              <a:buChar char="-"/>
            </a:pPr>
            <a:r>
              <a:rPr lang="cs-CZ" dirty="0"/>
              <a:t> zásadní vliv na cévní rezistenci organismu (ovlivňují TK)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D4D0548-4108-42E5-8828-DF9DCAA0EE28}"/>
              </a:ext>
            </a:extLst>
          </p:cNvPr>
          <p:cNvSpPr/>
          <p:nvPr/>
        </p:nvSpPr>
        <p:spPr>
          <a:xfrm>
            <a:off x="448761" y="5330998"/>
            <a:ext cx="1931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3051A"/>
                </a:solidFill>
              </a:rPr>
              <a:t>Žilní systém</a:t>
            </a:r>
            <a:endParaRPr lang="en-US" sz="2800" b="1" dirty="0">
              <a:solidFill>
                <a:srgbClr val="E3051A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4E87A21-989B-47E2-BB5B-628229FBFD7D}"/>
              </a:ext>
            </a:extLst>
          </p:cNvPr>
          <p:cNvSpPr/>
          <p:nvPr/>
        </p:nvSpPr>
        <p:spPr>
          <a:xfrm>
            <a:off x="3349688" y="5364366"/>
            <a:ext cx="5458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- rezervoár krve</a:t>
            </a:r>
            <a:r>
              <a:rPr lang="cs-CZ" dirty="0"/>
              <a:t>  - vysoká poddajnost</a:t>
            </a:r>
          </a:p>
          <a:p>
            <a:r>
              <a:rPr lang="cs-CZ" dirty="0"/>
              <a:t>- nízký periferní tlak</a:t>
            </a:r>
          </a:p>
          <a:p>
            <a:r>
              <a:rPr lang="cs-CZ" dirty="0"/>
              <a:t>- dolní polovina těla – žilní chlopně(venózní pumpa)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63E947E-0697-4AA8-BC22-88BE865FD2CC}"/>
              </a:ext>
            </a:extLst>
          </p:cNvPr>
          <p:cNvSpPr/>
          <p:nvPr/>
        </p:nvSpPr>
        <p:spPr>
          <a:xfrm>
            <a:off x="243441" y="1646825"/>
            <a:ext cx="2313147" cy="10274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D91AF8E-A181-4953-B947-01D34D4A1730}"/>
              </a:ext>
            </a:extLst>
          </p:cNvPr>
          <p:cNvSpPr/>
          <p:nvPr/>
        </p:nvSpPr>
        <p:spPr>
          <a:xfrm>
            <a:off x="2873829" y="845090"/>
            <a:ext cx="1502228" cy="8997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53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FCDD2D2-711D-48C1-B402-7586504C0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" r="377"/>
          <a:stretch>
            <a:fillRect/>
          </a:stretch>
        </p:blipFill>
        <p:spPr>
          <a:xfrm>
            <a:off x="4469363" y="4278279"/>
            <a:ext cx="4574422" cy="2515756"/>
          </a:xfrm>
          <a:prstGeom prst="rect">
            <a:avLst/>
          </a:prstGeom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23863" y="312083"/>
            <a:ext cx="54572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4000" b="1" dirty="0">
                <a:solidFill>
                  <a:srgbClr val="E3051A"/>
                </a:solidFill>
                <a:latin typeface="+mj-lt"/>
              </a:rPr>
              <a:t>Kapiláry</a:t>
            </a:r>
            <a:r>
              <a:rPr lang="cs-CZ" sz="4000" b="1" dirty="0">
                <a:latin typeface="+mj-lt"/>
              </a:rPr>
              <a:t> - mikrocirkulace</a:t>
            </a:r>
            <a:endParaRPr lang="en-US" sz="4000" b="1" dirty="0">
              <a:latin typeface="+mj-lt"/>
            </a:endParaRPr>
          </a:p>
        </p:txBody>
      </p:sp>
      <p:pic>
        <p:nvPicPr>
          <p:cNvPr id="15363" name="Picture 3" descr="S02401-016-f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"/>
          <a:stretch/>
        </p:blipFill>
        <p:spPr bwMode="auto">
          <a:xfrm>
            <a:off x="154642" y="1357710"/>
            <a:ext cx="5197501" cy="234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0" y="1091633"/>
            <a:ext cx="42878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sz="2000" dirty="0">
                <a:latin typeface="+mn-lt"/>
              </a:rPr>
              <a:t> jedna vrstva plochých buněk</a:t>
            </a:r>
          </a:p>
          <a:p>
            <a:pPr eaLnBrk="1" hangingPunct="1">
              <a:buFontTx/>
              <a:buChar char="-"/>
            </a:pPr>
            <a:r>
              <a:rPr lang="cs-CZ" sz="2000" dirty="0">
                <a:latin typeface="+mn-lt"/>
              </a:rPr>
              <a:t> intercelulární prostory</a:t>
            </a:r>
          </a:p>
          <a:p>
            <a:pPr eaLnBrk="1" hangingPunct="1">
              <a:buFontTx/>
              <a:buChar char="-"/>
            </a:pPr>
            <a:r>
              <a:rPr lang="cs-CZ" sz="2000" dirty="0">
                <a:latin typeface="+mn-lt"/>
              </a:rPr>
              <a:t> normálně jimi neprocházejí erytrocyty</a:t>
            </a:r>
            <a:endParaRPr lang="en-US" sz="2000" dirty="0">
              <a:latin typeface="+mn-lt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54642" y="4005263"/>
            <a:ext cx="49925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2000" dirty="0">
                <a:latin typeface="+mn-lt"/>
              </a:rPr>
              <a:t>Funkce: </a:t>
            </a:r>
          </a:p>
          <a:p>
            <a:pPr eaLnBrk="1" hangingPunct="1"/>
            <a:endParaRPr lang="cs-CZ" sz="2000" dirty="0">
              <a:latin typeface="+mn-lt"/>
            </a:endParaRPr>
          </a:p>
          <a:p>
            <a:pPr eaLnBrk="1" hangingPunct="1"/>
            <a:r>
              <a:rPr lang="cs-CZ" sz="2000" b="1" dirty="0">
                <a:solidFill>
                  <a:srgbClr val="E3051A"/>
                </a:solidFill>
                <a:latin typeface="+mn-lt"/>
              </a:rPr>
              <a:t>výměna živin a zplodin metabolismu </a:t>
            </a:r>
            <a:r>
              <a:rPr lang="cs-CZ" sz="2000" dirty="0">
                <a:latin typeface="+mn-lt"/>
              </a:rPr>
              <a:t>– filtrace</a:t>
            </a:r>
          </a:p>
          <a:p>
            <a:pPr eaLnBrk="1" hangingPunct="1">
              <a:buFontTx/>
              <a:buChar char="-"/>
            </a:pPr>
            <a:r>
              <a:rPr lang="cs-CZ" sz="2000" dirty="0">
                <a:latin typeface="+mn-lt"/>
              </a:rPr>
              <a:t> závisí na velikosti </a:t>
            </a:r>
            <a:r>
              <a:rPr lang="cs-CZ" sz="2000" dirty="0" err="1">
                <a:latin typeface="+mn-lt"/>
              </a:rPr>
              <a:t>onkotického</a:t>
            </a:r>
            <a:r>
              <a:rPr lang="cs-CZ" sz="2000" dirty="0">
                <a:latin typeface="+mn-lt"/>
              </a:rPr>
              <a:t> tlaku v cévě (erytrocyty, </a:t>
            </a:r>
            <a:r>
              <a:rPr lang="cs-CZ" sz="2000" dirty="0" err="1">
                <a:latin typeface="+mn-lt"/>
              </a:rPr>
              <a:t>hypoproteinémie</a:t>
            </a:r>
            <a:r>
              <a:rPr lang="cs-CZ" sz="2000" dirty="0">
                <a:latin typeface="+mn-lt"/>
              </a:rPr>
              <a:t>...)</a:t>
            </a:r>
          </a:p>
          <a:p>
            <a:pPr eaLnBrk="1" hangingPunct="1">
              <a:buFontTx/>
              <a:buChar char="-"/>
            </a:pPr>
            <a:r>
              <a:rPr lang="cs-CZ" sz="2000" dirty="0">
                <a:latin typeface="+mn-lt"/>
              </a:rPr>
              <a:t> na velikosti tlakového rozdílu na arteriálním a žilním konci (selhání P/L srdce...)</a:t>
            </a:r>
          </a:p>
          <a:p>
            <a:pPr eaLnBrk="1" hangingPunct="1">
              <a:buFontTx/>
              <a:buChar char="-"/>
            </a:pPr>
            <a:r>
              <a:rPr lang="cs-CZ" sz="2000" dirty="0">
                <a:latin typeface="+mn-lt"/>
              </a:rPr>
              <a:t> permeabilita stěny (zánět...)</a:t>
            </a:r>
            <a:endParaRPr lang="en-US" sz="2000" dirty="0">
              <a:latin typeface="+mn-lt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6D2C270-DF31-42DE-979C-E23B2A2D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845" y="2302710"/>
            <a:ext cx="365399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dirty="0">
                <a:latin typeface="+mn-lt"/>
              </a:rPr>
              <a:t> - průtok kapilárami není kontinuální – aktivita </a:t>
            </a:r>
            <a:r>
              <a:rPr lang="cs-CZ" dirty="0" err="1">
                <a:latin typeface="+mn-lt"/>
              </a:rPr>
              <a:t>prekapilárních</a:t>
            </a:r>
            <a:r>
              <a:rPr lang="cs-CZ" dirty="0">
                <a:latin typeface="+mn-lt"/>
              </a:rPr>
              <a:t> sfinkterů (</a:t>
            </a:r>
            <a:r>
              <a:rPr lang="cs-CZ" dirty="0" err="1">
                <a:latin typeface="+mn-lt"/>
              </a:rPr>
              <a:t>kyslík,NO</a:t>
            </a:r>
            <a:r>
              <a:rPr lang="cs-CZ" dirty="0">
                <a:latin typeface="+mn-lt"/>
              </a:rPr>
              <a:t>, produkty metabolismu...)</a:t>
            </a:r>
          </a:p>
          <a:p>
            <a:pPr eaLnBrk="1" hangingPunct="1"/>
            <a:endParaRPr lang="cs-CZ" dirty="0">
              <a:latin typeface="+mn-lt"/>
            </a:endParaRPr>
          </a:p>
          <a:p>
            <a:pPr eaLnBrk="1" hangingPunct="1"/>
            <a:r>
              <a:rPr lang="cs-CZ" dirty="0">
                <a:latin typeface="+mn-lt"/>
              </a:rPr>
              <a:t> - každá tkáň (orgán) je schopná kontrolovat svůj průtok krve dle vlastních metabolických potřeb.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2690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93977" y="287194"/>
            <a:ext cx="49716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Regulace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sz="4000" b="1" dirty="0">
                <a:solidFill>
                  <a:srgbClr val="FF0000"/>
                </a:solidFill>
                <a:latin typeface="+mj-lt"/>
              </a:rPr>
              <a:t>průtoku krve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93977" y="1340081"/>
            <a:ext cx="8708859" cy="496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rgbClr val="E3051A"/>
                </a:solidFill>
                <a:latin typeface="+mj-lt"/>
              </a:rPr>
              <a:t>Autoregulace </a:t>
            </a:r>
            <a:r>
              <a:rPr lang="cs-CZ" sz="2800" dirty="0">
                <a:latin typeface="+mj-lt"/>
              </a:rPr>
              <a:t>- 	</a:t>
            </a:r>
            <a:r>
              <a:rPr lang="cs-CZ" b="1" dirty="0"/>
              <a:t>Akutní </a:t>
            </a:r>
            <a:r>
              <a:rPr lang="cs-CZ" dirty="0"/>
              <a:t>- </a:t>
            </a:r>
            <a:r>
              <a:rPr lang="cs-CZ" u="sng" dirty="0"/>
              <a:t>vasodilatační</a:t>
            </a:r>
            <a:r>
              <a:rPr lang="cs-CZ" dirty="0"/>
              <a:t>: vysoká </a:t>
            </a:r>
            <a:r>
              <a:rPr lang="cs-CZ" dirty="0" err="1"/>
              <a:t>metab.aktivita</a:t>
            </a:r>
            <a:r>
              <a:rPr lang="cs-CZ" dirty="0"/>
              <a:t> </a:t>
            </a:r>
          </a:p>
          <a:p>
            <a:pPr eaLnBrk="1" hangingPunct="1"/>
            <a:r>
              <a:rPr lang="cs-CZ" dirty="0"/>
              <a:t>					- vysoká spotřeba ATP s produkcí ADP až AMP a </a:t>
            </a:r>
            <a:r>
              <a:rPr lang="cs-CZ" b="1" u="sng" dirty="0"/>
              <a:t>adenosinu</a:t>
            </a:r>
          </a:p>
          <a:p>
            <a:pPr eaLnBrk="1" hangingPunct="1">
              <a:buFontTx/>
              <a:buNone/>
            </a:pPr>
            <a:r>
              <a:rPr lang="cs-CZ" b="1" dirty="0"/>
              <a:t>                			</a:t>
            </a: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u="sng" dirty="0"/>
              <a:t>zvýšená spotřeba O</a:t>
            </a:r>
            <a:r>
              <a:rPr lang="cs-CZ" u="sng" baseline="-25000" dirty="0"/>
              <a:t>2</a:t>
            </a:r>
          </a:p>
          <a:p>
            <a:pPr eaLnBrk="1" hangingPunct="1">
              <a:buFontTx/>
              <a:buNone/>
            </a:pPr>
            <a:endParaRPr lang="cs-CZ" u="sng" baseline="-25000" dirty="0"/>
          </a:p>
          <a:p>
            <a:pPr eaLnBrk="1" hangingPunct="1">
              <a:buFontTx/>
              <a:buNone/>
            </a:pPr>
            <a:endParaRPr lang="cs-CZ" baseline="-25000" dirty="0"/>
          </a:p>
          <a:p>
            <a:pPr eaLnBrk="1" hangingPunct="1"/>
            <a:r>
              <a:rPr lang="cs-CZ" b="1" dirty="0"/>
              <a:t>					Dlouhodobá</a:t>
            </a:r>
            <a:r>
              <a:rPr lang="cs-CZ" dirty="0"/>
              <a:t> -  vaskulární přestavba (úloha O</a:t>
            </a:r>
            <a:r>
              <a:rPr lang="cs-CZ" baseline="-25000" dirty="0"/>
              <a:t>2</a:t>
            </a:r>
            <a:r>
              <a:rPr lang="cs-CZ" dirty="0"/>
              <a:t>...)</a:t>
            </a:r>
          </a:p>
          <a:p>
            <a:pPr eaLnBrk="1" hangingPunct="1">
              <a:buFontTx/>
              <a:buNone/>
            </a:pPr>
            <a:r>
              <a:rPr lang="cs-CZ" b="1" dirty="0"/>
              <a:t>                           		</a:t>
            </a:r>
            <a:r>
              <a:rPr lang="cs-CZ" dirty="0"/>
              <a:t>-  růstové faktory (VEGF, angiotensin, NO...)</a:t>
            </a:r>
            <a:endParaRPr lang="en-US" b="1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  <a:p>
            <a:pPr eaLnBrk="1" hangingPunct="1">
              <a:lnSpc>
                <a:spcPct val="95000"/>
              </a:lnSpc>
            </a:pPr>
            <a:r>
              <a:rPr lang="cs-CZ" sz="2800" b="1" dirty="0">
                <a:solidFill>
                  <a:srgbClr val="E3051A"/>
                </a:solidFill>
                <a:latin typeface="+mj-lt"/>
              </a:rPr>
              <a:t>Humorální regulace	</a:t>
            </a:r>
            <a:r>
              <a:rPr lang="cs-CZ" dirty="0">
                <a:latin typeface="+mn-lt"/>
              </a:rPr>
              <a:t>Vasokonstrikční:	-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A, NA</a:t>
            </a:r>
            <a:r>
              <a:rPr lang="cs-CZ" dirty="0">
                <a:latin typeface="+mn-lt"/>
              </a:rPr>
              <a:t>, ADH, </a:t>
            </a:r>
            <a:r>
              <a:rPr lang="cs-CZ" dirty="0" err="1">
                <a:latin typeface="+mn-lt"/>
              </a:rPr>
              <a:t>Endotelin</a:t>
            </a:r>
            <a:r>
              <a:rPr lang="cs-CZ" dirty="0">
                <a:latin typeface="+mn-lt"/>
              </a:rPr>
              <a:t> A</a:t>
            </a:r>
          </a:p>
          <a:p>
            <a:pPr eaLnBrk="1" hangingPunct="1"/>
            <a:r>
              <a:rPr lang="cs-CZ" dirty="0">
                <a:latin typeface="+mn-lt"/>
              </a:rPr>
              <a:t>							Vasodilatační: 	- Bradykinin, Histamin, ANP</a:t>
            </a:r>
          </a:p>
          <a:p>
            <a:pPr eaLnBrk="1" hangingPunct="1"/>
            <a:endParaRPr lang="cs-CZ" b="1" dirty="0">
              <a:solidFill>
                <a:srgbClr val="E3051A"/>
              </a:solidFill>
              <a:latin typeface="+mn-lt"/>
            </a:endParaRPr>
          </a:p>
          <a:p>
            <a:pPr eaLnBrk="1" hangingPunct="1"/>
            <a:r>
              <a:rPr lang="cs-CZ" sz="2800" b="1" dirty="0">
                <a:solidFill>
                  <a:srgbClr val="E3051A"/>
                </a:solidFill>
                <a:latin typeface="+mj-lt"/>
              </a:rPr>
              <a:t>Autonomní inervace </a:t>
            </a:r>
            <a:r>
              <a:rPr lang="cs-CZ" sz="2800" dirty="0">
                <a:latin typeface="+mj-lt"/>
              </a:rPr>
              <a:t>	</a:t>
            </a:r>
            <a:r>
              <a:rPr lang="cs-CZ" dirty="0"/>
              <a:t>ovlivnění mikrocirkulace je méně významné oproti </a:t>
            </a:r>
          </a:p>
          <a:p>
            <a:pPr eaLnBrk="1" hangingPunct="1"/>
            <a:r>
              <a:rPr lang="cs-CZ" dirty="0"/>
              <a:t>							ovlivnění systémové cirkulace a krevního tlaku</a:t>
            </a:r>
            <a:endParaRPr lang="cs-CZ" dirty="0">
              <a:latin typeface="+mj-lt"/>
            </a:endParaRPr>
          </a:p>
          <a:p>
            <a:pPr eaLnBrk="1" hangingPunct="1"/>
            <a:r>
              <a:rPr lang="cs-CZ" sz="2800" dirty="0">
                <a:latin typeface="+mj-lt"/>
              </a:rPr>
              <a:t>-  Sympatikus	</a:t>
            </a:r>
            <a:r>
              <a:rPr lang="cs-CZ" sz="2800" dirty="0"/>
              <a:t> 	 	</a:t>
            </a:r>
            <a:r>
              <a:rPr lang="cs-CZ" sz="2000" dirty="0">
                <a:solidFill>
                  <a:srgbClr val="E3051A"/>
                </a:solidFill>
              </a:rPr>
              <a:t>noradrenalin - vasokonstrikce</a:t>
            </a:r>
            <a:endParaRPr lang="cs-CZ" sz="2000" dirty="0">
              <a:solidFill>
                <a:srgbClr val="E3051A"/>
              </a:solidFill>
              <a:latin typeface="+mj-lt"/>
            </a:endParaRPr>
          </a:p>
          <a:p>
            <a:pPr eaLnBrk="1" hangingPunct="1"/>
            <a:r>
              <a:rPr lang="cs-CZ" sz="2800" dirty="0">
                <a:latin typeface="+mj-lt"/>
              </a:rPr>
              <a:t>-  Parasympatikus </a:t>
            </a:r>
            <a:r>
              <a:rPr lang="cs-CZ" sz="2800" dirty="0"/>
              <a:t>   	</a:t>
            </a:r>
            <a:r>
              <a:rPr lang="cs-CZ" sz="2000" dirty="0">
                <a:solidFill>
                  <a:srgbClr val="E3051A"/>
                </a:solidFill>
              </a:rPr>
              <a:t>acetylcholin - vasodilatace</a:t>
            </a:r>
            <a:r>
              <a:rPr lang="cs-CZ" sz="2000" dirty="0">
                <a:solidFill>
                  <a:srgbClr val="E3051A"/>
                </a:solidFill>
                <a:latin typeface="+mj-lt"/>
              </a:rPr>
              <a:t> </a:t>
            </a:r>
            <a:endParaRPr lang="en-US" sz="2000" dirty="0">
              <a:solidFill>
                <a:srgbClr val="E3051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853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2F05CE2-F9A3-4A47-9DA0-92866D0D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32" y="363682"/>
            <a:ext cx="8758050" cy="613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05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53747" cy="11430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Srdce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F5BD69-88A1-4775-8D1A-1FE31F1DE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48" y="558838"/>
            <a:ext cx="5158980" cy="294798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1B52733-5318-4BC1-AD6E-F3B10F24E1F6}"/>
              </a:ext>
            </a:extLst>
          </p:cNvPr>
          <p:cNvSpPr/>
          <p:nvPr/>
        </p:nvSpPr>
        <p:spPr>
          <a:xfrm>
            <a:off x="548385" y="3796751"/>
            <a:ext cx="82215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Funkcí srdce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je přečerpávání (pumpování) krve do cévního systému. Protože cévní systém je uzavřený, srdce vytváří klesající tlakový gradient na začátku a na konci cévního systému, který je hnací silou pro tok krve cévami.</a:t>
            </a:r>
          </a:p>
          <a:p>
            <a:endParaRPr 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Srdeční aktivita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Elektrická –srdeční buňky jsou schopné vytvářet akční potenciál a vést vzruch - EKG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Mechanická –pumpa, kontrakce srdečního svalu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6B90596-86FD-4A2D-B401-457D70A48242}"/>
              </a:ext>
            </a:extLst>
          </p:cNvPr>
          <p:cNvSpPr/>
          <p:nvPr/>
        </p:nvSpPr>
        <p:spPr>
          <a:xfrm>
            <a:off x="678059" y="1216132"/>
            <a:ext cx="27120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Morfologie –stavba srdce</a:t>
            </a:r>
            <a:endParaRPr 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Pravé a levé srdce jsou sériově zapojené pumpy.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pravé srdce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–plíce –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levé srdce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–velký oběh)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58055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53747" cy="11430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Srdce</a:t>
            </a:r>
          </a:p>
        </p:txBody>
      </p:sp>
      <p:pic>
        <p:nvPicPr>
          <p:cNvPr id="4098" name="Picture 2" descr="Srdeční svalovina (obrázek) – WikiSkripta">
            <a:extLst>
              <a:ext uri="{FF2B5EF4-FFF2-40B4-BE49-F238E27FC236}">
                <a16:creationId xmlns:a16="http://schemas.microsoft.com/office/drawing/2014/main" id="{9E8F54EA-7229-4572-893C-169CC2EEB8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7186"/>
          <a:stretch/>
        </p:blipFill>
        <p:spPr bwMode="auto">
          <a:xfrm>
            <a:off x="4249882" y="-1"/>
            <a:ext cx="4819473" cy="45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6417A56-A83B-41A2-846F-979B4BD20031}"/>
              </a:ext>
            </a:extLst>
          </p:cNvPr>
          <p:cNvSpPr/>
          <p:nvPr/>
        </p:nvSpPr>
        <p:spPr>
          <a:xfrm>
            <a:off x="457200" y="1587832"/>
            <a:ext cx="809897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Arial" charset="0"/>
              </a:rPr>
              <a:t>modifikovaný příčně pruhovaný sval 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Arial" charset="0"/>
              </a:rPr>
              <a:t>- </a:t>
            </a:r>
            <a:r>
              <a:rPr lang="cs-CZ" b="1" dirty="0" err="1">
                <a:latin typeface="Arial" charset="0"/>
              </a:rPr>
              <a:t>Syncitium</a:t>
            </a: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cs-CZ" dirty="0">
                <a:latin typeface="Arial" charset="0"/>
              </a:rPr>
              <a:t>vlákna spojena – </a:t>
            </a:r>
            <a:r>
              <a:rPr lang="cs-CZ" b="1" dirty="0">
                <a:latin typeface="Arial" charset="0"/>
              </a:rPr>
              <a:t>Interkalární disky</a:t>
            </a: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E3051A"/>
                </a:solidFill>
                <a:latin typeface="Arial" charset="0"/>
              </a:rPr>
              <a:t>NEXY</a:t>
            </a:r>
            <a:r>
              <a:rPr lang="cs-CZ" b="1" dirty="0">
                <a:latin typeface="Arial" charset="0"/>
              </a:rPr>
              <a:t> - </a:t>
            </a:r>
            <a:r>
              <a:rPr lang="cs-CZ" dirty="0">
                <a:latin typeface="Arial" charset="0"/>
              </a:rPr>
              <a:t>(průchod iontů, elektrické změny se mohou šířit rychle z buňky na buňku)</a:t>
            </a:r>
          </a:p>
          <a:p>
            <a:pPr>
              <a:lnSpc>
                <a:spcPct val="90000"/>
              </a:lnSpc>
            </a:pPr>
            <a:endParaRPr lang="cs-CZ" dirty="0">
              <a:latin typeface="Arial" charset="0"/>
            </a:endParaRPr>
          </a:p>
          <a:p>
            <a:r>
              <a:rPr lang="cs-CZ" b="1" dirty="0"/>
              <a:t>Pracovní myokard</a:t>
            </a:r>
            <a:r>
              <a:rPr lang="cs-CZ" dirty="0"/>
              <a:t> – přes </a:t>
            </a:r>
            <a:r>
              <a:rPr lang="cs-CZ" b="1" dirty="0"/>
              <a:t>99%</a:t>
            </a:r>
            <a:r>
              <a:rPr lang="cs-CZ" dirty="0"/>
              <a:t> buněk srdce</a:t>
            </a:r>
          </a:p>
          <a:p>
            <a:endParaRPr lang="cs-CZ" dirty="0"/>
          </a:p>
          <a:p>
            <a:r>
              <a:rPr lang="cs-CZ" b="1" dirty="0"/>
              <a:t>Převodní myokard </a:t>
            </a:r>
            <a:r>
              <a:rPr lang="cs-CZ" dirty="0"/>
              <a:t>– cca </a:t>
            </a:r>
            <a:r>
              <a:rPr lang="cs-CZ" b="1" dirty="0"/>
              <a:t>1%</a:t>
            </a:r>
            <a:r>
              <a:rPr lang="cs-CZ" dirty="0"/>
              <a:t> buněk, vysoce specifická funkce, generují akční potenciál, jsou zodpovědné za synchronizovanou funkci „pracovních“ </a:t>
            </a:r>
            <a:r>
              <a:rPr lang="cs-CZ" dirty="0" err="1"/>
              <a:t>kardiomyocytů</a:t>
            </a:r>
            <a:r>
              <a:rPr lang="cs-C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3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5169159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+mn-lt"/>
              </a:rPr>
              <a:t>Srdce - </a:t>
            </a:r>
            <a:r>
              <a:rPr lang="cs-CZ" dirty="0"/>
              <a:t>vlastnosti 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5228" y="1724685"/>
            <a:ext cx="8633544" cy="4525963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Autonomie</a:t>
            </a:r>
            <a:r>
              <a:rPr lang="cs-CZ" sz="2400" dirty="0"/>
              <a:t> - (autonomní srdeční systém – sám si udává základní frekvenci)- samostatnost srdeční činnosti </a:t>
            </a:r>
          </a:p>
          <a:p>
            <a:pPr>
              <a:lnSpc>
                <a:spcPct val="80000"/>
              </a:lnSpc>
            </a:pPr>
            <a:endParaRPr lang="cs-CZ" sz="2400" b="1" dirty="0"/>
          </a:p>
          <a:p>
            <a:pPr>
              <a:lnSpc>
                <a:spcPct val="80000"/>
              </a:lnSpc>
            </a:pPr>
            <a:r>
              <a:rPr lang="cs-CZ" sz="2400" b="1" dirty="0" err="1">
                <a:solidFill>
                  <a:srgbClr val="FF0000"/>
                </a:solidFill>
              </a:rPr>
              <a:t>Automacie</a:t>
            </a:r>
            <a:r>
              <a:rPr lang="cs-CZ" sz="2400" dirty="0"/>
              <a:t> - schopnost automaticky vytvářet vzruchy v pravidelném sledu (střídání stahů a ochabnutí srdeční svaloviny)- zprostředkováno převodním systémem </a:t>
            </a:r>
          </a:p>
          <a:p>
            <a:pPr eaLnBrk="1" hangingPunct="1">
              <a:lnSpc>
                <a:spcPct val="80000"/>
              </a:lnSpc>
            </a:pPr>
            <a:endParaRPr lang="cs-CZ" sz="2400" b="1" dirty="0"/>
          </a:p>
          <a:p>
            <a:pPr eaLnBrk="1" hangingPunct="1"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Vodivost</a:t>
            </a:r>
            <a:r>
              <a:rPr lang="cs-CZ" sz="2400" b="1" dirty="0"/>
              <a:t> </a:t>
            </a:r>
            <a:r>
              <a:rPr lang="cs-CZ" sz="2400" dirty="0"/>
              <a:t>- vzniklý elektrická aktivita - </a:t>
            </a:r>
            <a:r>
              <a:rPr lang="cs-CZ" sz="2400" dirty="0">
                <a:solidFill>
                  <a:srgbClr val="E3051A"/>
                </a:solidFill>
              </a:rPr>
              <a:t>vzruch veden na další buňky </a:t>
            </a:r>
            <a:r>
              <a:rPr lang="cs-CZ" sz="2400" dirty="0"/>
              <a:t>(schopnost myokardu vést vzruch formou impulsů)</a:t>
            </a:r>
          </a:p>
          <a:p>
            <a:pPr eaLnBrk="1" hangingPunct="1">
              <a:lnSpc>
                <a:spcPct val="80000"/>
              </a:lnSpc>
            </a:pPr>
            <a:endParaRPr lang="cs-CZ" sz="2400" b="1" dirty="0"/>
          </a:p>
          <a:p>
            <a:pPr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Dráždivost</a:t>
            </a:r>
            <a:r>
              <a:rPr lang="cs-CZ" sz="2400" dirty="0"/>
              <a:t> – schopnost být podrážděn a indukovat AP</a:t>
            </a:r>
            <a:r>
              <a:rPr lang="pl-PL" sz="2400" dirty="0"/>
              <a:t> (na vzruch odpoví srdce systémem „</a:t>
            </a:r>
            <a:r>
              <a:rPr lang="pl-PL" sz="2400" dirty="0">
                <a:solidFill>
                  <a:srgbClr val="E3051A"/>
                </a:solidFill>
              </a:rPr>
              <a:t>vše nebo nic</a:t>
            </a:r>
            <a:r>
              <a:rPr lang="pl-PL" sz="2400" dirty="0"/>
              <a:t>“)</a:t>
            </a:r>
            <a:endParaRPr lang="cs-CZ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2400" b="1" dirty="0"/>
          </a:p>
          <a:p>
            <a:pPr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Stažlivost – </a:t>
            </a:r>
            <a:r>
              <a:rPr lang="cs-CZ" sz="2400" b="1" dirty="0" err="1">
                <a:solidFill>
                  <a:srgbClr val="FF0000"/>
                </a:solidFill>
              </a:rPr>
              <a:t>Inotropie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schopnost reagovat na podráždění stahem (frekvence stahů)</a:t>
            </a:r>
          </a:p>
          <a:p>
            <a:pPr eaLnBrk="1" hangingPunct="1">
              <a:lnSpc>
                <a:spcPct val="80000"/>
              </a:lnSpc>
            </a:pP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91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2C1CB-DC0F-4E23-B5DE-BE3936D0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Převodní systém srdeční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1FB783-EDC9-4785-848E-6D3335C9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41" y="1417638"/>
            <a:ext cx="41148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= dává podnět a zajišťuje jeho šíření srdečním svalem </a:t>
            </a:r>
          </a:p>
          <a:p>
            <a:pPr marL="0" indent="0">
              <a:buNone/>
            </a:pPr>
            <a:r>
              <a:rPr lang="cs-CZ" dirty="0"/>
              <a:t>= převodní myokard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SA</a:t>
            </a:r>
            <a:r>
              <a:rPr lang="cs-CZ" dirty="0"/>
              <a:t> (sinusový uzel) – sám tvoří vzruchy pro srdce s frekvencí 80x za minutu </a:t>
            </a:r>
          </a:p>
          <a:p>
            <a:endParaRPr lang="cs-CZ" dirty="0"/>
          </a:p>
          <a:p>
            <a:r>
              <a:rPr lang="cs-CZ" b="1" dirty="0">
                <a:solidFill>
                  <a:srgbClr val="FFC000"/>
                </a:solidFill>
              </a:rPr>
              <a:t>AV</a:t>
            </a:r>
            <a:r>
              <a:rPr lang="cs-CZ" dirty="0"/>
              <a:t> (síňokomorový uzel) – je schopen také tvořit vzruchy pro srdce, ale s poloviční frekvencí </a:t>
            </a:r>
          </a:p>
          <a:p>
            <a:endParaRPr lang="cs-CZ" dirty="0"/>
          </a:p>
          <a:p>
            <a:r>
              <a:rPr lang="cs-CZ" dirty="0"/>
              <a:t>K šíření vzruchu dále slouží: </a:t>
            </a:r>
          </a:p>
          <a:p>
            <a:pPr lvl="1"/>
            <a:r>
              <a:rPr lang="cs-CZ" dirty="0" err="1"/>
              <a:t>Hisův</a:t>
            </a:r>
            <a:r>
              <a:rPr lang="cs-CZ" dirty="0"/>
              <a:t> svazek (</a:t>
            </a:r>
            <a:r>
              <a:rPr lang="cs-CZ" b="1" dirty="0">
                <a:solidFill>
                  <a:srgbClr val="92D050"/>
                </a:solidFill>
              </a:rPr>
              <a:t>HS</a:t>
            </a:r>
            <a:r>
              <a:rPr lang="cs-CZ" dirty="0"/>
              <a:t>) </a:t>
            </a:r>
          </a:p>
          <a:p>
            <a:pPr lvl="1"/>
            <a:r>
              <a:rPr lang="cs-CZ" dirty="0" err="1"/>
              <a:t>Tawarova</a:t>
            </a:r>
            <a:r>
              <a:rPr lang="cs-CZ" dirty="0"/>
              <a:t> raménka (</a:t>
            </a:r>
            <a:r>
              <a:rPr lang="cs-CZ" b="1" dirty="0">
                <a:solidFill>
                  <a:srgbClr val="FFCC00"/>
                </a:solidFill>
              </a:rPr>
              <a:t>TR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Purkyňova vlákna (</a:t>
            </a:r>
            <a:r>
              <a:rPr lang="cs-CZ" b="1" dirty="0">
                <a:solidFill>
                  <a:srgbClr val="9900CC"/>
                </a:solidFill>
              </a:rPr>
              <a:t>PV</a:t>
            </a:r>
            <a:r>
              <a:rPr lang="cs-CZ" dirty="0"/>
              <a:t>)</a:t>
            </a:r>
            <a:r>
              <a:rPr lang="cs-CZ" dirty="0">
                <a:latin typeface="Arial" charset="0"/>
              </a:rPr>
              <a:t> 20-30/min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2D4BFF-09FA-4377-BBF4-85539F35A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527" y="2071104"/>
            <a:ext cx="47244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09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7" y="121399"/>
            <a:ext cx="8229600" cy="7124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/>
              <a:t>Akční potenciál srdce</a:t>
            </a:r>
            <a:endParaRPr lang="en-US" b="1" dirty="0"/>
          </a:p>
        </p:txBody>
      </p:sp>
      <p:pic>
        <p:nvPicPr>
          <p:cNvPr id="13315" name="Picture 4" descr="iontové změny a 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69" y="3871828"/>
            <a:ext cx="4716703" cy="281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he image “http://www.cvphysiology.com/Arrhythmias/SAN%20action%20potl.gif” cannot be displayed, because it contains errors.">
            <a:extLst>
              <a:ext uri="{FF2B5EF4-FFF2-40B4-BE49-F238E27FC236}">
                <a16:creationId xmlns:a16="http://schemas.microsoft.com/office/drawing/2014/main" id="{1F1E46E3-8A7B-4AC2-A7A8-F63B9968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2" y="906698"/>
            <a:ext cx="4103687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7101868-C16C-4553-9640-417DBF3C1CC7}"/>
              </a:ext>
            </a:extLst>
          </p:cNvPr>
          <p:cNvSpPr/>
          <p:nvPr/>
        </p:nvSpPr>
        <p:spPr>
          <a:xfrm>
            <a:off x="4560887" y="10335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Klidový potenciál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–záporné napětí na membráně (cca –90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mV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Jedině v tomto období je možné vyvolat depolarizaci a AP</a:t>
            </a:r>
          </a:p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Akční potenciál (AP) 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 průběhu AP nelze vyvolat další depolarizaci, buňka je v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refrakterní fázi,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čímž brání vzniku tetanického stahu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AAFD255-10EC-4B02-8B7C-66CC71173B9A}"/>
              </a:ext>
            </a:extLst>
          </p:cNvPr>
          <p:cNvSpPr/>
          <p:nvPr/>
        </p:nvSpPr>
        <p:spPr>
          <a:xfrm>
            <a:off x="290945" y="445217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Má několik fází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Depolarizace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E3051A"/>
                </a:solidFill>
                <a:latin typeface="Calibri" panose="020F0502020204030204" pitchFamily="34" charset="0"/>
              </a:rPr>
              <a:t>Fáze plató </a:t>
            </a:r>
            <a:r>
              <a:rPr lang="cs-CZ" dirty="0">
                <a:solidFill>
                  <a:srgbClr val="E3051A"/>
                </a:solidFill>
                <a:latin typeface="Calibri" panose="020F0502020204030204" pitchFamily="34" charset="0"/>
              </a:rPr>
              <a:t>–její hlavní funkcí je prodloužení </a:t>
            </a:r>
            <a:r>
              <a:rPr lang="cs-CZ" dirty="0" err="1">
                <a:solidFill>
                  <a:srgbClr val="E3051A"/>
                </a:solidFill>
                <a:latin typeface="Calibri" panose="020F0502020204030204" pitchFamily="34" charset="0"/>
              </a:rPr>
              <a:t>refrakteritybuňky</a:t>
            </a:r>
            <a:r>
              <a:rPr lang="cs-CZ" dirty="0">
                <a:solidFill>
                  <a:srgbClr val="E3051A"/>
                </a:solidFill>
                <a:latin typeface="Calibri" panose="020F0502020204030204" pitchFamily="34" charset="0"/>
              </a:rPr>
              <a:t> (</a:t>
            </a:r>
            <a:r>
              <a:rPr lang="cs-CZ" b="1" dirty="0">
                <a:solidFill>
                  <a:srgbClr val="E3051A"/>
                </a:solidFill>
                <a:latin typeface="Calibri" panose="020F0502020204030204" pitchFamily="34" charset="0"/>
              </a:rPr>
              <a:t>absolutní </a:t>
            </a:r>
            <a:r>
              <a:rPr lang="cs-CZ" b="1" dirty="0" err="1">
                <a:solidFill>
                  <a:srgbClr val="E3051A"/>
                </a:solidFill>
                <a:latin typeface="Calibri" panose="020F0502020204030204" pitchFamily="34" charset="0"/>
              </a:rPr>
              <a:t>refrakterita</a:t>
            </a:r>
            <a:r>
              <a:rPr lang="cs-CZ" dirty="0">
                <a:solidFill>
                  <a:srgbClr val="E3051A"/>
                </a:solidFill>
                <a:latin typeface="Calibri" panose="020F0502020204030204" pitchFamily="34" charset="0"/>
              </a:rPr>
              <a:t>, nelze vyvolat další AP)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Repolarizace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</a:t>
            </a:r>
            <a:r>
              <a:rPr lang="cs-CZ" b="1" dirty="0">
                <a:latin typeface="Calibri" panose="020F0502020204030204" pitchFamily="34" charset="0"/>
              </a:rPr>
              <a:t>relativní </a:t>
            </a:r>
            <a:r>
              <a:rPr lang="cs-CZ" b="1" dirty="0" err="1">
                <a:latin typeface="Calibri" panose="020F0502020204030204" pitchFamily="34" charset="0"/>
              </a:rPr>
              <a:t>refrakterita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(další příchozí AP může vyvolat následnou depolarizaci, která je však patologická)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C98ED7B-D113-4B09-9A3B-5C586590855F}"/>
              </a:ext>
            </a:extLst>
          </p:cNvPr>
          <p:cNvSpPr txBox="1"/>
          <p:nvPr/>
        </p:nvSpPr>
        <p:spPr>
          <a:xfrm>
            <a:off x="7492482" y="3946849"/>
            <a:ext cx="1263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rgbClr val="E3051A"/>
                </a:solidFill>
              </a:rPr>
              <a:t>Ca </a:t>
            </a:r>
            <a:r>
              <a:rPr lang="cs-CZ" sz="4400" baseline="30000" dirty="0">
                <a:solidFill>
                  <a:srgbClr val="E3051A"/>
                </a:solidFill>
              </a:rPr>
              <a:t>2+</a:t>
            </a:r>
          </a:p>
        </p:txBody>
      </p:sp>
    </p:spTree>
    <p:extLst>
      <p:ext uri="{BB962C8B-B14F-4D97-AF65-F5344CB8AC3E}">
        <p14:creationId xmlns:p14="http://schemas.microsoft.com/office/powerpoint/2010/main" val="314396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3835"/>
          </a:xfrm>
        </p:spPr>
        <p:txBody>
          <a:bodyPr/>
          <a:lstStyle/>
          <a:p>
            <a:r>
              <a:rPr lang="cs-CZ" b="1" dirty="0">
                <a:solidFill>
                  <a:srgbClr val="E3051A"/>
                </a:solidFill>
              </a:rPr>
              <a:t>Složení tělních tekutin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18" y="1288833"/>
            <a:ext cx="8229600" cy="3913528"/>
          </a:xfrm>
        </p:spPr>
        <p:txBody>
          <a:bodyPr>
            <a:normAutofit/>
          </a:bodyPr>
          <a:lstStyle/>
          <a:p>
            <a:r>
              <a:rPr lang="cs-CZ" sz="2400" u="sng" dirty="0"/>
              <a:t>Nízkomolekulární organické látky:</a:t>
            </a:r>
            <a:r>
              <a:rPr lang="cs-CZ" sz="2400" dirty="0"/>
              <a:t> glukóza, laktát, urea</a:t>
            </a:r>
          </a:p>
          <a:p>
            <a:r>
              <a:rPr lang="cs-CZ" sz="2400" u="sng" dirty="0"/>
              <a:t>Vysokomolekulární organické látky:</a:t>
            </a:r>
            <a:r>
              <a:rPr lang="cs-CZ" sz="2400" dirty="0"/>
              <a:t> bílkoviny</a:t>
            </a:r>
          </a:p>
          <a:p>
            <a:r>
              <a:rPr lang="cs-CZ" sz="2400" u="sng" dirty="0"/>
              <a:t>Anorganické látky:</a:t>
            </a:r>
            <a:r>
              <a:rPr lang="cs-CZ" sz="2400" dirty="0"/>
              <a:t> Na</a:t>
            </a:r>
            <a:r>
              <a:rPr lang="cs-CZ" sz="2400" baseline="30000" dirty="0"/>
              <a:t>+</a:t>
            </a:r>
            <a:r>
              <a:rPr lang="cs-CZ" sz="2400" dirty="0"/>
              <a:t>, K</a:t>
            </a:r>
            <a:r>
              <a:rPr lang="cs-CZ" sz="2400" baseline="30000" dirty="0"/>
              <a:t>+</a:t>
            </a:r>
            <a:r>
              <a:rPr lang="cs-CZ" sz="2400" dirty="0"/>
              <a:t>, Ca</a:t>
            </a:r>
            <a:r>
              <a:rPr lang="cs-CZ" sz="2400" baseline="30000" dirty="0"/>
              <a:t>2+</a:t>
            </a:r>
            <a:r>
              <a:rPr lang="cs-CZ" sz="2400" dirty="0"/>
              <a:t>, Mg</a:t>
            </a:r>
            <a:r>
              <a:rPr lang="cs-CZ" sz="2400" baseline="30000" dirty="0"/>
              <a:t>2+</a:t>
            </a:r>
            <a:r>
              <a:rPr lang="cs-CZ" sz="2400" dirty="0"/>
              <a:t>, Cl</a:t>
            </a:r>
            <a:r>
              <a:rPr lang="cs-CZ" sz="2400" baseline="30000" dirty="0"/>
              <a:t>-</a:t>
            </a:r>
            <a:r>
              <a:rPr lang="cs-CZ" sz="2400" dirty="0"/>
              <a:t>,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D4F3F0-08AA-4734-B262-C901C8968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764" y="2799339"/>
            <a:ext cx="4972050" cy="386715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07E6C40-1C66-44D5-9F79-F292AA53C55F}"/>
              </a:ext>
            </a:extLst>
          </p:cNvPr>
          <p:cNvSpPr/>
          <p:nvPr/>
        </p:nvSpPr>
        <p:spPr>
          <a:xfrm>
            <a:off x="457200" y="2953527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/>
              <a:t>Funkce: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- transportní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- ochranná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- termoregulační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endParaRPr lang="cs-CZ" dirty="0"/>
          </a:p>
          <a:p>
            <a:r>
              <a:rPr lang="cs-CZ" sz="2000" dirty="0">
                <a:solidFill>
                  <a:srgbClr val="E3051A"/>
                </a:solidFill>
              </a:rPr>
              <a:t>- </a:t>
            </a:r>
            <a:r>
              <a:rPr lang="cs-CZ" sz="2400" dirty="0">
                <a:solidFill>
                  <a:srgbClr val="E3051A"/>
                </a:solidFill>
              </a:rPr>
              <a:t>udržování homeostázy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optimální prostředí </a:t>
            </a:r>
          </a:p>
          <a:p>
            <a:r>
              <a:rPr lang="cs-CZ" sz="2000" dirty="0"/>
              <a:t>(pro existenci a činnost buněk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hlídáno (negativní zpětná vazba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148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9208" y="278688"/>
            <a:ext cx="4898572" cy="1143000"/>
          </a:xfrm>
        </p:spPr>
        <p:txBody>
          <a:bodyPr/>
          <a:lstStyle/>
          <a:p>
            <a:pPr eaLnBrk="1" hangingPunct="1"/>
            <a:r>
              <a:rPr lang="cs-CZ" b="1" dirty="0">
                <a:latin typeface="Arial" charset="0"/>
              </a:rPr>
              <a:t>Šíření vzruchů</a:t>
            </a:r>
            <a:endParaRPr lang="en-US" b="1" dirty="0">
              <a:latin typeface="Arial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47D10B8-8E7A-4334-8FF3-B3A467374E60}"/>
              </a:ext>
            </a:extLst>
          </p:cNvPr>
          <p:cNvSpPr/>
          <p:nvPr/>
        </p:nvSpPr>
        <p:spPr>
          <a:xfrm>
            <a:off x="429208" y="12747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/>
              <a:t>od hrotu k bázi </a:t>
            </a:r>
          </a:p>
          <a:p>
            <a:r>
              <a:rPr lang="cs-CZ" sz="2400" dirty="0"/>
              <a:t> - vzniká tak synchronní aktivace myokardu – systola komor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3FEA9C-5F5E-4D7E-9875-6FF44AB0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823" y="0"/>
            <a:ext cx="3944867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870969-33B9-482B-A5C8-CFAEC66CF6DB}"/>
              </a:ext>
            </a:extLst>
          </p:cNvPr>
          <p:cNvSpPr/>
          <p:nvPr/>
        </p:nvSpPr>
        <p:spPr>
          <a:xfrm>
            <a:off x="557399" y="5994537"/>
            <a:ext cx="5473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rgbClr val="E3051A"/>
                </a:solidFill>
              </a:rPr>
              <a:t>Záznam elektrické aktivity srdce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26D5097-5020-4A7A-836A-4BCA648367A9}"/>
              </a:ext>
            </a:extLst>
          </p:cNvPr>
          <p:cNvSpPr/>
          <p:nvPr/>
        </p:nvSpPr>
        <p:spPr>
          <a:xfrm>
            <a:off x="429208" y="3261037"/>
            <a:ext cx="4572000" cy="15050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rgbClr val="E3051A"/>
                </a:solidFill>
              </a:rPr>
              <a:t>Systola</a:t>
            </a:r>
            <a:r>
              <a:rPr lang="cs-CZ" sz="2400" b="1" dirty="0"/>
              <a:t>:</a:t>
            </a:r>
            <a:r>
              <a:rPr lang="cs-CZ" dirty="0"/>
              <a:t> stažení (kontrakce) dutiny srdce – vypuzení obsahu dutiny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rgbClr val="E3051A"/>
                </a:solidFill>
              </a:rPr>
              <a:t>Diastola</a:t>
            </a:r>
            <a:r>
              <a:rPr lang="cs-CZ" sz="2400" b="1" dirty="0"/>
              <a:t>:</a:t>
            </a:r>
            <a:r>
              <a:rPr lang="cs-CZ" dirty="0"/>
              <a:t> uvolnění (relaxace) dutiny srdce – naplnění krví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6372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ektrokardiografie/Fyzika – WikiSkripta">
            <a:extLst>
              <a:ext uri="{FF2B5EF4-FFF2-40B4-BE49-F238E27FC236}">
                <a16:creationId xmlns:a16="http://schemas.microsoft.com/office/drawing/2014/main" id="{470477BE-B8BB-4B6C-965D-1A321F9E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2" y="-1"/>
            <a:ext cx="4034692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239492" y="299743"/>
            <a:ext cx="44399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3600" b="1" dirty="0">
                <a:solidFill>
                  <a:srgbClr val="E3051A"/>
                </a:solidFill>
              </a:rPr>
              <a:t>EKG – elektrokardiogram</a:t>
            </a:r>
            <a:endParaRPr lang="en-US" sz="3600" b="1" dirty="0">
              <a:solidFill>
                <a:srgbClr val="E3051A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A331FB-641F-418B-B041-E0D003157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55" y="3763417"/>
            <a:ext cx="4037887" cy="295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F9D586F-783E-4E69-806E-20585FDCC705}"/>
              </a:ext>
            </a:extLst>
          </p:cNvPr>
          <p:cNvSpPr/>
          <p:nvPr/>
        </p:nvSpPr>
        <p:spPr>
          <a:xfrm>
            <a:off x="151558" y="5423757"/>
            <a:ext cx="5176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PQ interval (0.12 – 0.20s)</a:t>
            </a:r>
          </a:p>
          <a:p>
            <a:r>
              <a:rPr lang="cs-CZ" dirty="0"/>
              <a:t>QRS komplex (0.06 – 0.10s)</a:t>
            </a:r>
          </a:p>
          <a:p>
            <a:r>
              <a:rPr lang="cs-CZ" dirty="0"/>
              <a:t>QT interval –vzhledem k srdeční frekvenci – </a:t>
            </a:r>
            <a:r>
              <a:rPr lang="cs-CZ" dirty="0" err="1"/>
              <a:t>QTc</a:t>
            </a:r>
            <a:endParaRPr lang="cs-CZ" dirty="0"/>
          </a:p>
          <a:p>
            <a:r>
              <a:rPr lang="cs-CZ" dirty="0"/>
              <a:t>U vlna –</a:t>
            </a:r>
            <a:r>
              <a:rPr lang="cs-CZ" dirty="0" err="1"/>
              <a:t>repolarizace</a:t>
            </a:r>
            <a:r>
              <a:rPr lang="cs-CZ" dirty="0"/>
              <a:t> vnitřních vrstev myokardu LK</a:t>
            </a:r>
            <a:endParaRPr lang="en-US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576879E-37B2-4A37-81DC-88138A69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242457"/>
            <a:ext cx="2178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b="1" dirty="0"/>
              <a:t>EKG svody:</a:t>
            </a:r>
          </a:p>
          <a:p>
            <a:pPr eaLnBrk="1" hangingPunct="1"/>
            <a:r>
              <a:rPr lang="cs-CZ" dirty="0"/>
              <a:t>I, II, III</a:t>
            </a:r>
          </a:p>
          <a:p>
            <a:pPr eaLnBrk="1" hangingPunct="1"/>
            <a:r>
              <a:rPr lang="cs-CZ" dirty="0" err="1"/>
              <a:t>aVR</a:t>
            </a:r>
            <a:r>
              <a:rPr lang="cs-CZ" dirty="0"/>
              <a:t>, </a:t>
            </a:r>
            <a:r>
              <a:rPr lang="cs-CZ" dirty="0" err="1"/>
              <a:t>aVL</a:t>
            </a:r>
            <a:r>
              <a:rPr lang="cs-CZ" dirty="0"/>
              <a:t>, </a:t>
            </a:r>
            <a:r>
              <a:rPr lang="cs-CZ" dirty="0" err="1"/>
              <a:t>aVF</a:t>
            </a:r>
            <a:endParaRPr lang="cs-CZ" dirty="0"/>
          </a:p>
          <a:p>
            <a:pPr eaLnBrk="1" hangingPunct="1"/>
            <a:r>
              <a:rPr lang="cs-CZ" dirty="0"/>
              <a:t>V1,V2,V3,V4,V5,V6</a:t>
            </a:r>
            <a:endParaRPr lang="en-US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7302B79-1BE3-40FE-BF51-3D44EE2C0081}"/>
              </a:ext>
            </a:extLst>
          </p:cNvPr>
          <p:cNvSpPr/>
          <p:nvPr/>
        </p:nvSpPr>
        <p:spPr>
          <a:xfrm>
            <a:off x="195348" y="361609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vlna P – vzruch ze sinusového uzlu do síní (depolarizace síní)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komplex QRS – vzruch do srdeční svaloviny komor (depolarizace komor)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vlna T – </a:t>
            </a:r>
            <a:r>
              <a:rPr lang="cs-CZ" dirty="0" err="1"/>
              <a:t>repolarizace</a:t>
            </a:r>
            <a:r>
              <a:rPr lang="cs-CZ" dirty="0"/>
              <a:t> srdeční svaloviny</a:t>
            </a:r>
          </a:p>
        </p:txBody>
      </p:sp>
    </p:spTree>
    <p:extLst>
      <p:ext uri="{BB962C8B-B14F-4D97-AF65-F5344CB8AC3E}">
        <p14:creationId xmlns:p14="http://schemas.microsoft.com/office/powerpoint/2010/main" val="92705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652F7-9B5F-4C77-9D52-8B37A31C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3D8F19-DB7A-4D27-9479-237679B2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EKG Test - The Johns Hopkins Patient Guide to Diabetes">
            <a:extLst>
              <a:ext uri="{FF2B5EF4-FFF2-40B4-BE49-F238E27FC236}">
                <a16:creationId xmlns:a16="http://schemas.microsoft.com/office/drawing/2014/main" id="{ED25F07F-5F90-4471-9F1F-74232265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84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00" y="687242"/>
            <a:ext cx="6439343" cy="200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866" y="162213"/>
            <a:ext cx="34877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4000">
                <a:solidFill>
                  <a:srgbClr val="C00000"/>
                </a:solidFill>
              </a:rPr>
              <a:t>Srdeční cyklus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AF4E872-077A-42DE-A908-7276F6B526FE}"/>
              </a:ext>
            </a:extLst>
          </p:cNvPr>
          <p:cNvSpPr/>
          <p:nvPr/>
        </p:nvSpPr>
        <p:spPr>
          <a:xfrm>
            <a:off x="126783" y="2587336"/>
            <a:ext cx="88904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systola komor: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izovolumická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kontrakce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roste tlak, objem se nemění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začíná zavřením síňokomorových chlopní (tlak v komoře větší než tlak v síni)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končí otevřením aortální a pulmonální chlopně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ejekční fáze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objem se zmenšuje, tlak se nemění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-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krev je vypuzována do tepen, začíná otevřením aortální a pulmonální chlopně a končí jejich uzavřením</a:t>
            </a: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diastola komor: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izovolumická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relaxace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tlak klesá, objem se nemění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-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klesá tlak v komorách, začíná uzavřením  aortální a pulmonální chlopně a končí otevřením síňokomorových chlopní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plnění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objem komor roste, tlak se nemění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otevírají se síňokomorové chlopně a krev teče po tlakovém gradientu do komor</a:t>
            </a:r>
          </a:p>
          <a:p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Chlopně jsou jednosměrné, uzavírají se, když je tlakový gradient „protisměrný“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BDC33C5-BFED-409E-B08A-09FB279FC548}"/>
              </a:ext>
            </a:extLst>
          </p:cNvPr>
          <p:cNvSpPr/>
          <p:nvPr/>
        </p:nvSpPr>
        <p:spPr>
          <a:xfrm>
            <a:off x="381866" y="1314124"/>
            <a:ext cx="2163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střídání systoly a diastoly síní a komor  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</a:rPr>
              <a:t>systola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</a:rPr>
              <a:t>diastola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3566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B142AAA-C77B-400E-A3C8-DE0E1FA08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6"/>
          <a:stretch/>
        </p:blipFill>
        <p:spPr>
          <a:xfrm>
            <a:off x="187023" y="0"/>
            <a:ext cx="8769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6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A48F64-B3FA-4B82-8D9C-5AF7FDDDFB6C}"/>
              </a:ext>
            </a:extLst>
          </p:cNvPr>
          <p:cNvSpPr/>
          <p:nvPr/>
        </p:nvSpPr>
        <p:spPr>
          <a:xfrm>
            <a:off x="179614" y="1484435"/>
            <a:ext cx="84325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Každou systolou je tak ze srdce vypuzeno průměrně asi 70 ml krve. </a:t>
            </a:r>
          </a:p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Množství krve, které jedna komora přečerpá za minutu, se nazývá </a:t>
            </a:r>
            <a:r>
              <a:rPr lang="cs-CZ" u="sng" dirty="0">
                <a:solidFill>
                  <a:srgbClr val="FF0000"/>
                </a:solidFill>
                <a:latin typeface="Arial" panose="020B0604020202020204" pitchFamily="34" charset="0"/>
                <a:hlinkClick r:id="rId3" tooltip="Minutový srdeční výdej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minutový srdeční výdej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		Minutový výdej = tepový objem × srdeční frekvence</a:t>
            </a: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70–80 stahů za minutu,  Klidový minutový srdeční výdej je tedy 5–6 l/min., což zhruba odpovídá celkovému množství krve v těle. </a:t>
            </a:r>
          </a:p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Za celý život člověka udělá srdce zhruba 2,5 miliardy stahů.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2ABAF0D-67C3-4274-9B69-DCC2FD5EA1C6}"/>
              </a:ext>
            </a:extLst>
          </p:cNvPr>
          <p:cNvSpPr/>
          <p:nvPr/>
        </p:nvSpPr>
        <p:spPr>
          <a:xfrm>
            <a:off x="2341001" y="3429000"/>
            <a:ext cx="3823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CO = SV . TF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C2907D-316A-497E-9324-0B982AD02916}"/>
              </a:ext>
            </a:extLst>
          </p:cNvPr>
          <p:cNvSpPr/>
          <p:nvPr/>
        </p:nvSpPr>
        <p:spPr>
          <a:xfrm>
            <a:off x="1504387" y="280861"/>
            <a:ext cx="57829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rgbClr val="202122"/>
                </a:solidFill>
              </a:rPr>
              <a:t> </a:t>
            </a:r>
            <a:r>
              <a:rPr lang="cs-CZ" sz="4400" b="1" dirty="0">
                <a:solidFill>
                  <a:srgbClr val="FF0000"/>
                </a:solidFill>
              </a:rPr>
              <a:t>Minutový srdeční výdej</a:t>
            </a:r>
            <a:endParaRPr lang="cs-CZ" sz="44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0CC2035-ECC9-4B9E-8F46-5E7B9CD89132}"/>
              </a:ext>
            </a:extLst>
          </p:cNvPr>
          <p:cNvSpPr/>
          <p:nvPr/>
        </p:nvSpPr>
        <p:spPr>
          <a:xfrm>
            <a:off x="234615" y="5766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Tachykardie = zkracování diastoly (plnění)</a:t>
            </a:r>
          </a:p>
          <a:p>
            <a:r>
              <a:rPr lang="cs-CZ" dirty="0"/>
              <a:t>Koronární průtok = diastola</a:t>
            </a:r>
          </a:p>
        </p:txBody>
      </p:sp>
    </p:spTree>
    <p:extLst>
      <p:ext uri="{BB962C8B-B14F-4D97-AF65-F5344CB8AC3E}">
        <p14:creationId xmlns:p14="http://schemas.microsoft.com/office/powerpoint/2010/main" val="4066324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484483" y="568325"/>
            <a:ext cx="41488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3200" b="1" dirty="0">
                <a:latin typeface="+mj-lt"/>
              </a:rPr>
              <a:t>Fyziologická EKG křivka</a:t>
            </a:r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675"/>
            <a:ext cx="9144000" cy="48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2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1105BD2-D68C-400E-A671-06C1047E21AE}"/>
              </a:ext>
            </a:extLst>
          </p:cNvPr>
          <p:cNvSpPr/>
          <p:nvPr/>
        </p:nvSpPr>
        <p:spPr>
          <a:xfrm>
            <a:off x="405246" y="1776845"/>
            <a:ext cx="87387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100" b="1" dirty="0">
              <a:solidFill>
                <a:srgbClr val="ED1C29"/>
              </a:solidFill>
            </a:endParaRPr>
          </a:p>
          <a:p>
            <a:r>
              <a:rPr lang="cs-CZ" sz="2100" b="1" u="sng" dirty="0">
                <a:solidFill>
                  <a:srgbClr val="ED1C29"/>
                </a:solidFill>
              </a:rPr>
              <a:t>Srdce pracuje automaticky, jeho činnost je pouze regulována </a:t>
            </a:r>
          </a:p>
          <a:p>
            <a:endParaRPr lang="cs-CZ" sz="2100" dirty="0"/>
          </a:p>
          <a:p>
            <a:r>
              <a:rPr lang="cs-CZ" sz="2100" b="1" dirty="0"/>
              <a:t>Ovlivnění srdce </a:t>
            </a:r>
          </a:p>
          <a:p>
            <a:r>
              <a:rPr lang="cs-CZ" sz="2100" dirty="0" err="1">
                <a:solidFill>
                  <a:srgbClr val="ED1C29"/>
                </a:solidFill>
              </a:rPr>
              <a:t>Chronotropie</a:t>
            </a:r>
            <a:r>
              <a:rPr lang="cs-CZ" sz="2100" dirty="0"/>
              <a:t> – schopnost zvýšit srdeční frekvenci </a:t>
            </a:r>
          </a:p>
          <a:p>
            <a:r>
              <a:rPr lang="cs-CZ" sz="2100" dirty="0" err="1">
                <a:solidFill>
                  <a:srgbClr val="ED1C29"/>
                </a:solidFill>
              </a:rPr>
              <a:t>Inotropie</a:t>
            </a:r>
            <a:r>
              <a:rPr lang="cs-CZ" sz="2100" dirty="0"/>
              <a:t> – schopnost zvýšení síly kontrakce </a:t>
            </a:r>
          </a:p>
          <a:p>
            <a:r>
              <a:rPr lang="cs-CZ" sz="2100" dirty="0" err="1">
                <a:solidFill>
                  <a:srgbClr val="ED1C29"/>
                </a:solidFill>
              </a:rPr>
              <a:t>Dromotropie</a:t>
            </a:r>
            <a:r>
              <a:rPr lang="cs-CZ" sz="2100" dirty="0"/>
              <a:t> – schopnost zrychlení vedení vzruchu </a:t>
            </a:r>
          </a:p>
          <a:p>
            <a:endParaRPr lang="cs-CZ" sz="2100" dirty="0"/>
          </a:p>
          <a:p>
            <a:r>
              <a:rPr lang="cs-CZ" sz="2100" b="1" dirty="0"/>
              <a:t>Autonomní nervový systém </a:t>
            </a:r>
          </a:p>
          <a:p>
            <a:r>
              <a:rPr lang="cs-CZ" sz="2100" dirty="0">
                <a:solidFill>
                  <a:srgbClr val="ED1C29"/>
                </a:solidFill>
              </a:rPr>
              <a:t>Sympatikus: </a:t>
            </a:r>
            <a:r>
              <a:rPr lang="cs-CZ" sz="2100" dirty="0"/>
              <a:t>přímý pozitivně </a:t>
            </a:r>
            <a:r>
              <a:rPr lang="cs-CZ" sz="2100" dirty="0" err="1"/>
              <a:t>chronotropní</a:t>
            </a:r>
            <a:r>
              <a:rPr lang="cs-CZ" sz="2100" dirty="0"/>
              <a:t>, </a:t>
            </a:r>
            <a:r>
              <a:rPr lang="cs-CZ" sz="2100" dirty="0" err="1"/>
              <a:t>dromotropní</a:t>
            </a:r>
            <a:r>
              <a:rPr lang="cs-CZ" sz="2100" dirty="0"/>
              <a:t> a </a:t>
            </a:r>
            <a:r>
              <a:rPr lang="cs-CZ" sz="2100" dirty="0" err="1"/>
              <a:t>inotropní</a:t>
            </a:r>
            <a:r>
              <a:rPr lang="cs-CZ" sz="2100" dirty="0"/>
              <a:t> vliv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/>
              <a:t>zvýšení minutového srdečního výdeje </a:t>
            </a:r>
          </a:p>
          <a:p>
            <a:r>
              <a:rPr lang="cs-CZ" sz="2100" dirty="0" err="1">
                <a:solidFill>
                  <a:srgbClr val="ED1C29"/>
                </a:solidFill>
              </a:rPr>
              <a:t>Paraympatikus</a:t>
            </a:r>
            <a:r>
              <a:rPr lang="cs-CZ" sz="2100" dirty="0">
                <a:solidFill>
                  <a:srgbClr val="ED1C29"/>
                </a:solidFill>
              </a:rPr>
              <a:t>: </a:t>
            </a:r>
            <a:r>
              <a:rPr lang="cs-CZ" sz="2100" dirty="0"/>
              <a:t>negativně </a:t>
            </a:r>
            <a:r>
              <a:rPr lang="cs-CZ" sz="2100" dirty="0" err="1"/>
              <a:t>chronotropní</a:t>
            </a:r>
            <a:r>
              <a:rPr lang="cs-CZ" sz="2100" dirty="0"/>
              <a:t>, </a:t>
            </a:r>
            <a:r>
              <a:rPr lang="cs-CZ" sz="2100" dirty="0" err="1"/>
              <a:t>dromotropní</a:t>
            </a:r>
            <a:r>
              <a:rPr lang="cs-CZ" sz="2100" dirty="0"/>
              <a:t> a </a:t>
            </a:r>
            <a:r>
              <a:rPr lang="cs-CZ" sz="2100" dirty="0" err="1"/>
              <a:t>inotropní</a:t>
            </a:r>
            <a:r>
              <a:rPr lang="cs-CZ" sz="2100" dirty="0"/>
              <a:t> vliv (v některých případech nepřímo)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 err="1"/>
              <a:t>sníženíminutového</a:t>
            </a:r>
            <a:r>
              <a:rPr lang="cs-CZ" sz="2100" dirty="0"/>
              <a:t> srdečního výdeje</a:t>
            </a:r>
            <a:endParaRPr lang="en-GB" sz="21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0C746F1-325D-43A2-A259-299ECB84F7C3}"/>
              </a:ext>
            </a:extLst>
          </p:cNvPr>
          <p:cNvSpPr/>
          <p:nvPr/>
        </p:nvSpPr>
        <p:spPr>
          <a:xfrm>
            <a:off x="405246" y="519879"/>
            <a:ext cx="7217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Řízení a regulace srdeční aktivity </a:t>
            </a:r>
          </a:p>
        </p:txBody>
      </p:sp>
    </p:spTree>
    <p:extLst>
      <p:ext uri="{BB962C8B-B14F-4D97-AF65-F5344CB8AC3E}">
        <p14:creationId xmlns:p14="http://schemas.microsoft.com/office/powerpoint/2010/main" val="4059132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E287174-FE95-42C0-AF36-2C8457D4BF0B}"/>
              </a:ext>
            </a:extLst>
          </p:cNvPr>
          <p:cNvSpPr txBox="1">
            <a:spLocks/>
          </p:cNvSpPr>
          <p:nvPr/>
        </p:nvSpPr>
        <p:spPr>
          <a:xfrm>
            <a:off x="628650" y="403350"/>
            <a:ext cx="7642513" cy="8715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Systémová cévní rezistence (SVR)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E1BD675-3884-4EA8-BE7C-919BB528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9968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Odpor krevních cév působící proti krevnímu proudu</a:t>
            </a:r>
          </a:p>
          <a:p>
            <a:r>
              <a:rPr lang="cs-CZ" b="1" dirty="0">
                <a:solidFill>
                  <a:srgbClr val="FF0000"/>
                </a:solidFill>
              </a:rPr>
              <a:t>podmíněn změnami průměru cév, viskozitou, délkou cév, cévním zapojením</a:t>
            </a:r>
          </a:p>
          <a:p>
            <a:r>
              <a:rPr lang="cs-CZ" dirty="0"/>
              <a:t>Vazokonstrikce = zvýšení SVR</a:t>
            </a:r>
          </a:p>
          <a:p>
            <a:r>
              <a:rPr lang="cs-CZ" dirty="0"/>
              <a:t>Vazodilatace = snížení SVR</a:t>
            </a:r>
          </a:p>
          <a:p>
            <a:endParaRPr lang="cs-CZ" dirty="0"/>
          </a:p>
          <a:p>
            <a:r>
              <a:rPr lang="cs-CZ" b="1" u="sng" dirty="0"/>
              <a:t>Malé arterie + arterioly = rezistentní cévy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07A305-CBA7-4269-950E-E32484C2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63" y="4593472"/>
            <a:ext cx="2942180" cy="7712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7B09C8-C14A-4225-89A3-0219DCA4AAE8}"/>
              </a:ext>
            </a:extLst>
          </p:cNvPr>
          <p:cNvSpPr txBox="1"/>
          <p:nvPr/>
        </p:nvSpPr>
        <p:spPr>
          <a:xfrm>
            <a:off x="4983795" y="4672226"/>
            <a:ext cx="218207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MAP – střední arteriální tlak</a:t>
            </a:r>
          </a:p>
          <a:p>
            <a:r>
              <a:rPr lang="cs-CZ" sz="1350" dirty="0"/>
              <a:t>CVP – centrální žilní tlak</a:t>
            </a:r>
          </a:p>
          <a:p>
            <a:r>
              <a:rPr lang="cs-CZ" sz="1350" dirty="0"/>
              <a:t>CO – minutový srdeční výdej</a:t>
            </a:r>
          </a:p>
        </p:txBody>
      </p:sp>
    </p:spTree>
    <p:extLst>
      <p:ext uri="{BB962C8B-B14F-4D97-AF65-F5344CB8AC3E}">
        <p14:creationId xmlns:p14="http://schemas.microsoft.com/office/powerpoint/2010/main" val="590332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F6649E-F6FD-4325-8F63-286B9A730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"/>
          <a:stretch/>
        </p:blipFill>
        <p:spPr>
          <a:xfrm>
            <a:off x="297424" y="415636"/>
            <a:ext cx="8520220" cy="612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0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95" y="514325"/>
            <a:ext cx="7886700" cy="694932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Složení tělesných tekutin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045029" y="1642188"/>
            <a:ext cx="6036906" cy="4954555"/>
            <a:chOff x="1172234" y="1243117"/>
            <a:chExt cx="6256252" cy="5645660"/>
          </a:xfrm>
        </p:grpSpPr>
        <p:grpSp>
          <p:nvGrpSpPr>
            <p:cNvPr id="5" name="Skupina 4"/>
            <p:cNvGrpSpPr/>
            <p:nvPr/>
          </p:nvGrpSpPr>
          <p:grpSpPr>
            <a:xfrm>
              <a:off x="1172234" y="1243117"/>
              <a:ext cx="6256252" cy="5645660"/>
              <a:chOff x="1028218" y="908720"/>
              <a:chExt cx="6256252" cy="5645660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79712" y="980728"/>
                <a:ext cx="5153025" cy="487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1691680" y="5661248"/>
                <a:ext cx="3637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  <p:cxnSp>
            <p:nvCxnSpPr>
              <p:cNvPr id="10" name="Přímá spojovací čára 5"/>
              <p:cNvCxnSpPr>
                <a:stCxn id="8" idx="1"/>
                <a:endCxn id="8" idx="1"/>
              </p:cNvCxnSpPr>
              <p:nvPr/>
            </p:nvCxnSpPr>
            <p:spPr>
              <a:xfrm>
                <a:off x="1979712" y="3419128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ovací čára 7"/>
              <p:cNvCxnSpPr/>
              <p:nvPr/>
            </p:nvCxnSpPr>
            <p:spPr>
              <a:xfrm>
                <a:off x="1979712" y="357301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9"/>
              <p:cNvCxnSpPr/>
              <p:nvPr/>
            </p:nvCxnSpPr>
            <p:spPr>
              <a:xfrm>
                <a:off x="1907704" y="3573016"/>
                <a:ext cx="7200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1382496" y="3372928"/>
                <a:ext cx="59888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100</a:t>
                </a:r>
              </a:p>
            </p:txBody>
          </p:sp>
          <p:cxnSp>
            <p:nvCxnSpPr>
              <p:cNvPr id="14" name="Přímá spojovací čára 13"/>
              <p:cNvCxnSpPr/>
              <p:nvPr/>
            </p:nvCxnSpPr>
            <p:spPr>
              <a:xfrm flipH="1">
                <a:off x="1907704" y="1124744"/>
                <a:ext cx="64648" cy="23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ovéPole 14"/>
              <p:cNvSpPr txBox="1"/>
              <p:nvPr/>
            </p:nvSpPr>
            <p:spPr>
              <a:xfrm>
                <a:off x="1403648" y="908720"/>
                <a:ext cx="59888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200</a:t>
                </a:r>
              </a:p>
            </p:txBody>
          </p:sp>
          <p:cxnSp>
            <p:nvCxnSpPr>
              <p:cNvPr id="16" name="Přímá spojovací čára 24"/>
              <p:cNvCxnSpPr>
                <a:stCxn id="9" idx="3"/>
              </p:cNvCxnSpPr>
              <p:nvPr/>
            </p:nvCxnSpPr>
            <p:spPr>
              <a:xfrm>
                <a:off x="2055456" y="5861303"/>
                <a:ext cx="5138974" cy="4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bdélník 16"/>
              <p:cNvSpPr/>
              <p:nvPr/>
            </p:nvSpPr>
            <p:spPr>
              <a:xfrm>
                <a:off x="3347864" y="1052736"/>
                <a:ext cx="504056" cy="48245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cs-CZ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Obdélník 17"/>
              <p:cNvSpPr/>
              <p:nvPr/>
            </p:nvSpPr>
            <p:spPr>
              <a:xfrm>
                <a:off x="5322499" y="980728"/>
                <a:ext cx="473637" cy="32117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cs-CZ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Obdélník 18"/>
              <p:cNvSpPr/>
              <p:nvPr/>
            </p:nvSpPr>
            <p:spPr>
              <a:xfrm>
                <a:off x="5327765" y="4651907"/>
                <a:ext cx="490250" cy="12128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cs-CZ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Obdélník 19"/>
              <p:cNvSpPr/>
              <p:nvPr/>
            </p:nvSpPr>
            <p:spPr>
              <a:xfrm>
                <a:off x="5940152" y="1268760"/>
                <a:ext cx="576064" cy="720080"/>
              </a:xfrm>
              <a:prstGeom prst="rect">
                <a:avLst/>
              </a:prstGeom>
              <a:solidFill>
                <a:srgbClr val="B2DC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cs-CZ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Obdélník 20"/>
              <p:cNvSpPr/>
              <p:nvPr/>
            </p:nvSpPr>
            <p:spPr>
              <a:xfrm>
                <a:off x="6531825" y="1323703"/>
                <a:ext cx="595586" cy="720080"/>
              </a:xfrm>
              <a:prstGeom prst="rect">
                <a:avLst/>
              </a:prstGeom>
              <a:solidFill>
                <a:srgbClr val="FD9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cs-CZ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 rot="16200000">
                <a:off x="2558870" y="2852770"/>
                <a:ext cx="208204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white"/>
                    </a:solidFill>
                    <a:latin typeface="Calibri"/>
                  </a:rPr>
                  <a:t>kapilární membrána</a:t>
                </a:r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 rot="16200000">
                <a:off x="4507731" y="2763318"/>
                <a:ext cx="208204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white"/>
                    </a:solidFill>
                    <a:latin typeface="Calibri"/>
                  </a:rPr>
                  <a:t>buněčná membrána</a:t>
                </a:r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 rot="16200000">
                <a:off x="494525" y="3211590"/>
                <a:ext cx="146749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cs-CZ" sz="1350" dirty="0" err="1">
                    <a:solidFill>
                      <a:prstClr val="black"/>
                    </a:solidFill>
                    <a:latin typeface="Calibri"/>
                  </a:rPr>
                  <a:t>mEq</a:t>
                </a:r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/kg vody</a:t>
                </a:r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2267744" y="5949280"/>
                <a:ext cx="91948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plazma</a:t>
                </a:r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3851920" y="5877272"/>
                <a:ext cx="158417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intersticiální tekutina</a:t>
                </a:r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724128" y="5877272"/>
                <a:ext cx="156034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cs-CZ" sz="1350" dirty="0">
                    <a:solidFill>
                      <a:prstClr val="black"/>
                    </a:solidFill>
                    <a:latin typeface="Calibri"/>
                  </a:rPr>
                  <a:t>svalová buňka</a:t>
                </a:r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6748126" y="5426016"/>
              <a:ext cx="5454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cs-CZ" sz="1350" dirty="0" err="1">
                  <a:solidFill>
                    <a:prstClr val="black"/>
                  </a:solidFill>
                  <a:latin typeface="Calibri"/>
                </a:rPr>
                <a:t>Pr</a:t>
              </a:r>
              <a:r>
                <a:rPr lang="cs-CZ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cs-CZ" sz="1350" baseline="30000" dirty="0">
                  <a:solidFill>
                    <a:prstClr val="black"/>
                  </a:solidFill>
                  <a:latin typeface="Calibri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445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4image265861056">
            <a:extLst>
              <a:ext uri="{FF2B5EF4-FFF2-40B4-BE49-F238E27FC236}">
                <a16:creationId xmlns:a16="http://schemas.microsoft.com/office/drawing/2014/main" id="{117334C0-4A7D-6941-9F73-BE962C65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52" y="-1932926"/>
            <a:ext cx="530522" cy="4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95F03A2-D27A-4BCE-BD8A-288D5C2B6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11" y="3626426"/>
            <a:ext cx="4295578" cy="312078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EF41701-11B0-48A8-8C41-199FF8CE5F6E}"/>
              </a:ext>
            </a:extLst>
          </p:cNvPr>
          <p:cNvSpPr/>
          <p:nvPr/>
        </p:nvSpPr>
        <p:spPr>
          <a:xfrm>
            <a:off x="153670" y="3784661"/>
            <a:ext cx="243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Koronární řečiště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833DF3E-2E55-40DD-BB3A-313E361D6D8B}"/>
              </a:ext>
            </a:extLst>
          </p:cNvPr>
          <p:cNvSpPr/>
          <p:nvPr/>
        </p:nvSpPr>
        <p:spPr>
          <a:xfrm>
            <a:off x="125946" y="428582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Věnčité (koronární) tepny vystupují z aorty (za chlopní) a zásobují srdeční sval krví.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Koronárky</a:t>
            </a:r>
            <a:r>
              <a:rPr lang="cs-CZ" sz="2000" dirty="0"/>
              <a:t> se plní </a:t>
            </a:r>
            <a:r>
              <a:rPr lang="cs-CZ" sz="2000" b="1" dirty="0"/>
              <a:t>v diastolické fázi </a:t>
            </a:r>
            <a:r>
              <a:rPr lang="cs-CZ" sz="2000" dirty="0"/>
              <a:t>srdečního cyklu, protože během systoly jsou cévy utlačeny kontrakcí svalu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hnací silou je tedy diastolický tlak</a:t>
            </a:r>
          </a:p>
          <a:p>
            <a:endParaRPr lang="cs-CZ" sz="2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761516B-4F9B-4D2C-BE2C-8CD9DA2748D3}"/>
              </a:ext>
            </a:extLst>
          </p:cNvPr>
          <p:cNvSpPr/>
          <p:nvPr/>
        </p:nvSpPr>
        <p:spPr>
          <a:xfrm>
            <a:off x="299553" y="364905"/>
            <a:ext cx="796121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Síla srdeční kontrakce</a:t>
            </a:r>
          </a:p>
          <a:p>
            <a:endParaRPr lang="cs-CZ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Preload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předtížení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– zatížení před kontrakcí –síla, která napíná myokard před stahem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dirty="0">
                <a:solidFill>
                  <a:srgbClr val="000000"/>
                </a:solidFill>
              </a:rPr>
              <a:t>je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dán plněním srdce (vázán na žilní návrat)</a:t>
            </a: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Afterload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dotížení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) –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zatížení během kontrakce –odpor, proti němuž je krev vypuzována během stahu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je dán tlakem v aortě (plicnici) (případně poloměrem aortální/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pulmonálníchlopně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027051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ucture and Function of the Heart">
            <a:extLst>
              <a:ext uri="{FF2B5EF4-FFF2-40B4-BE49-F238E27FC236}">
                <a16:creationId xmlns:a16="http://schemas.microsoft.com/office/drawing/2014/main" id="{FAE51AA5-04E4-4845-B636-8C700A03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" y="270588"/>
            <a:ext cx="9101901" cy="62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B62B30-E7D4-CD44-92BD-3D62B32B0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59" y="634891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13666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119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E3051A"/>
                </a:solidFill>
              </a:rPr>
              <a:t>Krev</a:t>
            </a:r>
            <a:r>
              <a:rPr lang="cs-CZ" b="1" dirty="0"/>
              <a:t> – </a:t>
            </a:r>
            <a:r>
              <a:rPr lang="cs-CZ" b="1" dirty="0">
                <a:solidFill>
                  <a:srgbClr val="E3051A"/>
                </a:solidFill>
              </a:rPr>
              <a:t>intravaskulární tekutina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0"/>
            <a:ext cx="8229600" cy="3013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Složení</a:t>
            </a:r>
          </a:p>
          <a:p>
            <a:r>
              <a:rPr lang="cs-CZ" sz="2400" u="sng" dirty="0"/>
              <a:t>Krevní plazma:</a:t>
            </a:r>
            <a:r>
              <a:rPr lang="cs-CZ" sz="2400" dirty="0"/>
              <a:t>  </a:t>
            </a:r>
            <a:r>
              <a:rPr lang="cs-CZ" sz="2400" dirty="0">
                <a:solidFill>
                  <a:srgbClr val="E3051A"/>
                </a:solidFill>
              </a:rPr>
              <a:t>- organické/anorganické - </a:t>
            </a:r>
            <a:r>
              <a:rPr lang="cs-CZ" sz="2400" dirty="0"/>
              <a:t>ionty, stopové prvky,  bílkoviny (albumin, globuliny, fibrinogen), glukóza</a:t>
            </a:r>
          </a:p>
          <a:p>
            <a:endParaRPr lang="cs-CZ" sz="2400" dirty="0"/>
          </a:p>
          <a:p>
            <a:r>
              <a:rPr lang="cs-CZ" sz="2400" u="sng" dirty="0"/>
              <a:t>Krevní elementy: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E3051A"/>
                </a:solidFill>
              </a:rPr>
              <a:t>červené a bílé krvinky, krevní destičky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A15CA8-B71F-4A35-99D8-6176312D7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52" y="3699164"/>
            <a:ext cx="7592069" cy="3113369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3855418-0B6B-4318-9E93-741CCA834BD2}"/>
              </a:ext>
            </a:extLst>
          </p:cNvPr>
          <p:cNvCxnSpPr/>
          <p:nvPr/>
        </p:nvCxnSpPr>
        <p:spPr>
          <a:xfrm flipV="1">
            <a:off x="4572000" y="5517573"/>
            <a:ext cx="654627" cy="696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75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27764" cy="1143000"/>
          </a:xfrm>
        </p:spPr>
        <p:txBody>
          <a:bodyPr/>
          <a:lstStyle/>
          <a:p>
            <a:r>
              <a:rPr lang="cs-CZ" b="1" dirty="0">
                <a:solidFill>
                  <a:srgbClr val="E3051A"/>
                </a:solidFill>
              </a:rPr>
              <a:t>Funkce krve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825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01E4DCF-6DD9-4E3C-BE97-A48F211BAE2E}"/>
              </a:ext>
            </a:extLst>
          </p:cNvPr>
          <p:cNvSpPr/>
          <p:nvPr/>
        </p:nvSpPr>
        <p:spPr>
          <a:xfrm>
            <a:off x="644237" y="1228397"/>
            <a:ext cx="75022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− homeostáza </a:t>
            </a:r>
          </a:p>
          <a:p>
            <a:r>
              <a:rPr lang="cs-CZ" sz="2800" dirty="0"/>
              <a:t>− </a:t>
            </a:r>
            <a:r>
              <a:rPr lang="cs-CZ" sz="2800" dirty="0" err="1">
                <a:solidFill>
                  <a:srgbClr val="FF0000"/>
                </a:solidFill>
              </a:rPr>
              <a:t>onkotický</a:t>
            </a:r>
            <a:r>
              <a:rPr lang="cs-CZ" sz="2800" dirty="0">
                <a:solidFill>
                  <a:srgbClr val="FF0000"/>
                </a:solidFill>
              </a:rPr>
              <a:t> tlak </a:t>
            </a:r>
            <a:r>
              <a:rPr lang="cs-CZ" sz="2800" dirty="0"/>
              <a:t>(albumin)</a:t>
            </a:r>
          </a:p>
          <a:p>
            <a:r>
              <a:rPr lang="cs-CZ" sz="2800" dirty="0"/>
              <a:t>− obranná imunitní (globuliny)</a:t>
            </a:r>
          </a:p>
          <a:p>
            <a:r>
              <a:rPr lang="cs-CZ" sz="2800" dirty="0"/>
              <a:t>− </a:t>
            </a:r>
            <a:r>
              <a:rPr lang="cs-CZ" sz="2800" dirty="0">
                <a:solidFill>
                  <a:srgbClr val="FF0000"/>
                </a:solidFill>
              </a:rPr>
              <a:t>pH</a:t>
            </a:r>
            <a:r>
              <a:rPr lang="cs-CZ" sz="2800" dirty="0"/>
              <a:t> (všechny typy plazmatických bílkovin)</a:t>
            </a:r>
          </a:p>
          <a:p>
            <a:r>
              <a:rPr lang="cs-CZ" sz="2800" dirty="0"/>
              <a:t>− schopnost srážení - hemostatická (fibrinogen)</a:t>
            </a:r>
          </a:p>
          <a:p>
            <a:r>
              <a:rPr lang="cs-CZ" sz="2800" dirty="0"/>
              <a:t> </a:t>
            </a:r>
          </a:p>
          <a:p>
            <a:r>
              <a:rPr lang="cs-CZ" sz="2800" dirty="0"/>
              <a:t>− </a:t>
            </a:r>
            <a:r>
              <a:rPr lang="cs-CZ" sz="2800" dirty="0">
                <a:solidFill>
                  <a:srgbClr val="FF0000"/>
                </a:solidFill>
              </a:rPr>
              <a:t>transport</a:t>
            </a:r>
            <a:r>
              <a:rPr lang="cs-CZ" sz="2800" dirty="0"/>
              <a:t>  </a:t>
            </a:r>
          </a:p>
          <a:p>
            <a:r>
              <a:rPr lang="cs-CZ" sz="2800" dirty="0"/>
              <a:t>	● plynů </a:t>
            </a:r>
          </a:p>
          <a:p>
            <a:r>
              <a:rPr lang="cs-CZ" sz="2800" dirty="0"/>
              <a:t>	● živin/zplodin </a:t>
            </a:r>
          </a:p>
          <a:p>
            <a:r>
              <a:rPr lang="cs-CZ" sz="2800" dirty="0"/>
              <a:t>	● </a:t>
            </a:r>
            <a:r>
              <a:rPr lang="cs-CZ" sz="2800" b="1" dirty="0">
                <a:solidFill>
                  <a:srgbClr val="E3051A"/>
                </a:solidFill>
              </a:rPr>
              <a:t>tepla</a:t>
            </a:r>
            <a:r>
              <a:rPr lang="cs-CZ" sz="2800" dirty="0"/>
              <a:t> </a:t>
            </a:r>
          </a:p>
          <a:p>
            <a:r>
              <a:rPr lang="cs-CZ" sz="2800" dirty="0"/>
              <a:t>	● hormonů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5C61DA-06E7-4D16-948E-4F74CB67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95" y="3554297"/>
            <a:ext cx="3955905" cy="31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1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E3051A"/>
                </a:solidFill>
              </a:rPr>
              <a:t>Červené krvinky </a:t>
            </a:r>
            <a:r>
              <a:rPr lang="cs-CZ" b="1" dirty="0"/>
              <a:t>- Erytrocyty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7504" cy="4878028"/>
          </a:xfrm>
        </p:spPr>
        <p:txBody>
          <a:bodyPr>
            <a:normAutofit/>
          </a:bodyPr>
          <a:lstStyle/>
          <a:p>
            <a:r>
              <a:rPr lang="cs-CZ" sz="2400" dirty="0"/>
              <a:t>Transportují dýchací plyny (kyslík, oxid uhličitý)</a:t>
            </a:r>
          </a:p>
          <a:p>
            <a:r>
              <a:rPr lang="cs-CZ" sz="2400" dirty="0"/>
              <a:t>Bikonkávní tvar, 7.2 </a:t>
            </a:r>
            <a:r>
              <a:rPr lang="cs-CZ" sz="2400" dirty="0" err="1"/>
              <a:t>μm</a:t>
            </a:r>
            <a:endParaRPr lang="cs-CZ" sz="2400" dirty="0"/>
          </a:p>
          <a:p>
            <a:r>
              <a:rPr lang="cs-CZ" sz="2400" dirty="0"/>
              <a:t>Bezjaderné elementy</a:t>
            </a:r>
          </a:p>
          <a:p>
            <a:r>
              <a:rPr lang="cs-CZ" sz="2400" dirty="0"/>
              <a:t>Životnost 90 – 120 dnů (slezina)</a:t>
            </a:r>
          </a:p>
          <a:p>
            <a:r>
              <a:rPr lang="cs-CZ" sz="2400" b="1" dirty="0">
                <a:solidFill>
                  <a:srgbClr val="E3051A"/>
                </a:solidFill>
              </a:rPr>
              <a:t>Hemoglobin</a:t>
            </a:r>
            <a:r>
              <a:rPr lang="cs-CZ" sz="2400" dirty="0"/>
              <a:t> červené krevní barvivo, obsahuje železo:</a:t>
            </a:r>
          </a:p>
          <a:p>
            <a:pPr lvl="1"/>
            <a:r>
              <a:rPr lang="cs-CZ" sz="2400" dirty="0"/>
              <a:t>saturace</a:t>
            </a:r>
          </a:p>
          <a:p>
            <a:pPr marL="285750" indent="-285750">
              <a:lnSpc>
                <a:spcPct val="150000"/>
              </a:lnSpc>
            </a:pPr>
            <a:r>
              <a:rPr lang="cs-CZ" sz="2400" dirty="0"/>
              <a:t> 4 podjednotky</a:t>
            </a:r>
          </a:p>
          <a:p>
            <a:pPr marL="285750" indent="-285750">
              <a:lnSpc>
                <a:spcPct val="150000"/>
              </a:lnSpc>
            </a:pPr>
            <a:r>
              <a:rPr lang="cs-CZ" sz="2400" dirty="0"/>
              <a:t>Hem + Globin (bílkovina)</a:t>
            </a:r>
          </a:p>
          <a:p>
            <a:pPr marL="285750" indent="-285750">
              <a:lnSpc>
                <a:spcPct val="150000"/>
              </a:lnSpc>
            </a:pPr>
            <a:r>
              <a:rPr lang="cs-CZ" sz="2400" dirty="0"/>
              <a:t>Hem váže Fe</a:t>
            </a:r>
            <a:r>
              <a:rPr lang="cs-CZ" sz="2400" baseline="30000" dirty="0"/>
              <a:t>2+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646" y="1417638"/>
            <a:ext cx="2163836" cy="182684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FDBC421-388F-4E16-855C-2CC34E3B3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" r="-2086"/>
          <a:stretch/>
        </p:blipFill>
        <p:spPr>
          <a:xfrm>
            <a:off x="4144743" y="4173058"/>
            <a:ext cx="2452389" cy="202080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7656537-CA2B-4EB2-86BD-9B71ED0D11D5}"/>
              </a:ext>
            </a:extLst>
          </p:cNvPr>
          <p:cNvSpPr/>
          <p:nvPr/>
        </p:nvSpPr>
        <p:spPr>
          <a:xfrm>
            <a:off x="6597133" y="5188434"/>
            <a:ext cx="25468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HbA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/>
              <a:t>	-</a:t>
            </a:r>
            <a:r>
              <a:rPr lang="cs-CZ" dirty="0" err="1"/>
              <a:t>oxyHb</a:t>
            </a:r>
            <a:r>
              <a:rPr lang="cs-CZ" dirty="0"/>
              <a:t>: O</a:t>
            </a:r>
            <a:r>
              <a:rPr lang="cs-CZ" baseline="-25000" dirty="0"/>
              <a:t>2</a:t>
            </a:r>
          </a:p>
          <a:p>
            <a:r>
              <a:rPr lang="cs-CZ" dirty="0"/>
              <a:t>   	- </a:t>
            </a:r>
            <a:r>
              <a:rPr lang="cs-CZ" dirty="0" err="1"/>
              <a:t>karbaminoHb</a:t>
            </a:r>
            <a:r>
              <a:rPr lang="cs-CZ" dirty="0"/>
              <a:t>: CO</a:t>
            </a:r>
            <a:r>
              <a:rPr lang="cs-CZ" baseline="-25000" dirty="0"/>
              <a:t>2</a:t>
            </a:r>
          </a:p>
          <a:p>
            <a:r>
              <a:rPr lang="cs-CZ" dirty="0"/>
              <a:t>  	- </a:t>
            </a:r>
            <a:r>
              <a:rPr lang="cs-CZ" dirty="0" err="1"/>
              <a:t>karboxyHb</a:t>
            </a:r>
            <a:r>
              <a:rPr lang="cs-CZ" dirty="0"/>
              <a:t>: CO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HbF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0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Erytropoéza</a:t>
            </a:r>
            <a:r>
              <a:rPr lang="cs-CZ" b="1" dirty="0"/>
              <a:t> – </a:t>
            </a:r>
            <a:r>
              <a:rPr lang="cs-CZ" dirty="0"/>
              <a:t>tvorba erytrocytů</a:t>
            </a:r>
            <a:endParaRPr lang="cs-CZ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81" y="1502021"/>
            <a:ext cx="5640219" cy="5081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470" y="1655726"/>
            <a:ext cx="3198311" cy="393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800" b="1" dirty="0"/>
              <a:t>Železo, hem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800" b="1" dirty="0"/>
              <a:t>Vitamin B6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800" b="1" dirty="0"/>
              <a:t>Kyselina listová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800" b="1" dirty="0"/>
              <a:t>Vitamin B12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Retikulocyty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800" dirty="0"/>
              <a:t>Erytropoetin (EPO)</a:t>
            </a:r>
          </a:p>
        </p:txBody>
      </p:sp>
    </p:spTree>
    <p:extLst>
      <p:ext uri="{BB962C8B-B14F-4D97-AF65-F5344CB8AC3E}">
        <p14:creationId xmlns:p14="http://schemas.microsoft.com/office/powerpoint/2010/main" val="154519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C0C0"/>
                </a:solidFill>
              </a:rPr>
              <a:t>Bílé krvinky </a:t>
            </a:r>
            <a:r>
              <a:rPr lang="cs-CZ" b="1" dirty="0"/>
              <a:t>-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Leukocyty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64" y="1407247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Tvarově i funkčně různorodá skupina buněk</a:t>
            </a:r>
          </a:p>
          <a:p>
            <a:r>
              <a:rPr lang="cs-CZ" sz="2400" dirty="0"/>
              <a:t>Mobilní část obranného systému organismu - imunita</a:t>
            </a:r>
          </a:p>
          <a:p>
            <a:endParaRPr lang="cs-CZ" sz="2400" dirty="0"/>
          </a:p>
          <a:p>
            <a:r>
              <a:rPr lang="cs-CZ" sz="2400" dirty="0"/>
              <a:t>Granulocyty: </a:t>
            </a:r>
          </a:p>
          <a:p>
            <a:pPr lvl="1"/>
            <a:r>
              <a:rPr lang="cs-CZ" sz="2000" b="1" dirty="0" err="1"/>
              <a:t>Neutrofily</a:t>
            </a:r>
            <a:r>
              <a:rPr lang="cs-CZ" sz="2000" b="1" dirty="0"/>
              <a:t> – bakterie</a:t>
            </a:r>
          </a:p>
          <a:p>
            <a:pPr lvl="1"/>
            <a:r>
              <a:rPr lang="cs-CZ" sz="2000" dirty="0"/>
              <a:t>Eozinofily – paraziti</a:t>
            </a:r>
          </a:p>
          <a:p>
            <a:pPr lvl="1"/>
            <a:r>
              <a:rPr lang="cs-CZ" sz="2000" dirty="0" err="1"/>
              <a:t>Bazofily</a:t>
            </a:r>
            <a:r>
              <a:rPr lang="cs-CZ" sz="2000" dirty="0"/>
              <a:t> – alergická reakce</a:t>
            </a:r>
          </a:p>
          <a:p>
            <a:r>
              <a:rPr lang="cs-CZ" sz="2400" dirty="0"/>
              <a:t>Agranulocyty: </a:t>
            </a:r>
          </a:p>
          <a:p>
            <a:pPr lvl="1"/>
            <a:r>
              <a:rPr lang="cs-CZ" sz="2000" dirty="0"/>
              <a:t>Monocyty</a:t>
            </a:r>
          </a:p>
          <a:p>
            <a:pPr lvl="1"/>
            <a:r>
              <a:rPr lang="cs-CZ" sz="2000" dirty="0"/>
              <a:t>Lymfocyty (B a T) – viry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E4465F-833C-4892-BC91-8823B42A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967" y="2550247"/>
            <a:ext cx="4527475" cy="39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84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otiv Office">
  <a:themeElements>
    <a:clrScheme name="2L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1C29"/>
      </a:accent1>
      <a:accent2>
        <a:srgbClr val="616161"/>
      </a:accent2>
      <a:accent3>
        <a:srgbClr val="E6E6E6"/>
      </a:accent3>
      <a:accent4>
        <a:srgbClr val="F57373"/>
      </a:accent4>
      <a:accent5>
        <a:srgbClr val="FA9114"/>
      </a:accent5>
      <a:accent6>
        <a:srgbClr val="914B05"/>
      </a:accent6>
      <a:hlink>
        <a:srgbClr val="ED1C29"/>
      </a:hlink>
      <a:folHlink>
        <a:srgbClr val="B41B1B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4045</Words>
  <Application>Microsoft Office PowerPoint</Application>
  <PresentationFormat>Předvádění na obrazovce (4:3)</PresentationFormat>
  <Paragraphs>504</Paragraphs>
  <Slides>41</Slides>
  <Notes>29</Notes>
  <HiddenSlides>2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ＭＳ Ｐゴシック</vt:lpstr>
      <vt:lpstr>Arial</vt:lpstr>
      <vt:lpstr>Calibri</vt:lpstr>
      <vt:lpstr>Office Theme</vt:lpstr>
      <vt:lpstr>1_Motiv Office</vt:lpstr>
      <vt:lpstr>Oběhová soustava  Petra Mrózková Ústav fyziologie 2.LFUK v Praze </vt:lpstr>
      <vt:lpstr>Tělní tekutiny</vt:lpstr>
      <vt:lpstr>Složení tělních tekutin</vt:lpstr>
      <vt:lpstr>Složení tělesných tekutin</vt:lpstr>
      <vt:lpstr>Krev – intravaskulární tekutina</vt:lpstr>
      <vt:lpstr>Funkce krve</vt:lpstr>
      <vt:lpstr>Červené krvinky - Erytrocyty</vt:lpstr>
      <vt:lpstr>Erytropoéza – tvorba erytrocytů</vt:lpstr>
      <vt:lpstr>Bílé krvinky - Leukocyty</vt:lpstr>
      <vt:lpstr>Prezentace aplikace PowerPoint</vt:lpstr>
      <vt:lpstr>Krevní destičky - Trombocyty</vt:lpstr>
      <vt:lpstr>Hemokoagulace </vt:lpstr>
      <vt:lpstr>Prezentace aplikace PowerPoint</vt:lpstr>
      <vt:lpstr>Krevní skupiny</vt:lpstr>
      <vt:lpstr>Prezentace aplikace PowerPoint</vt:lpstr>
      <vt:lpstr>Krevní oběh</vt:lpstr>
      <vt:lpstr>Typy krevních cév</vt:lpstr>
      <vt:lpstr>Prezentace aplikace PowerPoint</vt:lpstr>
      <vt:lpstr>Prezentace aplikace PowerPoint</vt:lpstr>
      <vt:lpstr>Prezentace aplikace PowerPoint</vt:lpstr>
      <vt:lpstr>Průtok krve </vt:lpstr>
      <vt:lpstr>Prezentace aplikace PowerPoint</vt:lpstr>
      <vt:lpstr>Prezentace aplikace PowerPoint</vt:lpstr>
      <vt:lpstr>Prezentace aplikace PowerPoint</vt:lpstr>
      <vt:lpstr>Srdce</vt:lpstr>
      <vt:lpstr>Srdce</vt:lpstr>
      <vt:lpstr>Srdce - vlastnosti </vt:lpstr>
      <vt:lpstr>Převodní systém srdeční</vt:lpstr>
      <vt:lpstr>Akční potenciál srdce</vt:lpstr>
      <vt:lpstr>Šíření vzruchů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>Na Homolce Hospital and Charles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Oběh krve   Milan Chovanec Ústav fyziologie 2.LFUK v Praze</dc:title>
  <dc:creator>Milan Chovanec</dc:creator>
  <cp:lastModifiedBy>Petra Mrózková</cp:lastModifiedBy>
  <cp:revision>94</cp:revision>
  <cp:lastPrinted>2024-02-15T10:23:30Z</cp:lastPrinted>
  <dcterms:created xsi:type="dcterms:W3CDTF">2013-11-04T16:34:48Z</dcterms:created>
  <dcterms:modified xsi:type="dcterms:W3CDTF">2024-02-16T09:38:32Z</dcterms:modified>
</cp:coreProperties>
</file>