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1"/>
  </p:handoutMasterIdLst>
  <p:sldIdLst>
    <p:sldId id="256" r:id="rId5"/>
    <p:sldId id="270" r:id="rId6"/>
    <p:sldId id="269" r:id="rId7"/>
    <p:sldId id="267" r:id="rId8"/>
    <p:sldId id="268" r:id="rId9"/>
    <p:sldId id="258" r:id="rId10"/>
    <p:sldId id="257" r:id="rId11"/>
    <p:sldId id="260" r:id="rId12"/>
    <p:sldId id="259" r:id="rId13"/>
    <p:sldId id="265" r:id="rId14"/>
    <p:sldId id="261" r:id="rId15"/>
    <p:sldId id="264" r:id="rId16"/>
    <p:sldId id="263" r:id="rId17"/>
    <p:sldId id="262" r:id="rId18"/>
    <p:sldId id="266" r:id="rId19"/>
    <p:sldId id="271" r:id="rId20"/>
  </p:sldIdLst>
  <p:sldSz cx="12192000" cy="6858000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A2BA7-F6A1-4DBC-93D9-18780A273D18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DE2EF-26A3-4C97-A6F4-C9EC04127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478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9195-CBAA-41B3-9278-3846E2EC9475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BCA7-4A19-4130-9F38-E0A84C2DF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66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9195-CBAA-41B3-9278-3846E2EC9475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BCA7-4A19-4130-9F38-E0A84C2DF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99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9195-CBAA-41B3-9278-3846E2EC9475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BCA7-4A19-4130-9F38-E0A84C2DF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15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9195-CBAA-41B3-9278-3846E2EC9475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BCA7-4A19-4130-9F38-E0A84C2DF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01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9195-CBAA-41B3-9278-3846E2EC9475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BCA7-4A19-4130-9F38-E0A84C2DF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63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9195-CBAA-41B3-9278-3846E2EC9475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BCA7-4A19-4130-9F38-E0A84C2DF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90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9195-CBAA-41B3-9278-3846E2EC9475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BCA7-4A19-4130-9F38-E0A84C2DF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40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9195-CBAA-41B3-9278-3846E2EC9475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BCA7-4A19-4130-9F38-E0A84C2DF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77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9195-CBAA-41B3-9278-3846E2EC9475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BCA7-4A19-4130-9F38-E0A84C2DF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87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9195-CBAA-41B3-9278-3846E2EC9475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BCA7-4A19-4130-9F38-E0A84C2DF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00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9195-CBAA-41B3-9278-3846E2EC9475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BCA7-4A19-4130-9F38-E0A84C2DF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58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09195-CBAA-41B3-9278-3846E2EC9475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1BCA7-4A19-4130-9F38-E0A84C2DFD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4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Sociální rámce paměti</a:t>
            </a:r>
            <a:br>
              <a:rPr lang="cs-CZ" dirty="0" smtClean="0"/>
            </a:br>
            <a:r>
              <a:rPr lang="cs-CZ" sz="4800" dirty="0"/>
              <a:t>(</a:t>
            </a:r>
            <a:r>
              <a:rPr lang="cs-CZ" sz="4800" dirty="0" smtClean="0"/>
              <a:t>Maurice </a:t>
            </a:r>
            <a:r>
              <a:rPr lang="cs-CZ" sz="4800" dirty="0" err="1" smtClean="0"/>
              <a:t>Halbwachs</a:t>
            </a:r>
            <a:r>
              <a:rPr lang="cs-CZ" sz="4800" dirty="0" smtClean="0"/>
              <a:t>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250266"/>
            <a:ext cx="9144000" cy="1007533"/>
          </a:xfrm>
        </p:spPr>
        <p:txBody>
          <a:bodyPr>
            <a:normAutofit/>
          </a:bodyPr>
          <a:lstStyle/>
          <a:p>
            <a:r>
              <a:rPr lang="cs-CZ" dirty="0" smtClean="0"/>
              <a:t>Hedvika Novotná</a:t>
            </a:r>
          </a:p>
          <a:p>
            <a:r>
              <a:rPr lang="cs-CZ" dirty="0" smtClean="0"/>
              <a:t>Politiky paměti </a:t>
            </a:r>
            <a:r>
              <a:rPr lang="cs-CZ" dirty="0" smtClean="0"/>
              <a:t>2023/24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6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Jazyková / časová / prostorová 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rozumové pojmy, kategorie = </a:t>
            </a:r>
            <a:r>
              <a:rPr lang="cs-CZ" b="1" dirty="0" smtClean="0"/>
              <a:t>JAZYK</a:t>
            </a:r>
          </a:p>
          <a:p>
            <a:pPr lvl="1"/>
            <a:r>
              <a:rPr lang="cs-CZ" dirty="0" smtClean="0"/>
              <a:t>= kolektivní funkce myšlení</a:t>
            </a:r>
          </a:p>
          <a:p>
            <a:pPr lvl="1"/>
            <a:r>
              <a:rPr lang="cs-CZ" dirty="0" smtClean="0"/>
              <a:t>Každé slovo je vzpomínka a není vzpomínky bez jazyka</a:t>
            </a:r>
          </a:p>
          <a:p>
            <a:r>
              <a:rPr lang="cs-CZ" dirty="0" smtClean="0"/>
              <a:t>čas: kalendář – svátky</a:t>
            </a:r>
          </a:p>
          <a:p>
            <a:r>
              <a:rPr lang="cs-CZ" dirty="0"/>
              <a:t>p</a:t>
            </a:r>
            <a:r>
              <a:rPr lang="cs-CZ" dirty="0" smtClean="0"/>
              <a:t>rostor: reprezentace domova, věci, objekty</a:t>
            </a:r>
          </a:p>
          <a:p>
            <a:endParaRPr lang="cs-CZ" dirty="0"/>
          </a:p>
          <a:p>
            <a:r>
              <a:rPr lang="cs-CZ" dirty="0" smtClean="0"/>
              <a:t>Viz text!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887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pamět</a:t>
            </a:r>
            <a:r>
              <a:rPr lang="cs-CZ" dirty="0" smtClean="0"/>
              <a:t> – společnost – identita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socializace</a:t>
            </a:r>
            <a:endParaRPr lang="cs-CZ" dirty="0"/>
          </a:p>
          <a:p>
            <a:r>
              <a:rPr lang="cs-CZ" dirty="0" smtClean="0"/>
              <a:t>vědomí jedinečnosti – odlišnost vůči okolnímu světu</a:t>
            </a:r>
          </a:p>
          <a:p>
            <a:r>
              <a:rPr lang="cs-CZ" dirty="0" smtClean="0"/>
              <a:t>Identity – trvání v čase</a:t>
            </a:r>
          </a:p>
          <a:p>
            <a:r>
              <a:rPr lang="cs-CZ" dirty="0" smtClean="0"/>
              <a:t>péče o zapamatovatelné fakty, jejich výběr</a:t>
            </a:r>
          </a:p>
          <a:p>
            <a:endParaRPr lang="cs-CZ" dirty="0"/>
          </a:p>
          <a:p>
            <a:r>
              <a:rPr lang="cs-CZ" dirty="0" smtClean="0"/>
              <a:t>neustálá rekonstrukce – </a:t>
            </a:r>
            <a:r>
              <a:rPr lang="cs-CZ" dirty="0" err="1" smtClean="0"/>
              <a:t>reaktualizace</a:t>
            </a:r>
            <a:r>
              <a:rPr lang="cs-CZ" dirty="0" smtClean="0"/>
              <a:t> referenčních rámců dle aktuální situace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5587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Kolektivní paměť – referenční rámce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rodina</a:t>
            </a:r>
          </a:p>
          <a:p>
            <a:pPr lvl="1"/>
            <a:r>
              <a:rPr lang="cs-CZ" dirty="0" smtClean="0"/>
              <a:t>reprodukuje svá pravidla a zvyky nezávisle na aktuálních členech</a:t>
            </a:r>
          </a:p>
          <a:p>
            <a:pPr lvl="1"/>
            <a:r>
              <a:rPr lang="cs-CZ" dirty="0" smtClean="0"/>
              <a:t> paměť potomků – rodová kontinuita (role jedinců)</a:t>
            </a:r>
          </a:p>
          <a:p>
            <a:r>
              <a:rPr lang="cs-CZ" dirty="0" smtClean="0"/>
              <a:t>soc. třídy</a:t>
            </a:r>
          </a:p>
          <a:p>
            <a:pPr lvl="1"/>
            <a:r>
              <a:rPr lang="cs-CZ" dirty="0" smtClean="0"/>
              <a:t>reprodukce postavení / identity dle profese (ovšem i mimo práci)</a:t>
            </a:r>
          </a:p>
          <a:p>
            <a:r>
              <a:rPr lang="cs-CZ" dirty="0" smtClean="0"/>
              <a:t>globální společnost</a:t>
            </a:r>
          </a:p>
          <a:p>
            <a:pPr lvl="1"/>
            <a:r>
              <a:rPr lang="cs-CZ" dirty="0" smtClean="0"/>
              <a:t>materiální formy života (např. město, čtvrti)</a:t>
            </a:r>
          </a:p>
          <a:p>
            <a:r>
              <a:rPr lang="cs-CZ" dirty="0" smtClean="0"/>
              <a:t>náboženství</a:t>
            </a:r>
          </a:p>
          <a:p>
            <a:pPr lvl="1"/>
            <a:r>
              <a:rPr lang="cs-CZ" dirty="0" smtClean="0"/>
              <a:t>vše, co vstupuje do paměti, získává formu elementu systému</a:t>
            </a:r>
          </a:p>
          <a:p>
            <a:pPr lvl="1"/>
            <a:r>
              <a:rPr lang="cs-CZ" i="1" dirty="0" smtClean="0"/>
              <a:t>Legendární topografie evangelií ve Svaté zemi </a:t>
            </a:r>
            <a:r>
              <a:rPr lang="cs-CZ" dirty="0" smtClean="0"/>
              <a:t>(1941)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67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Mechanismy kolektivní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Skupina, která je nositelem paměti, se snaží vytvořit a zajistit si místa, která slouží k udržení vzpomínky = symboly identity</a:t>
            </a:r>
          </a:p>
          <a:p>
            <a:endParaRPr lang="cs-CZ" dirty="0"/>
          </a:p>
          <a:p>
            <a:r>
              <a:rPr lang="cs-CZ" dirty="0" smtClean="0"/>
              <a:t>zákon FRAGMENTACE</a:t>
            </a:r>
          </a:p>
          <a:p>
            <a:pPr lvl="1"/>
            <a:r>
              <a:rPr lang="cs-CZ" dirty="0" smtClean="0"/>
              <a:t>proces sloužící potřebám víry</a:t>
            </a:r>
          </a:p>
          <a:p>
            <a:pPr lvl="1"/>
            <a:r>
              <a:rPr lang="cs-CZ" dirty="0" smtClean="0"/>
              <a:t>události, které se odehrály na jednom místě, se časem začnou spojovat s více místy</a:t>
            </a:r>
          </a:p>
          <a:p>
            <a:r>
              <a:rPr lang="cs-CZ" dirty="0" smtClean="0"/>
              <a:t>zákon KONCENTRACE</a:t>
            </a:r>
          </a:p>
          <a:p>
            <a:pPr lvl="1"/>
            <a:r>
              <a:rPr lang="cs-CZ" dirty="0" smtClean="0"/>
              <a:t>vývoj, během něhož dochází k zesílení emotivního působení</a:t>
            </a:r>
          </a:p>
          <a:p>
            <a:pPr lvl="1"/>
            <a:r>
              <a:rPr lang="cs-CZ" dirty="0" smtClean="0"/>
              <a:t>s jedním místem je spojeno více různých událostí 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/>
              <a:t>„když věřící vstupuje do kostela, na hřbitov nebo na posvátné místo, ví, že tam nalezne tentýž duševní stav, který již mnohokrát zakusil, a spolu s ostatními věřícími je schopen obnovit nejen viditelné společenství, ale i společnou mysl a vzpomínky, které v minulých dobách vznikly a udržují se právě na tomto místě“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554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Vzpomínání x „zapomínání“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minulost není zachována jako taková, ale vždy tak, jak ji daná společnost v dané době zachytila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vzpomínky nejsou věrnou reprodukcí minulosti, ale vždy jsou její použité části vyvolávány /probouzeny dnešními koncepcemi</a:t>
            </a:r>
          </a:p>
          <a:p>
            <a:pPr marL="0" indent="0">
              <a:buNone/>
            </a:pPr>
            <a:r>
              <a:rPr lang="cs-CZ" dirty="0" smtClean="0"/>
              <a:t>→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Vzpomínka</a:t>
            </a:r>
            <a:r>
              <a:rPr lang="cs-CZ" dirty="0" smtClean="0"/>
              <a:t> = aktuální rekonstrukce minulosti na základě zachycených fragmentů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Zapomínání</a:t>
            </a:r>
            <a:r>
              <a:rPr lang="cs-CZ" dirty="0" smtClean="0"/>
              <a:t> = změna, zmizení</a:t>
            </a:r>
          </a:p>
          <a:p>
            <a:pPr lvl="1"/>
            <a:r>
              <a:rPr lang="cs-CZ" dirty="0" smtClean="0"/>
              <a:t>pokud v současnosti absentuje </a:t>
            </a:r>
            <a:r>
              <a:rPr lang="cs-CZ" dirty="0" err="1" smtClean="0"/>
              <a:t>ref</a:t>
            </a:r>
            <a:r>
              <a:rPr lang="cs-CZ" dirty="0" smtClean="0"/>
              <a:t>. rámec, tj. vnější podněty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363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Paměť a historie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Paměť</a:t>
            </a:r>
            <a:r>
              <a:rPr lang="cs-CZ" dirty="0" smtClean="0"/>
              <a:t> = souvislý proud myšlení, nic umělého, uchovává se pouze živá</a:t>
            </a:r>
          </a:p>
          <a:p>
            <a:r>
              <a:rPr lang="cs-CZ" dirty="0" smtClean="0"/>
              <a:t>udržování jedinečnosti skupiny</a:t>
            </a:r>
          </a:p>
          <a:p>
            <a:pPr lvl="1"/>
            <a:r>
              <a:rPr lang="cs-CZ" dirty="0" smtClean="0"/>
              <a:t>kontinuita, vytěsnění změny – žádné dělící čáry</a:t>
            </a:r>
          </a:p>
          <a:p>
            <a:endParaRPr lang="cs-CZ" dirty="0" smtClean="0"/>
          </a:p>
          <a:p>
            <a:r>
              <a:rPr lang="cs-CZ" b="1" dirty="0" smtClean="0"/>
              <a:t>Historie</a:t>
            </a:r>
            <a:r>
              <a:rPr lang="cs-CZ" dirty="0" smtClean="0"/>
              <a:t> = univerzální paměť lidského druhu, protože se staví do pozice nezávislé na skupině, není jedinečná</a:t>
            </a:r>
          </a:p>
          <a:p>
            <a:r>
              <a:rPr lang="cs-CZ" dirty="0" smtClean="0"/>
              <a:t>pamětí mnoho x historie jedna</a:t>
            </a:r>
          </a:p>
        </p:txBody>
      </p:sp>
    </p:spTree>
    <p:extLst>
      <p:ext uri="{BB962C8B-B14F-4D97-AF65-F5344CB8AC3E}">
        <p14:creationId xmlns:p14="http://schemas.microsoft.com/office/powerpoint/2010/main" val="2079598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</a:t>
            </a:r>
            <a:r>
              <a:rPr lang="cs-CZ" dirty="0"/>
              <a:t> počátku své práce (</a:t>
            </a:r>
            <a:r>
              <a:rPr lang="cs-CZ" i="1" dirty="0"/>
              <a:t>Les </a:t>
            </a:r>
            <a:r>
              <a:rPr lang="cs-CZ" i="1" dirty="0" err="1"/>
              <a:t>cadres</a:t>
            </a:r>
            <a:r>
              <a:rPr lang="cs-CZ" i="1" dirty="0"/>
              <a:t> </a:t>
            </a:r>
            <a:r>
              <a:rPr lang="cs-CZ" i="1" dirty="0" err="1"/>
              <a:t>sociaux</a:t>
            </a:r>
            <a:r>
              <a:rPr lang="cs-CZ" i="1" dirty="0"/>
              <a:t> de la </a:t>
            </a:r>
            <a:r>
              <a:rPr lang="cs-CZ" i="1" dirty="0" err="1"/>
              <a:t>mémoire</a:t>
            </a:r>
            <a:r>
              <a:rPr lang="cs-CZ" i="1" dirty="0"/>
              <a:t>, </a:t>
            </a:r>
            <a:r>
              <a:rPr lang="cs-CZ" dirty="0"/>
              <a:t>1925) uvažoval </a:t>
            </a:r>
            <a:r>
              <a:rPr lang="cs-CZ" dirty="0" err="1" smtClean="0"/>
              <a:t>Halbwachs</a:t>
            </a:r>
            <a:r>
              <a:rPr lang="cs-CZ" dirty="0" smtClean="0"/>
              <a:t> sociální </a:t>
            </a:r>
            <a:r>
              <a:rPr lang="cs-CZ" dirty="0"/>
              <a:t>rámce paměti jako </a:t>
            </a:r>
            <a:r>
              <a:rPr lang="cs-CZ" dirty="0" smtClean="0"/>
              <a:t>konstitutivní</a:t>
            </a:r>
          </a:p>
          <a:p>
            <a:r>
              <a:rPr lang="cs-CZ" dirty="0" smtClean="0"/>
              <a:t>v</a:t>
            </a:r>
            <a:r>
              <a:rPr lang="cs-CZ" dirty="0"/>
              <a:t> nedokončené </a:t>
            </a:r>
            <a:r>
              <a:rPr lang="cs-CZ" i="1" dirty="0" err="1"/>
              <a:t>Le</a:t>
            </a:r>
            <a:r>
              <a:rPr lang="cs-CZ" i="1" dirty="0"/>
              <a:t> </a:t>
            </a:r>
            <a:r>
              <a:rPr lang="cs-CZ" i="1" dirty="0" err="1"/>
              <a:t>mémoire</a:t>
            </a:r>
            <a:r>
              <a:rPr lang="cs-CZ" i="1" dirty="0"/>
              <a:t> </a:t>
            </a:r>
            <a:r>
              <a:rPr lang="cs-CZ" i="1" dirty="0" err="1"/>
              <a:t>colletive</a:t>
            </a:r>
            <a:r>
              <a:rPr lang="cs-CZ" i="1" dirty="0"/>
              <a:t> </a:t>
            </a:r>
            <a:r>
              <a:rPr lang="cs-CZ" dirty="0"/>
              <a:t>(1950, kritické vydání 1997, česky 2009) spíše jako referenční </a:t>
            </a:r>
            <a:endParaRPr lang="cs-CZ" dirty="0" smtClean="0"/>
          </a:p>
          <a:p>
            <a:r>
              <a:rPr lang="cs-CZ" dirty="0" smtClean="0"/>
              <a:t>z</a:t>
            </a:r>
            <a:r>
              <a:rPr lang="cs-CZ" dirty="0"/>
              <a:t> pohledu studií paměti je ovšem podstatné právě </a:t>
            </a:r>
            <a:r>
              <a:rPr lang="cs-CZ" dirty="0" smtClean="0"/>
              <a:t>vymezení</a:t>
            </a:r>
          </a:p>
          <a:p>
            <a:pPr lvl="1"/>
            <a:r>
              <a:rPr lang="cs-CZ" dirty="0" smtClean="0"/>
              <a:t>mechanismů </a:t>
            </a:r>
            <a:r>
              <a:rPr lang="cs-CZ" dirty="0"/>
              <a:t>vzpomínání jako </a:t>
            </a:r>
            <a:r>
              <a:rPr lang="cs-CZ" dirty="0" smtClean="0"/>
              <a:t>nutně </a:t>
            </a:r>
            <a:r>
              <a:rPr lang="cs-CZ" dirty="0"/>
              <a:t>sociálně determinovaných </a:t>
            </a:r>
            <a:endParaRPr lang="cs-CZ" dirty="0" smtClean="0"/>
          </a:p>
          <a:p>
            <a:pPr lvl="1"/>
            <a:r>
              <a:rPr lang="cs-CZ" dirty="0" smtClean="0"/>
              <a:t>konceptualizace </a:t>
            </a:r>
            <a:r>
              <a:rPr lang="cs-CZ" dirty="0"/>
              <a:t>kolektivní paměti jako sociálně podmíněného rámce individuálních vzpomínek, který je zároveň potvrzován a nesen sociální </a:t>
            </a:r>
            <a:r>
              <a:rPr lang="cs-CZ" dirty="0" smtClean="0"/>
              <a:t>skupinou</a:t>
            </a:r>
          </a:p>
          <a:p>
            <a:pPr lvl="1"/>
            <a:r>
              <a:rPr lang="cs-CZ" dirty="0" smtClean="0"/>
              <a:t>sdílený </a:t>
            </a:r>
            <a:r>
              <a:rPr lang="cs-CZ" dirty="0"/>
              <a:t>obraz minulosti je reflexí sociální identity skupiny a tedy ospravedlňuje její </a:t>
            </a:r>
            <a:r>
              <a:rPr lang="cs-CZ" dirty="0" smtClean="0"/>
              <a:t>kontinuitu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01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Úvodem: Studia </a:t>
            </a:r>
            <a:r>
              <a:rPr lang="cs-CZ" dirty="0"/>
              <a:t>paměti (</a:t>
            </a:r>
            <a:r>
              <a:rPr lang="cs-CZ" i="1" dirty="0" err="1"/>
              <a:t>Memory</a:t>
            </a:r>
            <a:r>
              <a:rPr lang="cs-CZ" i="1" dirty="0"/>
              <a:t> </a:t>
            </a:r>
            <a:r>
              <a:rPr lang="cs-CZ" i="1" dirty="0" err="1"/>
              <a:t>Studies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intenzivně od </a:t>
            </a:r>
            <a:r>
              <a:rPr lang="cs-CZ" dirty="0"/>
              <a:t>cca </a:t>
            </a:r>
            <a:r>
              <a:rPr lang="cs-CZ" dirty="0" smtClean="0"/>
              <a:t>70./80. </a:t>
            </a:r>
            <a:r>
              <a:rPr lang="cs-CZ" dirty="0"/>
              <a:t>let 20. stol</a:t>
            </a:r>
            <a:r>
              <a:rPr lang="cs-CZ" dirty="0" smtClean="0"/>
              <a:t>.</a:t>
            </a:r>
          </a:p>
          <a:p>
            <a:r>
              <a:rPr lang="cs-CZ" dirty="0" smtClean="0"/>
              <a:t>kontextuální příčiny (</a:t>
            </a:r>
            <a:r>
              <a:rPr lang="cs-CZ" dirty="0" err="1" smtClean="0"/>
              <a:t>Assmann</a:t>
            </a:r>
            <a:r>
              <a:rPr lang="cs-CZ" dirty="0" smtClean="0"/>
              <a:t> 1992)</a:t>
            </a:r>
          </a:p>
          <a:p>
            <a:pPr lvl="1"/>
            <a:r>
              <a:rPr lang="cs-CZ" dirty="0"/>
              <a:t>revoluce v technice ukládání dat</a:t>
            </a:r>
          </a:p>
          <a:p>
            <a:pPr lvl="1"/>
            <a:r>
              <a:rPr lang="cs-CZ" dirty="0" smtClean="0"/>
              <a:t>„konec starých evropských pořádků“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tázka paměti holocaustu a dalších genocid 20. století </a:t>
            </a:r>
            <a:endParaRPr lang="cs-CZ" dirty="0"/>
          </a:p>
          <a:p>
            <a:r>
              <a:rPr lang="cs-CZ" dirty="0" smtClean="0"/>
              <a:t>ve vědě úzce </a:t>
            </a:r>
            <a:r>
              <a:rPr lang="cs-CZ" dirty="0"/>
              <a:t>svázané </a:t>
            </a:r>
            <a:r>
              <a:rPr lang="cs-CZ" dirty="0" smtClean="0"/>
              <a:t>s: </a:t>
            </a:r>
            <a:endParaRPr lang="cs-CZ" dirty="0"/>
          </a:p>
          <a:p>
            <a:pPr lvl="1"/>
            <a:r>
              <a:rPr lang="cs-CZ" dirty="0"/>
              <a:t>jazykovým obratem v sociálních i historických vědách</a:t>
            </a:r>
          </a:p>
          <a:p>
            <a:pPr lvl="1"/>
            <a:r>
              <a:rPr lang="cs-CZ" dirty="0"/>
              <a:t>konstruktivistickými a poststrukturalistickými přístupy</a:t>
            </a:r>
          </a:p>
          <a:p>
            <a:pPr lvl="1"/>
            <a:r>
              <a:rPr lang="cs-CZ" dirty="0"/>
              <a:t>pojmy jako struktura a jednání, diskurz, moc…. </a:t>
            </a:r>
            <a:endParaRPr lang="cs-CZ" dirty="0" smtClean="0"/>
          </a:p>
          <a:p>
            <a:r>
              <a:rPr lang="cs-CZ" dirty="0" smtClean="0"/>
              <a:t>primární </a:t>
            </a:r>
            <a:r>
              <a:rPr lang="cs-CZ" dirty="0"/>
              <a:t>východiska </a:t>
            </a:r>
            <a:r>
              <a:rPr lang="cs-CZ" dirty="0" err="1"/>
              <a:t>teor</a:t>
            </a:r>
            <a:r>
              <a:rPr lang="cs-CZ" dirty="0"/>
              <a:t>. uvažování o paměti: Západ (</a:t>
            </a:r>
            <a:r>
              <a:rPr lang="cs-CZ" dirty="0" err="1"/>
              <a:t>euroamer</a:t>
            </a:r>
            <a:r>
              <a:rPr lang="cs-CZ" dirty="0"/>
              <a:t>. prostor) </a:t>
            </a:r>
          </a:p>
          <a:p>
            <a:pPr lvl="1"/>
            <a:r>
              <a:rPr lang="cs-CZ" dirty="0"/>
              <a:t>viz např.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Goff</a:t>
            </a:r>
            <a:r>
              <a:rPr lang="cs-CZ" dirty="0"/>
              <a:t> (1992):</a:t>
            </a:r>
          </a:p>
          <a:p>
            <a:pPr marL="1296988" lvl="2" indent="-495300">
              <a:buFont typeface="Wingdings" panose="05000000000000000000" pitchFamily="2" charset="2"/>
              <a:buAutoNum type="arabicPeriod"/>
            </a:pPr>
            <a:r>
              <a:rPr lang="cs-CZ" altLang="cs-CZ" sz="1800" dirty="0"/>
              <a:t>etnická paměť (</a:t>
            </a:r>
            <a:r>
              <a:rPr lang="cs-CZ" sz="1600" dirty="0"/>
              <a:t>m</a:t>
            </a:r>
            <a:r>
              <a:rPr lang="cs-CZ" altLang="cs-CZ" sz="1600" dirty="0"/>
              <a:t>ýty, genealogie, legendy</a:t>
            </a:r>
            <a:r>
              <a:rPr lang="cs-CZ" altLang="cs-CZ" sz="1800" dirty="0"/>
              <a:t>)</a:t>
            </a:r>
          </a:p>
          <a:p>
            <a:pPr marL="1296988" lvl="2" indent="-495300">
              <a:buFont typeface="Wingdings" panose="05000000000000000000" pitchFamily="2" charset="2"/>
              <a:buAutoNum type="arabicPeriod"/>
            </a:pPr>
            <a:r>
              <a:rPr lang="cs-CZ" altLang="cs-CZ" sz="1800" i="1" dirty="0" err="1"/>
              <a:t>Ars</a:t>
            </a:r>
            <a:r>
              <a:rPr lang="cs-CZ" altLang="cs-CZ" sz="1800" i="1" dirty="0"/>
              <a:t> </a:t>
            </a:r>
            <a:r>
              <a:rPr lang="cs-CZ" altLang="cs-CZ" sz="1800" i="1" dirty="0" err="1"/>
              <a:t>memoria</a:t>
            </a:r>
            <a:r>
              <a:rPr lang="cs-CZ" altLang="cs-CZ" sz="1800" i="1" dirty="0"/>
              <a:t> </a:t>
            </a:r>
            <a:r>
              <a:rPr lang="cs-CZ" altLang="cs-CZ" sz="1800" dirty="0"/>
              <a:t>(pravěk – starověk)</a:t>
            </a:r>
          </a:p>
          <a:p>
            <a:pPr marL="1296988" lvl="2" indent="-495300">
              <a:buFont typeface="Wingdings" panose="05000000000000000000" pitchFamily="2" charset="2"/>
              <a:buAutoNum type="arabicPeriod"/>
            </a:pPr>
            <a:r>
              <a:rPr lang="cs-CZ" altLang="cs-CZ" sz="1800" dirty="0" err="1"/>
              <a:t>Preindustrální</a:t>
            </a:r>
            <a:r>
              <a:rPr lang="cs-CZ" altLang="cs-CZ" sz="1800" dirty="0"/>
              <a:t> Evropa (středověk)</a:t>
            </a:r>
          </a:p>
          <a:p>
            <a:pPr marL="1296988" lvl="2" indent="-495300">
              <a:buFont typeface="Wingdings" panose="05000000000000000000" pitchFamily="2" charset="2"/>
              <a:buAutoNum type="arabicPeriod"/>
            </a:pPr>
            <a:r>
              <a:rPr lang="cs-CZ" altLang="cs-CZ" sz="1800" dirty="0"/>
              <a:t>Od novověku…</a:t>
            </a:r>
          </a:p>
          <a:p>
            <a:pPr marL="1296988" lvl="2" indent="-495300">
              <a:buFont typeface="Wingdings" panose="05000000000000000000" pitchFamily="2" charset="2"/>
              <a:buAutoNum type="arabicPeriod"/>
            </a:pPr>
            <a:r>
              <a:rPr lang="cs-CZ" altLang="cs-CZ" sz="1800" dirty="0"/>
              <a:t>Současnost…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841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Logika výkladu a struktura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5175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Logika výkladu: </a:t>
            </a:r>
            <a:r>
              <a:rPr lang="cs-CZ" dirty="0"/>
              <a:t>během 1. bloku přednášek si rámcově představíme </a:t>
            </a:r>
            <a:r>
              <a:rPr lang="cs-CZ" dirty="0" smtClean="0"/>
              <a:t>různé uvažování o paměti </a:t>
            </a:r>
            <a:r>
              <a:rPr lang="cs-CZ" b="1" dirty="0" smtClean="0"/>
              <a:t>do</a:t>
            </a:r>
            <a:r>
              <a:rPr lang="cs-CZ" dirty="0" smtClean="0"/>
              <a:t> 20. stol.  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astolíme různá témata, která byla promýšlena</a:t>
            </a:r>
          </a:p>
          <a:p>
            <a:pPr lvl="1"/>
            <a:r>
              <a:rPr lang="cs-CZ" dirty="0" smtClean="0"/>
              <a:t>budeme je postupně nasvěcovat dle teorií </a:t>
            </a:r>
            <a:r>
              <a:rPr lang="cs-CZ" b="1" dirty="0" smtClean="0"/>
              <a:t>od</a:t>
            </a:r>
            <a:r>
              <a:rPr lang="cs-CZ" dirty="0" smtClean="0"/>
              <a:t> 20. stol.</a:t>
            </a:r>
          </a:p>
          <a:p>
            <a:pPr lvl="1"/>
            <a:r>
              <a:rPr lang="cs-CZ" dirty="0"/>
              <a:t>… to ovšem neznamená, že by </a:t>
            </a:r>
            <a:r>
              <a:rPr lang="cs-CZ" dirty="0" smtClean="0"/>
              <a:t>představované současné teorie nepracovaly s kontexty</a:t>
            </a:r>
            <a:r>
              <a:rPr lang="cs-CZ" dirty="0"/>
              <a:t>, které si představíme v </a:t>
            </a:r>
            <a:r>
              <a:rPr lang="cs-CZ" dirty="0" smtClean="0"/>
              <a:t>jiných </a:t>
            </a:r>
            <a:r>
              <a:rPr lang="cs-CZ" dirty="0"/>
              <a:t>hodinách… </a:t>
            </a:r>
            <a:r>
              <a:rPr lang="cs-CZ" dirty="0" smtClean="0"/>
              <a:t>naopak: vše provázané…</a:t>
            </a:r>
            <a:endParaRPr lang="cs-CZ" dirty="0"/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Struktura dnešní přednášky: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Kontexty I: kořeny </a:t>
            </a:r>
            <a:r>
              <a:rPr lang="cs-CZ" dirty="0" err="1" smtClean="0"/>
              <a:t>evr</a:t>
            </a:r>
            <a:r>
              <a:rPr lang="cs-CZ" dirty="0" smtClean="0"/>
              <a:t>. uvažování o paměti (viz 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Goff</a:t>
            </a:r>
            <a:r>
              <a:rPr lang="cs-CZ" dirty="0" smtClean="0"/>
              <a:t> cca 1. a 2.)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Některé základní výchozí otázky pro studia paměti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Východiska jejich řešení pro M. </a:t>
            </a:r>
            <a:r>
              <a:rPr lang="cs-CZ" dirty="0" err="1" smtClean="0"/>
              <a:t>Halbwachse</a:t>
            </a:r>
            <a:endParaRPr lang="cs-CZ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Paměť dle M. </a:t>
            </a:r>
            <a:r>
              <a:rPr lang="cs-CZ" dirty="0" err="1" smtClean="0"/>
              <a:t>Halbwachse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51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Kontexty I … paměť … kořeny </a:t>
            </a:r>
            <a:r>
              <a:rPr lang="cs-CZ" dirty="0" err="1" smtClean="0"/>
              <a:t>evr</a:t>
            </a:r>
            <a:r>
              <a:rPr lang="cs-CZ" dirty="0" smtClean="0"/>
              <a:t>. myšlení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8866"/>
          </a:xfrm>
        </p:spPr>
        <p:txBody>
          <a:bodyPr>
            <a:normAutofit fontScale="62500" lnSpcReduction="20000"/>
          </a:bodyPr>
          <a:lstStyle/>
          <a:p>
            <a:r>
              <a:rPr lang="cs-CZ" altLang="cs-CZ" dirty="0" smtClean="0"/>
              <a:t>Tři „pra-scény“ uvažování o paměti (</a:t>
            </a:r>
            <a:r>
              <a:rPr lang="cs-CZ" altLang="cs-CZ" dirty="0" err="1" smtClean="0"/>
              <a:t>Weinberg</a:t>
            </a:r>
            <a:r>
              <a:rPr lang="cs-CZ" altLang="cs-CZ" dirty="0" smtClean="0"/>
              <a:t> 2015): </a:t>
            </a:r>
            <a:r>
              <a:rPr lang="cs-CZ" altLang="cs-CZ" b="1" dirty="0" smtClean="0"/>
              <a:t>básnická</a:t>
            </a:r>
            <a:r>
              <a:rPr lang="cs-CZ" altLang="cs-CZ" dirty="0" smtClean="0"/>
              <a:t> (</a:t>
            </a:r>
            <a:r>
              <a:rPr lang="cs-CZ" altLang="cs-CZ" i="1" dirty="0" err="1" smtClean="0"/>
              <a:t>Ars</a:t>
            </a:r>
            <a:r>
              <a:rPr lang="cs-CZ" altLang="cs-CZ" i="1" dirty="0" smtClean="0"/>
              <a:t> x Census), </a:t>
            </a:r>
            <a:r>
              <a:rPr lang="cs-CZ" altLang="cs-CZ" b="1" dirty="0" smtClean="0"/>
              <a:t>filosofická</a:t>
            </a:r>
            <a:r>
              <a:rPr lang="cs-CZ" altLang="cs-CZ" dirty="0" smtClean="0"/>
              <a:t> (povaha, smysl, cíl), </a:t>
            </a:r>
            <a:r>
              <a:rPr lang="cs-CZ" altLang="cs-CZ" b="1" dirty="0" smtClean="0"/>
              <a:t>rétorická</a:t>
            </a:r>
            <a:r>
              <a:rPr lang="cs-CZ" altLang="cs-CZ" dirty="0" smtClean="0"/>
              <a:t> (forma, struktura)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Homér (</a:t>
            </a:r>
            <a:r>
              <a:rPr lang="cs-CZ" altLang="cs-CZ" i="1" dirty="0" smtClean="0"/>
              <a:t>Iliada</a:t>
            </a:r>
            <a:r>
              <a:rPr lang="cs-CZ" altLang="cs-CZ" dirty="0" smtClean="0"/>
              <a:t>) vzývá Múzy, bohyně paměti, aby připomínaly události u </a:t>
            </a:r>
            <a:r>
              <a:rPr lang="cs-CZ" altLang="cs-CZ" dirty="0" err="1" smtClean="0"/>
              <a:t>Tróje</a:t>
            </a:r>
            <a:endParaRPr lang="cs-CZ" altLang="cs-CZ" dirty="0" smtClean="0"/>
          </a:p>
          <a:p>
            <a:pPr lvl="1"/>
            <a:r>
              <a:rPr lang="cs-CZ" altLang="cs-CZ" dirty="0" smtClean="0"/>
              <a:t>Skrze básnictví se dostává k božskému vědění … zprostředkování božského vědění…</a:t>
            </a:r>
          </a:p>
          <a:p>
            <a:r>
              <a:rPr lang="cs-CZ" altLang="cs-CZ" dirty="0"/>
              <a:t>Platón – čistá láska k moudrosti … veškeré poznání = vzpomínka (ideje zapomenuté při „uvěznění“ v </a:t>
            </a:r>
            <a:r>
              <a:rPr lang="cs-CZ" altLang="cs-CZ" dirty="0" smtClean="0"/>
              <a:t>těle … </a:t>
            </a:r>
            <a:r>
              <a:rPr lang="cs-CZ" altLang="cs-CZ" i="1" dirty="0" err="1" smtClean="0"/>
              <a:t>anamnesis</a:t>
            </a:r>
            <a:r>
              <a:rPr lang="cs-CZ" altLang="cs-CZ" dirty="0" smtClean="0"/>
              <a:t>) </a:t>
            </a:r>
            <a:r>
              <a:rPr lang="cs-CZ" altLang="cs-CZ" dirty="0"/>
              <a:t>… x básnictví (</a:t>
            </a:r>
            <a:r>
              <a:rPr lang="cs-CZ" altLang="cs-CZ" dirty="0" smtClean="0"/>
              <a:t>sekundární opisy)</a:t>
            </a:r>
            <a:endParaRPr lang="cs-CZ" altLang="cs-CZ" dirty="0"/>
          </a:p>
          <a:p>
            <a:r>
              <a:rPr lang="cs-CZ" altLang="cs-CZ" dirty="0" err="1"/>
              <a:t>Aristotelés</a:t>
            </a:r>
            <a:r>
              <a:rPr lang="cs-CZ" altLang="cs-CZ" dirty="0"/>
              <a:t>: básnictví „všeobecnější“ a „</a:t>
            </a:r>
            <a:r>
              <a:rPr lang="cs-CZ" altLang="cs-CZ" dirty="0" err="1"/>
              <a:t>filosofičtější</a:t>
            </a:r>
            <a:r>
              <a:rPr lang="cs-CZ" altLang="cs-CZ" dirty="0"/>
              <a:t>“ než dějepisectví: schopné upomínat to opravdu </a:t>
            </a:r>
            <a:r>
              <a:rPr lang="cs-CZ" altLang="cs-CZ" dirty="0" smtClean="0"/>
              <a:t>důležité</a:t>
            </a:r>
          </a:p>
          <a:p>
            <a:pPr lvl="1"/>
            <a:r>
              <a:rPr lang="cs-CZ" altLang="cs-CZ" dirty="0" smtClean="0"/>
              <a:t>paměť = ukládání počitků x vzpomínání = jejich </a:t>
            </a:r>
            <a:r>
              <a:rPr lang="cs-CZ" altLang="cs-CZ" dirty="0" err="1" smtClean="0"/>
              <a:t>kontextualizace</a:t>
            </a:r>
            <a:r>
              <a:rPr lang="cs-CZ" altLang="cs-CZ" dirty="0" smtClean="0"/>
              <a:t> v časoprostor. souvislostech (pouze lidé) </a:t>
            </a:r>
          </a:p>
          <a:p>
            <a:pPr lvl="2"/>
            <a:r>
              <a:rPr lang="cs-CZ" altLang="cs-CZ" dirty="0"/>
              <a:t>d</a:t>
            </a:r>
            <a:r>
              <a:rPr lang="cs-CZ" altLang="cs-CZ" dirty="0" smtClean="0"/>
              <a:t>tto např. Tomáš Akvinský</a:t>
            </a:r>
          </a:p>
          <a:p>
            <a:r>
              <a:rPr lang="cs-CZ" altLang="cs-CZ" dirty="0" smtClean="0"/>
              <a:t>Rétorika – mnemotechnika – způsoby pamatování i promítání paměti do prostoru</a:t>
            </a:r>
          </a:p>
          <a:p>
            <a:pPr lvl="1"/>
            <a:r>
              <a:rPr lang="cs-CZ" altLang="cs-CZ" dirty="0" smtClean="0"/>
              <a:t>od předávání legend (hexametry atp.) přes např. Platón: dialog až po třeba podoby evangelií 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Model paměti v pozdní antice a středověku</a:t>
            </a:r>
          </a:p>
          <a:p>
            <a:pPr lvl="1"/>
            <a:r>
              <a:rPr lang="cs-CZ" altLang="cs-CZ" dirty="0" smtClean="0"/>
              <a:t>Augustinus: čtverý význam Písma /Jeruzalém jako/: </a:t>
            </a:r>
            <a:r>
              <a:rPr lang="cs-CZ" altLang="cs-CZ" b="1" dirty="0" smtClean="0"/>
              <a:t>historický</a:t>
            </a:r>
            <a:r>
              <a:rPr lang="cs-CZ" altLang="cs-CZ" dirty="0" smtClean="0"/>
              <a:t> /… město ve Svaté zemi/, </a:t>
            </a:r>
            <a:r>
              <a:rPr lang="cs-CZ" altLang="cs-CZ" b="1" dirty="0" smtClean="0"/>
              <a:t>alegorický</a:t>
            </a:r>
            <a:r>
              <a:rPr lang="cs-CZ" altLang="cs-CZ" dirty="0" smtClean="0"/>
              <a:t> /… předobraz církve/, </a:t>
            </a:r>
            <a:r>
              <a:rPr lang="cs-CZ" altLang="cs-CZ" b="1" dirty="0" smtClean="0"/>
              <a:t>morální</a:t>
            </a:r>
            <a:r>
              <a:rPr lang="cs-CZ" altLang="cs-CZ" dirty="0" smtClean="0"/>
              <a:t> /… duše křesťanů/, </a:t>
            </a:r>
            <a:r>
              <a:rPr lang="cs-CZ" altLang="cs-CZ" b="1" dirty="0" smtClean="0"/>
              <a:t>prorocký</a:t>
            </a:r>
            <a:r>
              <a:rPr lang="cs-CZ" altLang="cs-CZ" i="1" dirty="0" smtClean="0"/>
              <a:t> </a:t>
            </a:r>
            <a:r>
              <a:rPr lang="cs-CZ" altLang="cs-CZ" dirty="0" smtClean="0"/>
              <a:t>/… nebeský</a:t>
            </a:r>
            <a:r>
              <a:rPr lang="cs-CZ" altLang="cs-CZ" dirty="0"/>
              <a:t>/</a:t>
            </a:r>
            <a:r>
              <a:rPr lang="cs-CZ" altLang="cs-CZ" dirty="0" smtClean="0"/>
              <a:t>  </a:t>
            </a:r>
          </a:p>
          <a:p>
            <a:pPr lvl="1"/>
            <a:r>
              <a:rPr lang="cs-CZ" altLang="cs-CZ" dirty="0" smtClean="0"/>
              <a:t>je „paměť sama přítomná skrze svou představu“ x „skrze samu sebe“? „posvěcení“ + „napravení“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05286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je „paměť“?</a:t>
            </a:r>
          </a:p>
          <a:p>
            <a:pPr lvl="1"/>
            <a:r>
              <a:rPr lang="cs-CZ" dirty="0" smtClean="0"/>
              <a:t>Vztahuje se k něčemu „před“ vlastní zkušeností?</a:t>
            </a:r>
          </a:p>
          <a:p>
            <a:pPr lvl="1"/>
            <a:r>
              <a:rPr lang="cs-CZ" dirty="0" smtClean="0"/>
              <a:t>Vztahuje se k vlastní zkušenosti – vyvolávání vlastních prožitků a vjemů?</a:t>
            </a:r>
          </a:p>
          <a:p>
            <a:pPr lvl="1"/>
            <a:r>
              <a:rPr lang="cs-CZ" dirty="0" smtClean="0"/>
              <a:t>Jak se toto (ukládání a vyvolávání) děje?</a:t>
            </a:r>
          </a:p>
          <a:p>
            <a:pPr lvl="1"/>
            <a:r>
              <a:rPr lang="cs-CZ" dirty="0" smtClean="0"/>
              <a:t>Kdo může mít „paměť“ a proč?</a:t>
            </a:r>
          </a:p>
          <a:p>
            <a:pPr lvl="1"/>
            <a:r>
              <a:rPr lang="cs-CZ" dirty="0" smtClean="0"/>
              <a:t>Jak může být „paměť“ předávána?</a:t>
            </a:r>
          </a:p>
          <a:p>
            <a:pPr lvl="1"/>
            <a:r>
              <a:rPr lang="cs-CZ" dirty="0" smtClean="0"/>
              <a:t>Čemu „paměť“ slouží?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2488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7949" y="0"/>
            <a:ext cx="1924051" cy="323240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Maurice </a:t>
            </a:r>
            <a:r>
              <a:rPr lang="cs-CZ" dirty="0" err="1" smtClean="0"/>
              <a:t>Halbwachs</a:t>
            </a:r>
            <a:r>
              <a:rPr lang="cs-CZ" dirty="0" smtClean="0"/>
              <a:t> (1877–1945 </a:t>
            </a:r>
            <a:r>
              <a:rPr lang="cs-CZ" sz="2800" dirty="0" smtClean="0"/>
              <a:t>Buchenwald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fr. filosof, sociolog…</a:t>
            </a:r>
          </a:p>
          <a:p>
            <a:r>
              <a:rPr lang="cs-CZ" dirty="0" smtClean="0"/>
              <a:t>Filosofie výchovy (Dělnická třída a její úroveň, 1912); příčiny sebevraždy (1930),                                                                                        též ekonomická sociologie, teorie tříd a stratifikace, </a:t>
            </a:r>
            <a:r>
              <a:rPr lang="cs-CZ" dirty="0" err="1" smtClean="0"/>
              <a:t>sg</a:t>
            </a:r>
            <a:r>
              <a:rPr lang="cs-CZ" dirty="0" smtClean="0"/>
              <a:t>. metodologie…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</a:p>
          <a:p>
            <a:r>
              <a:rPr lang="cs-CZ" dirty="0" smtClean="0"/>
              <a:t>Hl. </a:t>
            </a:r>
            <a:r>
              <a:rPr lang="cs-CZ" dirty="0" err="1" smtClean="0"/>
              <a:t>teor</a:t>
            </a:r>
            <a:r>
              <a:rPr lang="cs-CZ" dirty="0" smtClean="0"/>
              <a:t>. vlivy: </a:t>
            </a:r>
            <a:r>
              <a:rPr lang="cs-CZ" dirty="0" err="1" smtClean="0"/>
              <a:t>Durkheim</a:t>
            </a:r>
            <a:r>
              <a:rPr lang="cs-CZ" dirty="0" smtClean="0"/>
              <a:t>, Bergson, </a:t>
            </a:r>
            <a:r>
              <a:rPr lang="cs-CZ" dirty="0" err="1" smtClean="0"/>
              <a:t>Bloch</a:t>
            </a:r>
            <a:r>
              <a:rPr lang="cs-CZ" dirty="0" smtClean="0"/>
              <a:t>, </a:t>
            </a:r>
            <a:r>
              <a:rPr lang="cs-CZ" dirty="0" err="1" smtClean="0"/>
              <a:t>Mauss</a:t>
            </a:r>
            <a:r>
              <a:rPr lang="cs-CZ" dirty="0" smtClean="0"/>
              <a:t>, Freud…</a:t>
            </a:r>
          </a:p>
          <a:p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ozitivismus, ale úvahy o paměti podle Mary </a:t>
            </a:r>
            <a:r>
              <a:rPr lang="cs-CZ" dirty="0" err="1"/>
              <a:t>Douglas</a:t>
            </a:r>
            <a:r>
              <a:rPr lang="cs-CZ" dirty="0"/>
              <a:t> </a:t>
            </a:r>
            <a:r>
              <a:rPr lang="cs-CZ" dirty="0" smtClean="0"/>
              <a:t>(viz </a:t>
            </a:r>
            <a:r>
              <a:rPr lang="cs-CZ" dirty="0" err="1" smtClean="0"/>
              <a:t>Rossington</a:t>
            </a:r>
            <a:r>
              <a:rPr lang="cs-CZ" dirty="0" smtClean="0"/>
              <a:t> </a:t>
            </a:r>
            <a:r>
              <a:rPr lang="cs-CZ" dirty="0"/>
              <a:t>2007: 135</a:t>
            </a:r>
            <a:r>
              <a:rPr lang="cs-CZ" dirty="0" smtClean="0"/>
              <a:t>): </a:t>
            </a:r>
            <a:r>
              <a:rPr lang="cs-CZ" dirty="0"/>
              <a:t>„</a:t>
            </a:r>
            <a:r>
              <a:rPr lang="cs-CZ" dirty="0" smtClean="0"/>
              <a:t>cesta </a:t>
            </a:r>
            <a:r>
              <a:rPr lang="cs-CZ" dirty="0"/>
              <a:t>k sociálnímu konstruktivismu“ </a:t>
            </a:r>
            <a:endParaRPr lang="cs-CZ" dirty="0" smtClean="0"/>
          </a:p>
          <a:p>
            <a:endParaRPr lang="cs-CZ" i="1" dirty="0"/>
          </a:p>
          <a:p>
            <a:r>
              <a:rPr lang="cs-CZ" i="1" dirty="0" smtClean="0"/>
              <a:t>Les </a:t>
            </a:r>
            <a:r>
              <a:rPr lang="cs-CZ" i="1" dirty="0" err="1" smtClean="0"/>
              <a:t>cadres</a:t>
            </a:r>
            <a:r>
              <a:rPr lang="cs-CZ" i="1" dirty="0" smtClean="0"/>
              <a:t> </a:t>
            </a:r>
            <a:r>
              <a:rPr lang="cs-CZ" i="1" dirty="0" err="1" smtClean="0"/>
              <a:t>sociaux</a:t>
            </a:r>
            <a:r>
              <a:rPr lang="cs-CZ" i="1" dirty="0" smtClean="0"/>
              <a:t> de la </a:t>
            </a:r>
            <a:r>
              <a:rPr lang="cs-CZ" i="1" dirty="0" err="1" smtClean="0"/>
              <a:t>mémoirie</a:t>
            </a:r>
            <a:r>
              <a:rPr lang="cs-CZ" i="1" dirty="0" smtClean="0"/>
              <a:t> </a:t>
            </a:r>
            <a:r>
              <a:rPr lang="cs-CZ" dirty="0"/>
              <a:t>(Sociální rámce </a:t>
            </a:r>
            <a:r>
              <a:rPr lang="cs-CZ" dirty="0" smtClean="0"/>
              <a:t>paměti; </a:t>
            </a:r>
            <a:r>
              <a:rPr lang="cs-CZ" dirty="0"/>
              <a:t>1925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rim. soc. kontexty paměti</a:t>
            </a:r>
          </a:p>
          <a:p>
            <a:r>
              <a:rPr lang="cs-CZ" dirty="0" smtClean="0"/>
              <a:t>Kolektivní paměť (1925-27, 1932, 1935-38, 1943-44)</a:t>
            </a:r>
          </a:p>
          <a:p>
            <a:pPr lvl="1"/>
            <a:r>
              <a:rPr lang="cs-CZ" dirty="0" smtClean="0"/>
              <a:t>Kolektivní paměť „zevnitř“ (jedinec x společnost)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ritické vydání </a:t>
            </a:r>
            <a:r>
              <a:rPr lang="cs-CZ" dirty="0" err="1" smtClean="0"/>
              <a:t>Gérard</a:t>
            </a:r>
            <a:r>
              <a:rPr lang="cs-CZ" dirty="0" smtClean="0"/>
              <a:t> </a:t>
            </a:r>
            <a:r>
              <a:rPr lang="cs-CZ" dirty="0" err="1" smtClean="0"/>
              <a:t>Namer</a:t>
            </a:r>
            <a:r>
              <a:rPr lang="cs-CZ" dirty="0" smtClean="0"/>
              <a:t> (1950 ad.) </a:t>
            </a:r>
          </a:p>
          <a:p>
            <a:pPr lvl="1"/>
            <a:r>
              <a:rPr lang="cs-CZ" dirty="0"/>
              <a:t>č</a:t>
            </a:r>
            <a:r>
              <a:rPr lang="cs-CZ" dirty="0" smtClean="0"/>
              <a:t>j. 2009, přel. </a:t>
            </a:r>
            <a:r>
              <a:rPr lang="cs-CZ" dirty="0" err="1" smtClean="0"/>
              <a:t>Yasar</a:t>
            </a:r>
            <a:r>
              <a:rPr lang="cs-CZ" dirty="0" smtClean="0"/>
              <a:t> </a:t>
            </a:r>
            <a:r>
              <a:rPr lang="cs-CZ" dirty="0" err="1" smtClean="0"/>
              <a:t>Abu</a:t>
            </a:r>
            <a:r>
              <a:rPr lang="cs-CZ" dirty="0" smtClean="0"/>
              <a:t> </a:t>
            </a:r>
            <a:r>
              <a:rPr lang="cs-CZ" dirty="0" err="1" smtClean="0"/>
              <a:t>Ghosh</a:t>
            </a:r>
            <a:r>
              <a:rPr lang="cs-CZ" dirty="0" smtClean="0"/>
              <a:t>, Marie Černá, Kateřina Gajdošová, Barbora Spalová </a:t>
            </a:r>
          </a:p>
        </p:txBody>
      </p:sp>
    </p:spTree>
    <p:extLst>
      <p:ext uri="{BB962C8B-B14F-4D97-AF65-F5344CB8AC3E}">
        <p14:creationId xmlns:p14="http://schemas.microsoft.com/office/powerpoint/2010/main" val="322243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 studia paměti pro M. </a:t>
            </a:r>
            <a:r>
              <a:rPr lang="cs-CZ" dirty="0" err="1" smtClean="0"/>
              <a:t>Halbwachse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E. </a:t>
            </a:r>
            <a:r>
              <a:rPr lang="cs-CZ" dirty="0" err="1" smtClean="0"/>
              <a:t>Durkheim</a:t>
            </a:r>
            <a:r>
              <a:rPr lang="cs-CZ" dirty="0" smtClean="0"/>
              <a:t> (1858-1917)</a:t>
            </a:r>
          </a:p>
          <a:p>
            <a:pPr lvl="1"/>
            <a:r>
              <a:rPr lang="cs-CZ" dirty="0" smtClean="0"/>
              <a:t>individuální x </a:t>
            </a:r>
            <a:r>
              <a:rPr lang="cs-CZ" b="1" dirty="0" smtClean="0"/>
              <a:t>kolektivní</a:t>
            </a:r>
            <a:r>
              <a:rPr lang="cs-CZ" dirty="0" smtClean="0"/>
              <a:t> vědomí</a:t>
            </a:r>
          </a:p>
          <a:p>
            <a:pPr lvl="2"/>
            <a:r>
              <a:rPr lang="cs-CZ" dirty="0" smtClean="0"/>
              <a:t>skupina myslí, cítí, jedná jinak než jedinec</a:t>
            </a:r>
          </a:p>
          <a:p>
            <a:pPr lvl="2"/>
            <a:r>
              <a:rPr lang="cs-CZ" dirty="0" smtClean="0"/>
              <a:t>kolektivní </a:t>
            </a:r>
            <a:r>
              <a:rPr lang="cs-CZ" dirty="0"/>
              <a:t>vědomí jakožto </a:t>
            </a:r>
            <a:r>
              <a:rPr lang="cs-CZ" dirty="0" smtClean="0"/>
              <a:t>utvářené </a:t>
            </a:r>
            <a:r>
              <a:rPr lang="cs-CZ" dirty="0"/>
              <a:t>seskupováním individuálního vědomí a zároveň skrze individuální vědomí </a:t>
            </a:r>
            <a:r>
              <a:rPr lang="cs-CZ" dirty="0" smtClean="0"/>
              <a:t>uskutečňované</a:t>
            </a:r>
          </a:p>
          <a:p>
            <a:pPr lvl="1"/>
            <a:r>
              <a:rPr lang="cs-CZ" b="1" dirty="0" smtClean="0"/>
              <a:t>sociální </a:t>
            </a:r>
            <a:r>
              <a:rPr lang="cs-CZ" dirty="0" smtClean="0"/>
              <a:t>realita (a sociální fakta)</a:t>
            </a:r>
          </a:p>
          <a:p>
            <a:r>
              <a:rPr lang="cs-CZ" dirty="0" smtClean="0"/>
              <a:t>H. Bergson (1859-1941)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nalýza vnitřních (duševních) dějů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ěřitelný čas x </a:t>
            </a:r>
            <a:r>
              <a:rPr lang="cs-CZ" b="1" dirty="0" err="1" smtClean="0"/>
              <a:t>durée</a:t>
            </a:r>
            <a:r>
              <a:rPr lang="cs-CZ" b="1" dirty="0" smtClean="0"/>
              <a:t> </a:t>
            </a:r>
            <a:r>
              <a:rPr lang="cs-CZ" dirty="0" smtClean="0"/>
              <a:t>(trvání)</a:t>
            </a:r>
          </a:p>
          <a:p>
            <a:pPr lvl="2"/>
            <a:r>
              <a:rPr lang="cs-CZ" dirty="0" err="1" smtClean="0"/>
              <a:t>durée</a:t>
            </a:r>
            <a:r>
              <a:rPr lang="cs-CZ" dirty="0" smtClean="0"/>
              <a:t> → vzpomínka → paměť (čas </a:t>
            </a:r>
            <a:r>
              <a:rPr lang="cs-CZ" dirty="0"/>
              <a:t>jako trvání a </a:t>
            </a:r>
            <a:r>
              <a:rPr lang="cs-CZ" dirty="0" smtClean="0"/>
              <a:t>paměť) </a:t>
            </a:r>
          </a:p>
          <a:p>
            <a:pPr lvl="2"/>
            <a:r>
              <a:rPr lang="cs-CZ" dirty="0" smtClean="0"/>
              <a:t>„Každé individuální psychické já na sebe navíjí svoji minulost“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63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x kolektivní 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individuální paměť</a:t>
            </a:r>
          </a:p>
          <a:p>
            <a:pPr lvl="1"/>
            <a:r>
              <a:rPr lang="cs-CZ" b="1" dirty="0" smtClean="0"/>
              <a:t>není</a:t>
            </a:r>
            <a:r>
              <a:rPr lang="cs-CZ" dirty="0" smtClean="0"/>
              <a:t> biologicky podmíněná</a:t>
            </a:r>
          </a:p>
          <a:p>
            <a:pPr lvl="1"/>
            <a:r>
              <a:rPr lang="cs-CZ" dirty="0" smtClean="0"/>
              <a:t>utváří se v procesu </a:t>
            </a:r>
            <a:r>
              <a:rPr lang="cs-CZ" b="1" dirty="0" smtClean="0"/>
              <a:t>SOCIALIZACE</a:t>
            </a:r>
            <a:r>
              <a:rPr lang="cs-CZ" dirty="0" smtClean="0"/>
              <a:t> (nadindividuální prostředí) – zde mj.: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zpomínka: je možná jen tehdy, pokud zaujme pohled </a:t>
            </a:r>
            <a:r>
              <a:rPr lang="cs-CZ" b="1" dirty="0" smtClean="0"/>
              <a:t>skupiny</a:t>
            </a:r>
          </a:p>
          <a:p>
            <a:pPr lvl="1"/>
            <a:r>
              <a:rPr lang="cs-CZ" dirty="0" smtClean="0"/>
              <a:t>= kulturní produkt, ŽIVÁ </a:t>
            </a:r>
            <a:r>
              <a:rPr lang="cs-CZ" dirty="0" smtClean="0"/>
              <a:t>REALITA</a:t>
            </a:r>
          </a:p>
          <a:p>
            <a:r>
              <a:rPr lang="cs-CZ" dirty="0"/>
              <a:t>Kontinuita kolektivně sdíleného vědomí je udržována </a:t>
            </a:r>
            <a:r>
              <a:rPr lang="cs-CZ" b="1" dirty="0"/>
              <a:t>kulturou</a:t>
            </a:r>
            <a:r>
              <a:rPr lang="cs-CZ" dirty="0"/>
              <a:t>, přičemž do procesu vzpomínání se dostává pouze to, co má vztah k přítomnosti</a:t>
            </a:r>
            <a:endParaRPr lang="cs-CZ" dirty="0" smtClean="0"/>
          </a:p>
          <a:p>
            <a:r>
              <a:rPr lang="cs-CZ" dirty="0" smtClean="0"/>
              <a:t>Paměť </a:t>
            </a:r>
            <a:r>
              <a:rPr lang="cs-CZ" dirty="0" smtClean="0"/>
              <a:t>závisí na místě, které jedinec zaujímá ve společnosti</a:t>
            </a:r>
          </a:p>
          <a:p>
            <a:pPr lvl="1"/>
            <a:r>
              <a:rPr lang="cs-CZ" dirty="0" smtClean="0"/>
              <a:t>Každá individuální paměť představuje </a:t>
            </a:r>
            <a:r>
              <a:rPr lang="cs-CZ" dirty="0" err="1" smtClean="0"/>
              <a:t>spec</a:t>
            </a:r>
            <a:r>
              <a:rPr lang="cs-CZ" dirty="0" smtClean="0"/>
              <a:t>. způsob vidění kolekt. p</a:t>
            </a:r>
            <a:r>
              <a:rPr lang="cs-CZ" dirty="0" smtClean="0"/>
              <a:t>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626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rámce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Paměť se konstituuje, funguje a reprodukuje v určitých soc. rámcích, </a:t>
            </a:r>
            <a:r>
              <a:rPr lang="cs-CZ" dirty="0" err="1" smtClean="0"/>
              <a:t>kt</a:t>
            </a:r>
            <a:r>
              <a:rPr lang="cs-CZ" dirty="0" smtClean="0"/>
              <a:t>. jsou vytvářeny lidmi žijícími ve společnosti</a:t>
            </a:r>
          </a:p>
          <a:p>
            <a:pPr lvl="1"/>
            <a:r>
              <a:rPr lang="cs-CZ" dirty="0" smtClean="0"/>
              <a:t>vzpomínáme jako jednotlivci, ale v referenčních rámcích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eferenční rámce stanovují relevanci toho, na co vzpomínáme</a:t>
            </a:r>
          </a:p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dirty="0" smtClean="0"/>
              <a:t>orientační body v prostoru a čase</a:t>
            </a:r>
          </a:p>
          <a:p>
            <a:pPr lvl="1"/>
            <a:r>
              <a:rPr lang="cs-CZ" dirty="0" smtClean="0"/>
              <a:t>v nich jsou naše vzpomínky FIXOVÁNY</a:t>
            </a:r>
          </a:p>
          <a:p>
            <a:pPr lvl="1"/>
            <a:r>
              <a:rPr lang="cs-CZ" dirty="0" smtClean="0"/>
              <a:t>v nich jsou naše vzpomínky VYVOLÁVÁNY</a:t>
            </a:r>
          </a:p>
          <a:p>
            <a:r>
              <a:rPr lang="cs-CZ" dirty="0" smtClean="0"/>
              <a:t>jazykové, prostorové, časové</a:t>
            </a:r>
          </a:p>
          <a:p>
            <a:endParaRPr lang="cs-CZ" sz="2600" dirty="0" smtClean="0"/>
          </a:p>
          <a:p>
            <a:r>
              <a:rPr lang="cs-CZ" sz="2600" dirty="0" err="1" smtClean="0"/>
              <a:t>Lavabre</a:t>
            </a:r>
            <a:r>
              <a:rPr lang="cs-CZ" sz="2600" dirty="0" smtClean="0"/>
              <a:t>: „</a:t>
            </a:r>
            <a:r>
              <a:rPr lang="cs-CZ" sz="2600" dirty="0"/>
              <a:t>Minulost není konzervována, je rekonstruována z hlediska přítomného. Izolované individuum je pouhou fikcí, paměť minulého je možná jen díky sociálním rámcům paměti. Vzato z opačného úhlu pohledu: individuální paměť může být reálná, pouze pokud participuje na kolektivní paměti. A </a:t>
            </a:r>
            <a:r>
              <a:rPr lang="cs-CZ" sz="2600" dirty="0" smtClean="0"/>
              <a:t>nakonec, </a:t>
            </a:r>
            <a:r>
              <a:rPr lang="cs-CZ" sz="2600" dirty="0"/>
              <a:t>paměť má sociální funkci</a:t>
            </a:r>
            <a:r>
              <a:rPr lang="cs-CZ" sz="2600" dirty="0" smtClean="0"/>
              <a:t>.“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5557043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B444429765B74CACB6AB6FF5A0222A" ma:contentTypeVersion="3" ma:contentTypeDescription="Vytvoří nový dokument" ma:contentTypeScope="" ma:versionID="a1a4728eb544e94f39a1ef9c0da24e62">
  <xsd:schema xmlns:xsd="http://www.w3.org/2001/XMLSchema" xmlns:xs="http://www.w3.org/2001/XMLSchema" xmlns:p="http://schemas.microsoft.com/office/2006/metadata/properties" xmlns:ns2="a0009098-83f0-46c4-a3f7-a0c3768645ea" targetNamespace="http://schemas.microsoft.com/office/2006/metadata/properties" ma:root="true" ma:fieldsID="dcd30df1da55ea2752780b8e6ee72a0b" ns2:_="">
    <xsd:import namespace="a0009098-83f0-46c4-a3f7-a0c3768645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009098-83f0-46c4-a3f7-a0c3768645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EDD2B4-48EF-4D9C-B289-68EED749CB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EA1DD7-D590-43BB-ADB2-5168C97647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009098-83f0-46c4-a3f7-a0c3768645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83BCB7-A6A3-42C3-B783-BB941D01B968}">
  <ds:schemaRefs>
    <ds:schemaRef ds:uri="http://purl.org/dc/terms/"/>
    <ds:schemaRef ds:uri="a0009098-83f0-46c4-a3f7-a0c3768645ea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1468</Words>
  <Application>Microsoft Office PowerPoint</Application>
  <PresentationFormat>Širokoúhlá obrazovka</PresentationFormat>
  <Paragraphs>159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Motiv Office</vt:lpstr>
      <vt:lpstr>Sociální rámce paměti (Maurice Halbwachs)</vt:lpstr>
      <vt:lpstr>Úvodem: Studia paměti (Memory Studies)</vt:lpstr>
      <vt:lpstr>Logika výkladu a struktura přednášky</vt:lpstr>
      <vt:lpstr>Kontexty I … paměť … kořeny evr. myšlení </vt:lpstr>
      <vt:lpstr>Klíčové otázky</vt:lpstr>
      <vt:lpstr>Maurice Halbwachs (1877–1945 Buchenwald)</vt:lpstr>
      <vt:lpstr>Východiska studia paměti pro M. Halbwachse</vt:lpstr>
      <vt:lpstr>Individuální x kolektivní paměť</vt:lpstr>
      <vt:lpstr>Sociální rámce paměti</vt:lpstr>
      <vt:lpstr>Jazyková / časová / prostorová dimenze</vt:lpstr>
      <vt:lpstr>pamět – společnost – identita </vt:lpstr>
      <vt:lpstr>Kolektivní paměť – referenční rámce</vt:lpstr>
      <vt:lpstr>Mechanismy kolektivní paměti</vt:lpstr>
      <vt:lpstr>Vzpomínání x „zapomínání“</vt:lpstr>
      <vt:lpstr>Paměť a historie ?</vt:lpstr>
      <vt:lpstr>Závěrem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Individuální x kolektivní paměť  Maurice Halbwachs</dc:title>
  <dc:creator>Hedvika Novotná</dc:creator>
  <cp:lastModifiedBy>Hedvika Novotná</cp:lastModifiedBy>
  <cp:revision>48</cp:revision>
  <cp:lastPrinted>2017-10-17T11:59:32Z</cp:lastPrinted>
  <dcterms:created xsi:type="dcterms:W3CDTF">2017-10-17T10:42:00Z</dcterms:created>
  <dcterms:modified xsi:type="dcterms:W3CDTF">2024-02-26T14:53:41Z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0x01010031B444429765B74CACB6AB6FF5A0222A</vt:lpwstr>
  </property>
</Properties>
</file>