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527" r:id="rId2"/>
    <p:sldId id="541" r:id="rId3"/>
    <p:sldId id="542" r:id="rId4"/>
    <p:sldId id="543" r:id="rId5"/>
    <p:sldId id="544" r:id="rId6"/>
    <p:sldId id="409" r:id="rId7"/>
    <p:sldId id="417" r:id="rId8"/>
    <p:sldId id="415" r:id="rId9"/>
    <p:sldId id="411" r:id="rId10"/>
    <p:sldId id="539" r:id="rId11"/>
    <p:sldId id="548" r:id="rId12"/>
    <p:sldId id="449" r:id="rId13"/>
    <p:sldId id="455" r:id="rId14"/>
    <p:sldId id="450" r:id="rId15"/>
    <p:sldId id="456" r:id="rId16"/>
    <p:sldId id="526" r:id="rId17"/>
    <p:sldId id="262" r:id="rId18"/>
    <p:sldId id="550" r:id="rId19"/>
    <p:sldId id="554" r:id="rId20"/>
    <p:sldId id="552" r:id="rId21"/>
    <p:sldId id="555" r:id="rId22"/>
    <p:sldId id="272" r:id="rId23"/>
    <p:sldId id="280" r:id="rId24"/>
    <p:sldId id="283" r:id="rId25"/>
    <p:sldId id="284" r:id="rId26"/>
    <p:sldId id="573" r:id="rId27"/>
    <p:sldId id="305" r:id="rId28"/>
    <p:sldId id="560" r:id="rId29"/>
    <p:sldId id="288" r:id="rId30"/>
    <p:sldId id="567" r:id="rId31"/>
    <p:sldId id="566" r:id="rId32"/>
    <p:sldId id="307" r:id="rId33"/>
    <p:sldId id="290" r:id="rId34"/>
    <p:sldId id="561" r:id="rId35"/>
    <p:sldId id="562" r:id="rId36"/>
    <p:sldId id="570" r:id="rId37"/>
    <p:sldId id="295" r:id="rId38"/>
    <p:sldId id="572" r:id="rId39"/>
    <p:sldId id="565" r:id="rId40"/>
    <p:sldId id="360" r:id="rId41"/>
    <p:sldId id="575" r:id="rId42"/>
    <p:sldId id="576" r:id="rId43"/>
    <p:sldId id="506" r:id="rId44"/>
    <p:sldId id="510" r:id="rId45"/>
    <p:sldId id="569" r:id="rId46"/>
    <p:sldId id="568" r:id="rId47"/>
    <p:sldId id="511" r:id="rId48"/>
    <p:sldId id="516" r:id="rId49"/>
    <p:sldId id="577" r:id="rId50"/>
  </p:sldIdLst>
  <p:sldSz cx="9144000" cy="6858000" type="screen4x3"/>
  <p:notesSz cx="6797675" cy="985678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  <a:srgbClr val="FF66CC"/>
    <a:srgbClr val="FF33CC"/>
    <a:srgbClr val="3333CC"/>
    <a:srgbClr val="00CCFF"/>
    <a:srgbClr val="FF6600"/>
    <a:srgbClr val="CC6600"/>
    <a:srgbClr val="0066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89" autoAdjust="0"/>
    <p:restoredTop sz="98539" autoAdjust="0"/>
  </p:normalViewPr>
  <p:slideViewPr>
    <p:cSldViewPr>
      <p:cViewPr varScale="1">
        <p:scale>
          <a:sx n="91" d="100"/>
          <a:sy n="91" d="100"/>
        </p:scale>
        <p:origin x="115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7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D274059-9715-4B6D-A968-C17265D7F56C}" type="datetimeFigureOut">
              <a:rPr lang="cs-CZ"/>
              <a:pPr>
                <a:defRPr/>
              </a:pPr>
              <a:t>17.10.2018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39775"/>
            <a:ext cx="4927600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681974"/>
            <a:ext cx="5438140" cy="4435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62238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362238"/>
            <a:ext cx="2945659" cy="492839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A4CA6C5-DE04-40AF-9B4B-14FF5A24CFB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894370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2F613-53EB-4A0B-87F0-E3F6CD33F3E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32487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30E75-5EC2-419F-961B-F3C2CA7AF29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4384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6006D-F009-4A0E-A641-368E0302C55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57413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1A30C-B2B7-4DD8-B595-E82B06CA26E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66826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9972F-3695-4E59-9FDD-0F0D14EF18E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53014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41A4D-5DF2-48C9-A517-EBB858D630C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08560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7CCD1-F0FC-4615-888B-2EE23FDD1FD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18879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56C70B-87B5-4EE6-A530-03557DF0CCB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84436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F97A0-BE0B-4038-8EA8-A9C73AD5D26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20204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736EDD-C7E0-4868-874A-9600E9AC7F0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15687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9C09C8-5820-42EF-B8F0-1C908A2B3D2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31264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2F00"/>
            </a:gs>
            <a:gs pos="50000">
              <a:srgbClr val="006600"/>
            </a:gs>
            <a:gs pos="100000">
              <a:srgbClr val="002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9981B4F9-3E48-41D1-BB2A-8BD47065A8B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4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19.jp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4.jpg"/><Relationship Id="rId3" Type="http://schemas.openxmlformats.org/officeDocument/2006/relationships/image" Target="../media/image34.png"/><Relationship Id="rId7" Type="http://schemas.openxmlformats.org/officeDocument/2006/relationships/image" Target="../media/image38.gif"/><Relationship Id="rId12" Type="http://schemas.openxmlformats.org/officeDocument/2006/relationships/image" Target="../media/image43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11" Type="http://schemas.openxmlformats.org/officeDocument/2006/relationships/image" Target="../media/image42.jpeg"/><Relationship Id="rId5" Type="http://schemas.openxmlformats.org/officeDocument/2006/relationships/image" Target="../media/image36.jp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7" Type="http://schemas.openxmlformats.org/officeDocument/2006/relationships/image" Target="../media/image84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6.jpe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8.jp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7" Type="http://schemas.openxmlformats.org/officeDocument/2006/relationships/image" Target="../media/image130.pn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9.jpeg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691680" y="385500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chemeClr val="bg1"/>
                </a:solidFill>
              </a:rPr>
              <a:t>Sinice a řasy – co to vlastně je?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11560" y="1650280"/>
            <a:ext cx="878497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Sinice – </a:t>
            </a:r>
            <a:r>
              <a:rPr lang="cs-CZ" dirty="0" err="1" smtClean="0">
                <a:solidFill>
                  <a:schemeClr val="bg1"/>
                </a:solidFill>
              </a:rPr>
              <a:t>fotosyntetizující</a:t>
            </a:r>
            <a:r>
              <a:rPr lang="cs-CZ" dirty="0" smtClean="0">
                <a:solidFill>
                  <a:schemeClr val="bg1"/>
                </a:solidFill>
              </a:rPr>
              <a:t> gramnegativní bakterie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Řasy – umělá, fylogeneticky velmi heterogenní skupina – 	společné některé znaky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o</a:t>
            </a:r>
            <a:r>
              <a:rPr lang="cs-CZ" dirty="0" smtClean="0">
                <a:solidFill>
                  <a:schemeClr val="bg1"/>
                </a:solidFill>
              </a:rPr>
              <a:t>rganizace na úrovni stélky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s</a:t>
            </a:r>
            <a:r>
              <a:rPr lang="cs-CZ" dirty="0" smtClean="0">
                <a:solidFill>
                  <a:schemeClr val="bg1"/>
                </a:solidFill>
              </a:rPr>
              <a:t>chopnost fotosyntézy (někdy druhotně ztracená)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p</a:t>
            </a:r>
            <a:r>
              <a:rPr lang="cs-CZ" dirty="0" smtClean="0">
                <a:solidFill>
                  <a:schemeClr val="bg1"/>
                </a:solidFill>
              </a:rPr>
              <a:t>odobné ekologické adaptace a výskyt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7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9" descr="emiliania_huxleyi_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733" y="1890633"/>
            <a:ext cx="2851203" cy="24024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877814"/>
            <a:ext cx="3648157" cy="2415282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1619672" y="4725144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</a:rPr>
              <a:t>Haptophyta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5220072" y="4725144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</a:rPr>
              <a:t>Cryptophyta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42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1990725" cy="216217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149080"/>
            <a:ext cx="2042053" cy="224273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259395"/>
            <a:ext cx="3024336" cy="209763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5" y="540251"/>
            <a:ext cx="2623074" cy="173662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023" y="303908"/>
            <a:ext cx="2411425" cy="211891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205377"/>
            <a:ext cx="1728192" cy="2151657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55576" y="3183359"/>
            <a:ext cx="7514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n</a:t>
            </a:r>
            <a:r>
              <a:rPr lang="cs-CZ" dirty="0" smtClean="0">
                <a:solidFill>
                  <a:schemeClr val="bg1"/>
                </a:solidFill>
              </a:rPr>
              <a:t>apř. rašelinná tůňka či jezírko v botanické zahradě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39552" y="2564904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i="1" dirty="0" err="1" smtClean="0">
                <a:solidFill>
                  <a:schemeClr val="bg1"/>
                </a:solidFill>
              </a:rPr>
              <a:t>Archaeplastida</a:t>
            </a:r>
            <a:endParaRPr lang="cs-CZ" sz="1600" i="1" dirty="0">
              <a:solidFill>
                <a:schemeClr val="bg1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827584" y="6357034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i="1" dirty="0" err="1" smtClean="0">
                <a:solidFill>
                  <a:schemeClr val="bg1"/>
                </a:solidFill>
              </a:rPr>
              <a:t>Stramenopila</a:t>
            </a:r>
            <a:endParaRPr lang="cs-CZ" sz="1600" i="1" dirty="0">
              <a:solidFill>
                <a:schemeClr val="bg1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4211960" y="6357034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i="1" dirty="0" err="1" smtClean="0">
                <a:solidFill>
                  <a:schemeClr val="bg1"/>
                </a:solidFill>
              </a:rPr>
              <a:t>Stramenopila</a:t>
            </a:r>
            <a:endParaRPr lang="cs-CZ" sz="1600" i="1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7020272" y="6391326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i="1" dirty="0" err="1" smtClean="0">
                <a:solidFill>
                  <a:schemeClr val="bg1"/>
                </a:solidFill>
              </a:rPr>
              <a:t>Alveolata</a:t>
            </a:r>
            <a:endParaRPr lang="cs-CZ" sz="1600" i="1" dirty="0">
              <a:solidFill>
                <a:schemeClr val="bg1"/>
              </a:solidFill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3563888" y="2422823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i="1" dirty="0" err="1" smtClean="0">
                <a:solidFill>
                  <a:schemeClr val="bg1"/>
                </a:solidFill>
              </a:rPr>
              <a:t>Cryptophyta</a:t>
            </a:r>
            <a:endParaRPr lang="cs-CZ" sz="1600" i="1" dirty="0">
              <a:solidFill>
                <a:schemeClr val="bg1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6876256" y="2492896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i="1" dirty="0" err="1" smtClean="0">
                <a:solidFill>
                  <a:schemeClr val="bg1"/>
                </a:solidFill>
              </a:rPr>
              <a:t>Excavata</a:t>
            </a:r>
            <a:endParaRPr lang="cs-CZ" sz="16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13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4724400" cy="609600"/>
          </a:xfrm>
        </p:spPr>
        <p:txBody>
          <a:bodyPr/>
          <a:lstStyle/>
          <a:p>
            <a:pPr eaLnBrk="1" hangingPunct="1"/>
            <a:r>
              <a:rPr lang="cs-CZ" altLang="cs-CZ" sz="3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Typy stélek u řas</a:t>
            </a:r>
          </a:p>
        </p:txBody>
      </p:sp>
      <p:sp>
        <p:nvSpPr>
          <p:cNvPr id="54275" name="Text Box 9"/>
          <p:cNvSpPr txBox="1">
            <a:spLocks noChangeArrowheads="1"/>
          </p:cNvSpPr>
          <p:nvPr/>
        </p:nvSpPr>
        <p:spPr bwMode="auto">
          <a:xfrm>
            <a:off x="468313" y="5500688"/>
            <a:ext cx="26749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FFFF99"/>
                </a:solidFill>
                <a:latin typeface="Comic Sans MS" panose="030F0702030302020204" pitchFamily="66" charset="0"/>
              </a:rPr>
              <a:t>jednobuněčná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FFFF99"/>
                </a:solidFill>
                <a:latin typeface="Comic Sans MS" panose="030F0702030302020204" pitchFamily="66" charset="0"/>
              </a:rPr>
              <a:t>bičíkatá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FFFF99"/>
                </a:solidFill>
                <a:latin typeface="Comic Sans MS" panose="030F0702030302020204" pitchFamily="66" charset="0"/>
              </a:rPr>
              <a:t>jednojaderná </a:t>
            </a:r>
          </a:p>
        </p:txBody>
      </p:sp>
      <p:pic>
        <p:nvPicPr>
          <p:cNvPr id="54276" name="Picture 3" descr="monadoidn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071563"/>
            <a:ext cx="2492375" cy="434340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7" name="Picture 4" descr="kapsaln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1000125"/>
            <a:ext cx="2519363" cy="426720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8" name="Text Box 9"/>
          <p:cNvSpPr txBox="1">
            <a:spLocks noChangeArrowheads="1"/>
          </p:cNvSpPr>
          <p:nvPr/>
        </p:nvSpPr>
        <p:spPr bwMode="auto">
          <a:xfrm>
            <a:off x="4572000" y="5572125"/>
            <a:ext cx="44291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FFFF99"/>
                </a:solidFill>
                <a:latin typeface="Comic Sans MS" panose="030F0702030302020204" pitchFamily="66" charset="0"/>
              </a:rPr>
              <a:t>jednobuněčná, jednojaderná, s nepohyblivými pseudociliemi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4724400" cy="609600"/>
          </a:xfrm>
        </p:spPr>
        <p:txBody>
          <a:bodyPr/>
          <a:lstStyle/>
          <a:p>
            <a:pPr eaLnBrk="1" hangingPunct="1"/>
            <a:r>
              <a:rPr lang="cs-CZ" altLang="cs-CZ" sz="3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Typy stélek u řas</a:t>
            </a:r>
          </a:p>
        </p:txBody>
      </p:sp>
      <p:sp>
        <p:nvSpPr>
          <p:cNvPr id="55299" name="Text Box 9"/>
          <p:cNvSpPr txBox="1">
            <a:spLocks noChangeArrowheads="1"/>
          </p:cNvSpPr>
          <p:nvPr/>
        </p:nvSpPr>
        <p:spPr bwMode="auto">
          <a:xfrm>
            <a:off x="214313" y="4643438"/>
            <a:ext cx="32861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400">
                <a:solidFill>
                  <a:srgbClr val="FFFF99"/>
                </a:solidFill>
                <a:latin typeface="Comic Sans MS" panose="030F0702030302020204" pitchFamily="66" charset="0"/>
              </a:rPr>
              <a:t>jednobuněčná, jedno- nebo mnohojaderná (plasmodium), tvořící panožky</a:t>
            </a:r>
          </a:p>
        </p:txBody>
      </p:sp>
      <p:pic>
        <p:nvPicPr>
          <p:cNvPr id="55300" name="Picture 6" descr="rhizopodo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785938"/>
            <a:ext cx="2819400" cy="2593975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301" name="Text Box 9"/>
          <p:cNvSpPr txBox="1">
            <a:spLocks noChangeArrowheads="1"/>
          </p:cNvSpPr>
          <p:nvPr/>
        </p:nvSpPr>
        <p:spPr bwMode="auto">
          <a:xfrm>
            <a:off x="3786188" y="4143375"/>
            <a:ext cx="22145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400">
                <a:solidFill>
                  <a:srgbClr val="FFFF99"/>
                </a:solidFill>
                <a:latin typeface="Comic Sans MS" panose="030F0702030302020204" pitchFamily="66" charset="0"/>
              </a:rPr>
              <a:t>jedno-buněčná, jednojader-ná, bez bičíků</a:t>
            </a:r>
          </a:p>
        </p:txBody>
      </p:sp>
      <p:pic>
        <p:nvPicPr>
          <p:cNvPr id="55302" name="Picture 5" descr="kokaln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1428750"/>
            <a:ext cx="1833563" cy="234315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303" name="Text Box 9"/>
          <p:cNvSpPr txBox="1">
            <a:spLocks noChangeArrowheads="1"/>
          </p:cNvSpPr>
          <p:nvPr/>
        </p:nvSpPr>
        <p:spPr bwMode="auto">
          <a:xfrm>
            <a:off x="6357938" y="4572000"/>
            <a:ext cx="242887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400">
                <a:solidFill>
                  <a:srgbClr val="FFFF99"/>
                </a:solidFill>
                <a:latin typeface="Comic Sans MS" panose="030F0702030302020204" pitchFamily="66" charset="0"/>
              </a:rPr>
              <a:t>vláknitá, mnohobuněčná, s jedno-jadernými buňkami</a:t>
            </a:r>
          </a:p>
        </p:txBody>
      </p:sp>
      <p:pic>
        <p:nvPicPr>
          <p:cNvPr id="55304" name="Picture 7" descr="trichaln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428625"/>
            <a:ext cx="1841500" cy="403860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4876800" cy="609600"/>
          </a:xfrm>
        </p:spPr>
        <p:txBody>
          <a:bodyPr/>
          <a:lstStyle/>
          <a:p>
            <a:pPr eaLnBrk="1" hangingPunct="1"/>
            <a:r>
              <a:rPr lang="cs-CZ" altLang="cs-CZ" sz="3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Typy stélek u řas</a:t>
            </a:r>
          </a:p>
        </p:txBody>
      </p:sp>
      <p:sp>
        <p:nvSpPr>
          <p:cNvPr id="56323" name="Text Box 7"/>
          <p:cNvSpPr txBox="1">
            <a:spLocks noChangeArrowheads="1"/>
          </p:cNvSpPr>
          <p:nvPr/>
        </p:nvSpPr>
        <p:spPr bwMode="auto">
          <a:xfrm>
            <a:off x="357188" y="4857750"/>
            <a:ext cx="38576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400">
                <a:solidFill>
                  <a:srgbClr val="FFFF99"/>
                </a:solidFill>
                <a:latin typeface="Comic Sans MS" panose="030F0702030302020204" pitchFamily="66" charset="0"/>
              </a:rPr>
              <a:t>vláknitá, s funkčně i morfologicky odlišenými hlavními a postranními vlákny</a:t>
            </a:r>
          </a:p>
        </p:txBody>
      </p:sp>
      <p:pic>
        <p:nvPicPr>
          <p:cNvPr id="56324" name="Picture 8" descr="heterot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214438"/>
            <a:ext cx="3335338" cy="335280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5" name="Picture 11" descr="sifonok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71500"/>
            <a:ext cx="2293938" cy="4497388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26" name="Text Box 7"/>
          <p:cNvSpPr txBox="1">
            <a:spLocks noChangeArrowheads="1"/>
          </p:cNvSpPr>
          <p:nvPr/>
        </p:nvSpPr>
        <p:spPr bwMode="auto">
          <a:xfrm>
            <a:off x="5072063" y="5214938"/>
            <a:ext cx="3857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400">
                <a:solidFill>
                  <a:srgbClr val="FFFF99"/>
                </a:solidFill>
                <a:latin typeface="Comic Sans MS" panose="030F0702030302020204" pitchFamily="66" charset="0"/>
              </a:rPr>
              <a:t>vláknitá nebo vakovitá, mnohobuněčná, </a:t>
            </a:r>
            <a:br>
              <a:rPr lang="cs-CZ" altLang="cs-CZ" sz="2400">
                <a:solidFill>
                  <a:srgbClr val="FFFF99"/>
                </a:solidFill>
                <a:latin typeface="Comic Sans MS" panose="030F0702030302020204" pitchFamily="66" charset="0"/>
              </a:rPr>
            </a:br>
            <a:r>
              <a:rPr lang="cs-CZ" altLang="cs-CZ" sz="2400">
                <a:solidFill>
                  <a:srgbClr val="FFFF99"/>
                </a:solidFill>
                <a:latin typeface="Comic Sans MS" panose="030F0702030302020204" pitchFamily="66" charset="0"/>
              </a:rPr>
              <a:t>s vícejadernými buňkami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4876800" cy="609600"/>
          </a:xfrm>
        </p:spPr>
        <p:txBody>
          <a:bodyPr/>
          <a:lstStyle/>
          <a:p>
            <a:pPr eaLnBrk="1" hangingPunct="1"/>
            <a:r>
              <a:rPr lang="cs-CZ" altLang="cs-CZ" sz="3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Typy stélek u řas</a:t>
            </a:r>
          </a:p>
        </p:txBody>
      </p:sp>
      <p:sp>
        <p:nvSpPr>
          <p:cNvPr id="57347" name="Text Box 7"/>
          <p:cNvSpPr txBox="1">
            <a:spLocks noChangeArrowheads="1"/>
          </p:cNvSpPr>
          <p:nvPr/>
        </p:nvSpPr>
        <p:spPr bwMode="auto">
          <a:xfrm>
            <a:off x="285750" y="4643438"/>
            <a:ext cx="4357688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400">
                <a:solidFill>
                  <a:srgbClr val="FFFF99"/>
                </a:solidFill>
                <a:latin typeface="Comic Sans MS" panose="030F0702030302020204" pitchFamily="66" charset="0"/>
              </a:rPr>
              <a:t>(pseudoparenchymatická) ploše listovité nebo prostorově  uspořádané stélky, často rozlišené na rhizoidy, kauloidy a fyloidy</a:t>
            </a:r>
          </a:p>
        </p:txBody>
      </p:sp>
      <p:pic>
        <p:nvPicPr>
          <p:cNvPr id="57348" name="Picture 10" descr="sifo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285750"/>
            <a:ext cx="1849437" cy="5356225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9" name="Picture 9" descr="pletiv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1071563"/>
            <a:ext cx="2112962" cy="358140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50" name="Text Box 7"/>
          <p:cNvSpPr txBox="1">
            <a:spLocks noChangeArrowheads="1"/>
          </p:cNvSpPr>
          <p:nvPr/>
        </p:nvSpPr>
        <p:spPr bwMode="auto">
          <a:xfrm>
            <a:off x="5072063" y="5657850"/>
            <a:ext cx="40719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400">
                <a:solidFill>
                  <a:srgbClr val="FFFF99"/>
                </a:solidFill>
                <a:latin typeface="Comic Sans MS" panose="030F0702030302020204" pitchFamily="66" charset="0"/>
              </a:rPr>
              <a:t>trubicovitá, vakovitá nebo vláknitá, mnohojaderná, bez přehrádek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4624"/>
            <a:ext cx="1296144" cy="140777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4" y="2101602"/>
            <a:ext cx="2203320" cy="139940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879" y="44624"/>
            <a:ext cx="1603977" cy="177281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425" y="4981194"/>
            <a:ext cx="1527839" cy="154415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056" y="4971951"/>
            <a:ext cx="1689174" cy="1611362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711" y="78747"/>
            <a:ext cx="2330729" cy="204256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492896"/>
            <a:ext cx="2913740" cy="2185305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964" y="3787093"/>
            <a:ext cx="2652976" cy="2666243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1" y="3717032"/>
            <a:ext cx="2172685" cy="865453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6" y="4840478"/>
            <a:ext cx="2324644" cy="1756874"/>
          </a:xfrm>
          <a:prstGeom prst="rect">
            <a:avLst/>
          </a:prstGeom>
        </p:spPr>
      </p:pic>
      <p:sp>
        <p:nvSpPr>
          <p:cNvPr id="16" name="TextovéPole 15"/>
          <p:cNvSpPr txBox="1"/>
          <p:nvPr/>
        </p:nvSpPr>
        <p:spPr>
          <a:xfrm>
            <a:off x="126565" y="1484784"/>
            <a:ext cx="17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 smtClean="0"/>
              <a:t>monadoidní</a:t>
            </a:r>
            <a:endParaRPr lang="cs-CZ" sz="1400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3347864" y="6145559"/>
            <a:ext cx="17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 smtClean="0"/>
              <a:t>sifonokladální</a:t>
            </a:r>
            <a:endParaRPr lang="cs-CZ" sz="1400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3798973" y="3789040"/>
            <a:ext cx="17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 smtClean="0"/>
              <a:t>sifonální</a:t>
            </a:r>
            <a:endParaRPr lang="cs-CZ" sz="1400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1998773" y="1817440"/>
            <a:ext cx="17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 smtClean="0"/>
              <a:t>kokální</a:t>
            </a:r>
            <a:endParaRPr lang="cs-CZ" sz="1400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6804248" y="4633391"/>
            <a:ext cx="17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 smtClean="0"/>
              <a:t>pletivná</a:t>
            </a:r>
            <a:endParaRPr lang="cs-CZ" sz="1400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4139952" y="1412776"/>
            <a:ext cx="17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 smtClean="0"/>
              <a:t>kapsální</a:t>
            </a:r>
            <a:endParaRPr lang="cs-CZ" sz="1400" dirty="0"/>
          </a:p>
        </p:txBody>
      </p:sp>
      <p:sp>
        <p:nvSpPr>
          <p:cNvPr id="22" name="TextovéPole 21"/>
          <p:cNvSpPr txBox="1"/>
          <p:nvPr/>
        </p:nvSpPr>
        <p:spPr>
          <a:xfrm>
            <a:off x="539552" y="6577607"/>
            <a:ext cx="17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 smtClean="0"/>
              <a:t>heterotrichální</a:t>
            </a:r>
            <a:endParaRPr lang="cs-CZ" sz="1400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702629" y="4581128"/>
            <a:ext cx="17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 smtClean="0"/>
              <a:t>trichální</a:t>
            </a:r>
            <a:endParaRPr lang="cs-CZ" sz="1400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579002" y="3429000"/>
            <a:ext cx="17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 smtClean="0"/>
              <a:t>rhizopodová</a:t>
            </a:r>
            <a:endParaRPr lang="cs-CZ" sz="1400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6300192" y="2146206"/>
            <a:ext cx="22375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pseudoparenchymatická</a:t>
            </a:r>
            <a:endParaRPr lang="cs-CZ" sz="1400" dirty="0"/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996" y="97283"/>
            <a:ext cx="2001116" cy="1355115"/>
          </a:xfrm>
          <a:prstGeom prst="rect">
            <a:avLst/>
          </a:prstGeom>
        </p:spPr>
      </p:pic>
      <p:pic>
        <p:nvPicPr>
          <p:cNvPr id="27" name="Obrázek 2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926780"/>
            <a:ext cx="2358008" cy="1886406"/>
          </a:xfrm>
          <a:prstGeom prst="rect">
            <a:avLst/>
          </a:prstGeom>
        </p:spPr>
      </p:pic>
      <p:sp>
        <p:nvSpPr>
          <p:cNvPr id="28" name="TextovéPole 27"/>
          <p:cNvSpPr txBox="1"/>
          <p:nvPr/>
        </p:nvSpPr>
        <p:spPr>
          <a:xfrm>
            <a:off x="7174965" y="6525344"/>
            <a:ext cx="25816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/>
              <a:t>m</a:t>
            </a:r>
            <a:r>
              <a:rPr lang="cs-CZ" sz="1400" dirty="0" err="1" smtClean="0"/>
              <a:t>onadoidní</a:t>
            </a:r>
            <a:r>
              <a:rPr lang="cs-CZ" sz="1400" dirty="0" smtClean="0"/>
              <a:t> </a:t>
            </a:r>
            <a:r>
              <a:rPr lang="cs-CZ" sz="1400" dirty="0" err="1" smtClean="0"/>
              <a:t>coenobium</a:t>
            </a:r>
            <a:endParaRPr lang="cs-CZ" sz="1400" dirty="0"/>
          </a:p>
        </p:txBody>
      </p:sp>
      <p:sp>
        <p:nvSpPr>
          <p:cNvPr id="29" name="TextovéPole 28"/>
          <p:cNvSpPr txBox="1"/>
          <p:nvPr/>
        </p:nvSpPr>
        <p:spPr>
          <a:xfrm>
            <a:off x="5364088" y="6539697"/>
            <a:ext cx="17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/>
              <a:t>k</a:t>
            </a:r>
            <a:r>
              <a:rPr lang="cs-CZ" sz="1400" dirty="0" err="1" smtClean="0"/>
              <a:t>okální</a:t>
            </a:r>
            <a:r>
              <a:rPr lang="cs-CZ" sz="1400" dirty="0" smtClean="0"/>
              <a:t> </a:t>
            </a:r>
            <a:r>
              <a:rPr lang="cs-CZ" sz="1400" dirty="0" err="1" smtClean="0"/>
              <a:t>coenobium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4288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1600200" cy="228600"/>
          </a:xfrm>
        </p:spPr>
        <p:txBody>
          <a:bodyPr/>
          <a:lstStyle/>
          <a:p>
            <a:pPr eaLnBrk="1" hangingPunct="1"/>
            <a:r>
              <a:rPr lang="cs-CZ" altLang="cs-CZ" sz="900" smtClean="0">
                <a:solidFill>
                  <a:srgbClr val="006600"/>
                </a:solidFill>
                <a:latin typeface="Comic Sans MS" panose="030F0702030302020204" pitchFamily="66" charset="0"/>
              </a:rPr>
              <a:t>Cyanophyceae - sinice</a:t>
            </a:r>
          </a:p>
        </p:txBody>
      </p:sp>
      <p:pic>
        <p:nvPicPr>
          <p:cNvPr id="65539" name="Picture 8" descr="blas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2362200" cy="1997075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0" name="Picture 9" descr="azollame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0"/>
            <a:ext cx="1949450" cy="2878138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1" name="Picture 11" descr="Scytonem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28600"/>
            <a:ext cx="3100388" cy="228600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2" name="Picture 12" descr="stromatolit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191000"/>
            <a:ext cx="3886200" cy="250190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3" name="Picture 13" descr="nostoc10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28600"/>
            <a:ext cx="1981200" cy="1882775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4" name="Picture 14" descr="Microcystis a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276600"/>
            <a:ext cx="1839913" cy="335280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545" name="Text Box 7"/>
          <p:cNvSpPr txBox="1">
            <a:spLocks noChangeArrowheads="1"/>
          </p:cNvSpPr>
          <p:nvPr/>
        </p:nvSpPr>
        <p:spPr bwMode="auto">
          <a:xfrm>
            <a:off x="381000" y="2514600"/>
            <a:ext cx="6629400" cy="146843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lang="cs-CZ" altLang="cs-CZ" sz="2800">
                <a:latin typeface="Comic Sans MS" panose="030F0702030302020204" pitchFamily="66" charset="0"/>
              </a:rPr>
              <a:t>říše </a:t>
            </a:r>
            <a:r>
              <a:rPr lang="cs-CZ" altLang="cs-CZ" sz="2800" b="1">
                <a:latin typeface="Comic Sans MS" panose="030F0702030302020204" pitchFamily="66" charset="0"/>
              </a:rPr>
              <a:t>Bacteria</a:t>
            </a:r>
            <a:r>
              <a:rPr lang="cs-CZ" altLang="cs-CZ" sz="2800"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cs-CZ" altLang="cs-CZ" sz="2800">
                <a:latin typeface="Comic Sans MS" panose="030F0702030302020204" pitchFamily="66" charset="0"/>
              </a:rPr>
              <a:t>oddělení </a:t>
            </a:r>
            <a:r>
              <a:rPr lang="cs-CZ" altLang="cs-CZ" sz="2800" b="1">
                <a:latin typeface="Comic Sans MS" panose="030F0702030302020204" pitchFamily="66" charset="0"/>
              </a:rPr>
              <a:t>Cyanobacteria, Cyanophyta</a:t>
            </a:r>
            <a:r>
              <a:rPr lang="cs-CZ" altLang="cs-CZ" sz="2800"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cs-CZ" altLang="cs-CZ" sz="2800">
                <a:latin typeface="Comic Sans MS" panose="030F0702030302020204" pitchFamily="66" charset="0"/>
              </a:rPr>
              <a:t>třída </a:t>
            </a:r>
            <a:r>
              <a:rPr lang="cs-CZ" altLang="cs-CZ" sz="2800" b="1">
                <a:latin typeface="Comic Sans MS" panose="030F0702030302020204" pitchFamily="66" charset="0"/>
              </a:rPr>
              <a:t>Cyanophyceae - sinice</a:t>
            </a:r>
          </a:p>
        </p:txBody>
      </p:sp>
      <p:pic>
        <p:nvPicPr>
          <p:cNvPr id="65546" name="Picture 15" descr="Anabaena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066800"/>
            <a:ext cx="1735138" cy="175260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727471" y="153318"/>
            <a:ext cx="7300913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 dirty="0"/>
              <a:t>Země před 3,5 miliardami let</a:t>
            </a:r>
          </a:p>
          <a:p>
            <a:r>
              <a:rPr lang="cs-CZ" altLang="cs-CZ" dirty="0"/>
              <a:t>	- atmosféra bez kyslíku, převážně oxid uhličitý</a:t>
            </a:r>
          </a:p>
          <a:p>
            <a:r>
              <a:rPr lang="cs-CZ" altLang="cs-CZ" dirty="0"/>
              <a:t>	- život tvořený výlučně </a:t>
            </a:r>
            <a:r>
              <a:rPr lang="cs-CZ" altLang="cs-CZ" dirty="0" err="1"/>
              <a:t>prokaryoty</a:t>
            </a:r>
            <a:endParaRPr lang="cs-CZ" altLang="cs-CZ" dirty="0"/>
          </a:p>
        </p:txBody>
      </p:sp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5715000" y="38100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endParaRPr lang="cs-CZ" altLang="cs-CZ"/>
          </a:p>
        </p:txBody>
      </p:sp>
      <p:pic>
        <p:nvPicPr>
          <p:cNvPr id="307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2600"/>
            <a:ext cx="3429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828800"/>
            <a:ext cx="4705350" cy="353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5580112" y="5877272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s</a:t>
            </a:r>
            <a:r>
              <a:rPr lang="cs-CZ" sz="2000" dirty="0" smtClean="0"/>
              <a:t>tatická evoluce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23449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0"/>
            <a:ext cx="5826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 dirty="0"/>
              <a:t>před 2,5 až 0,6 </a:t>
            </a:r>
            <a:r>
              <a:rPr lang="cs-CZ" altLang="cs-CZ" dirty="0" smtClean="0"/>
              <a:t>miliardami </a:t>
            </a:r>
            <a:r>
              <a:rPr lang="cs-CZ" altLang="cs-CZ" dirty="0"/>
              <a:t>let - „věk sinic“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79512" y="5877272"/>
            <a:ext cx="8568952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altLang="cs-CZ" sz="1800" dirty="0"/>
              <a:t>dobře dokumentované fosilie </a:t>
            </a:r>
            <a:r>
              <a:rPr lang="cs-CZ" altLang="cs-CZ" sz="1800" dirty="0" err="1"/>
              <a:t>kokálních</a:t>
            </a:r>
            <a:r>
              <a:rPr lang="cs-CZ" altLang="cs-CZ" sz="1800" dirty="0"/>
              <a:t> a vláknitých sinic - stáří 2,5 miliardy </a:t>
            </a:r>
            <a:r>
              <a:rPr lang="cs-CZ" altLang="cs-CZ" sz="1800" dirty="0" smtClean="0"/>
              <a:t>let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altLang="cs-CZ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altLang="cs-CZ" sz="1800" dirty="0"/>
              <a:t>s</a:t>
            </a:r>
            <a:r>
              <a:rPr lang="cs-CZ" altLang="cs-CZ" sz="1800" dirty="0" smtClean="0"/>
              <a:t>tromatolity – zmizely před 5 mil let; dnes výjimečně</a:t>
            </a:r>
          </a:p>
          <a:p>
            <a:r>
              <a:rPr lang="cs-CZ" altLang="cs-CZ" sz="2000" dirty="0" smtClean="0"/>
              <a:t> </a:t>
            </a:r>
            <a:endParaRPr lang="cs-CZ" altLang="cs-CZ" dirty="0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6444208" y="5373216"/>
            <a:ext cx="1773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 dirty="0"/>
              <a:t>stromatolity</a:t>
            </a:r>
          </a:p>
        </p:txBody>
      </p:sp>
      <p:pic>
        <p:nvPicPr>
          <p:cNvPr id="7173" name="Picture 5" descr="stromatpl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852936"/>
            <a:ext cx="3776663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stromatolity-fosilni-grandcanyon-middleproterozo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16632"/>
            <a:ext cx="2667000" cy="212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stromatolity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548680"/>
            <a:ext cx="2914650" cy="215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 descr="stromatolit-průře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12776"/>
            <a:ext cx="2674938" cy="38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78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25" y="2084218"/>
            <a:ext cx="1627871" cy="136473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280" y="1268760"/>
            <a:ext cx="2574776" cy="299565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581" y="1196752"/>
            <a:ext cx="3166899" cy="320950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3347864" y="4345359"/>
            <a:ext cx="17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err="1" smtClean="0">
                <a:solidFill>
                  <a:schemeClr val="bg1"/>
                </a:solidFill>
              </a:rPr>
              <a:t>Eudorina</a:t>
            </a:r>
            <a:endParaRPr lang="cs-CZ" sz="1400" i="1" dirty="0">
              <a:solidFill>
                <a:schemeClr val="bg1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6895317" y="4440360"/>
            <a:ext cx="17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err="1" smtClean="0">
                <a:solidFill>
                  <a:schemeClr val="bg1"/>
                </a:solidFill>
              </a:rPr>
              <a:t>Volvox</a:t>
            </a:r>
            <a:endParaRPr lang="cs-CZ" sz="1400" i="1" dirty="0">
              <a:solidFill>
                <a:schemeClr val="bg1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304976" y="3501008"/>
            <a:ext cx="17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err="1" smtClean="0">
                <a:solidFill>
                  <a:schemeClr val="bg1"/>
                </a:solidFill>
              </a:rPr>
              <a:t>Chlamydomonas</a:t>
            </a:r>
            <a:endParaRPr lang="cs-CZ" sz="1400" i="1" dirty="0">
              <a:solidFill>
                <a:schemeClr val="bg1"/>
              </a:solidFill>
            </a:endParaRPr>
          </a:p>
        </p:txBody>
      </p:sp>
      <p:cxnSp>
        <p:nvCxnSpPr>
          <p:cNvPr id="12" name="Přímá spojnice se šipkou 11"/>
          <p:cNvCxnSpPr/>
          <p:nvPr/>
        </p:nvCxnSpPr>
        <p:spPr>
          <a:xfrm>
            <a:off x="1979712" y="2752203"/>
            <a:ext cx="360040" cy="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>
            <a:off x="5205307" y="2752203"/>
            <a:ext cx="360040" cy="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3347864" y="116632"/>
            <a:ext cx="4967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>
                <a:solidFill>
                  <a:schemeClr val="bg1"/>
                </a:solidFill>
              </a:rPr>
              <a:t>Evoluce řas</a:t>
            </a:r>
            <a:endParaRPr lang="cs-CZ" sz="3200" dirty="0">
              <a:solidFill>
                <a:schemeClr val="bg1"/>
              </a:solidFill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207825" y="598915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</a:rPr>
              <a:t>2. polovina 19. stol.- zač. 20.stol.</a:t>
            </a:r>
            <a:endParaRPr lang="cs-CZ" sz="1600" dirty="0">
              <a:solidFill>
                <a:schemeClr val="bg1"/>
              </a:solidFill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0" y="5661249"/>
            <a:ext cx="9036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chemeClr val="bg1"/>
                </a:solidFill>
              </a:rPr>
              <a:t>C</a:t>
            </a:r>
            <a:r>
              <a:rPr lang="cs-CZ" sz="1600" dirty="0" smtClean="0">
                <a:solidFill>
                  <a:schemeClr val="bg1"/>
                </a:solidFill>
              </a:rPr>
              <a:t>hybný předpoklad – morfologicky komplikovanější stélky (NE)jsou vývojově odvozenější</a:t>
            </a:r>
          </a:p>
          <a:p>
            <a:endParaRPr lang="cs-CZ"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chemeClr val="bg1"/>
                </a:solidFill>
              </a:rPr>
              <a:t> molekulární revoluce</a:t>
            </a:r>
            <a:endParaRPr lang="cs-CZ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04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304800" y="152400"/>
            <a:ext cx="865551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altLang="cs-CZ" sz="2000" dirty="0" smtClean="0"/>
              <a:t>„</a:t>
            </a:r>
            <a:r>
              <a:rPr lang="cs-CZ" altLang="cs-CZ" sz="2000" dirty="0" err="1" smtClean="0"/>
              <a:t>procyanobacteria</a:t>
            </a:r>
            <a:r>
              <a:rPr lang="cs-CZ" altLang="cs-CZ" sz="2000" dirty="0" smtClean="0"/>
              <a:t>“ – anaerobní FS: CO</a:t>
            </a:r>
            <a:r>
              <a:rPr lang="cs-CZ" altLang="cs-CZ" sz="2000" baseline="-25000" dirty="0" smtClean="0"/>
              <a:t>2</a:t>
            </a:r>
            <a:r>
              <a:rPr lang="cs-CZ" altLang="cs-CZ" sz="2000" dirty="0" smtClean="0"/>
              <a:t> </a:t>
            </a:r>
            <a:r>
              <a:rPr lang="cs-CZ" altLang="cs-CZ" sz="2000" dirty="0"/>
              <a:t>+ 2 H</a:t>
            </a:r>
            <a:r>
              <a:rPr lang="cs-CZ" altLang="cs-CZ" sz="2000" baseline="-25000" dirty="0"/>
              <a:t>2</a:t>
            </a:r>
            <a:r>
              <a:rPr lang="cs-CZ" altLang="cs-CZ" sz="2000" dirty="0"/>
              <a:t>S → (CH</a:t>
            </a:r>
            <a:r>
              <a:rPr lang="cs-CZ" altLang="cs-CZ" sz="2000" baseline="-25000" dirty="0"/>
              <a:t>2</a:t>
            </a:r>
            <a:r>
              <a:rPr lang="cs-CZ" altLang="cs-CZ" sz="2000" dirty="0"/>
              <a:t>O) + 2 S + </a:t>
            </a:r>
            <a:r>
              <a:rPr lang="cs-CZ" altLang="cs-CZ" sz="2000" dirty="0" smtClean="0"/>
              <a:t>H</a:t>
            </a:r>
            <a:r>
              <a:rPr lang="cs-CZ" altLang="cs-CZ" sz="2000" baseline="-25000" dirty="0" smtClean="0"/>
              <a:t>2</a:t>
            </a:r>
            <a:r>
              <a:rPr lang="cs-CZ" altLang="cs-CZ" sz="2000" dirty="0" smtClean="0"/>
              <a:t>O</a:t>
            </a:r>
          </a:p>
          <a:p>
            <a:endParaRPr lang="cs-CZ" altLang="cs-CZ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altLang="cs-CZ" sz="2000" dirty="0" smtClean="0"/>
              <a:t>později </a:t>
            </a:r>
            <a:r>
              <a:rPr lang="cs-CZ" altLang="cs-CZ" sz="2000" dirty="0"/>
              <a:t>- vynález </a:t>
            </a:r>
            <a:r>
              <a:rPr lang="cs-CZ" altLang="cs-CZ" sz="2000" dirty="0" err="1"/>
              <a:t>thylakoidů</a:t>
            </a:r>
            <a:r>
              <a:rPr lang="cs-CZ" altLang="cs-CZ" sz="2000" dirty="0"/>
              <a:t> a </a:t>
            </a:r>
            <a:r>
              <a:rPr lang="cs-CZ" altLang="cs-CZ" sz="2000" dirty="0" err="1" smtClean="0"/>
              <a:t>fykobilisomů</a:t>
            </a:r>
            <a:r>
              <a:rPr lang="cs-CZ" altLang="cs-CZ" sz="2000" dirty="0" smtClean="0"/>
              <a:t> </a:t>
            </a:r>
            <a:endParaRPr lang="cs-CZ" altLang="cs-CZ" sz="2000" dirty="0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419872" y="1765265"/>
            <a:ext cx="405213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 sz="2000" dirty="0" err="1"/>
              <a:t>oxygenní</a:t>
            </a:r>
            <a:r>
              <a:rPr lang="cs-CZ" altLang="cs-CZ" sz="2000" dirty="0"/>
              <a:t> fotosyntéza</a:t>
            </a:r>
          </a:p>
          <a:p>
            <a:r>
              <a:rPr lang="cs-CZ" altLang="cs-CZ" sz="2000" dirty="0"/>
              <a:t>(proto také </a:t>
            </a:r>
            <a:r>
              <a:rPr lang="cs-CZ" altLang="cs-CZ" sz="2000" i="1" dirty="0" err="1"/>
              <a:t>oxyfototrofní</a:t>
            </a:r>
            <a:r>
              <a:rPr lang="cs-CZ" altLang="cs-CZ" sz="2000" i="1" dirty="0"/>
              <a:t> baktérie</a:t>
            </a:r>
            <a:r>
              <a:rPr lang="cs-CZ" altLang="cs-CZ" sz="2000" dirty="0"/>
              <a:t>)</a:t>
            </a:r>
          </a:p>
          <a:p>
            <a:r>
              <a:rPr lang="cs-CZ" altLang="cs-CZ" sz="2000" dirty="0"/>
              <a:t>(umějí ovšem i </a:t>
            </a:r>
            <a:r>
              <a:rPr lang="cs-CZ" altLang="cs-CZ" sz="2000" dirty="0" err="1" smtClean="0"/>
              <a:t>sulfurogenní</a:t>
            </a:r>
            <a:r>
              <a:rPr lang="cs-CZ" altLang="cs-CZ" sz="2000" dirty="0" smtClean="0"/>
              <a:t> FS)</a:t>
            </a:r>
            <a:endParaRPr lang="cs-CZ" altLang="cs-CZ" sz="2000" dirty="0"/>
          </a:p>
        </p:txBody>
      </p:sp>
      <p:pic>
        <p:nvPicPr>
          <p:cNvPr id="512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852936"/>
            <a:ext cx="5410200" cy="225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 Box 11"/>
          <p:cNvSpPr txBox="1">
            <a:spLocks noChangeArrowheads="1"/>
          </p:cNvSpPr>
          <p:nvPr/>
        </p:nvSpPr>
        <p:spPr bwMode="auto">
          <a:xfrm>
            <a:off x="5715000" y="5715000"/>
            <a:ext cx="1685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cs-CZ"/>
              <a:t>fykobilisóm</a:t>
            </a:r>
          </a:p>
        </p:txBody>
      </p:sp>
      <p:pic>
        <p:nvPicPr>
          <p:cNvPr id="5127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5190951"/>
            <a:ext cx="2438400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Text Box 13"/>
          <p:cNvSpPr txBox="1">
            <a:spLocks noChangeArrowheads="1"/>
          </p:cNvSpPr>
          <p:nvPr/>
        </p:nvSpPr>
        <p:spPr bwMode="auto">
          <a:xfrm>
            <a:off x="1752600" y="1268760"/>
            <a:ext cx="45370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2000" dirty="0" smtClean="0"/>
              <a:t>6 CO</a:t>
            </a:r>
            <a:r>
              <a:rPr lang="cs-CZ" altLang="cs-CZ" sz="2000" baseline="-25000" dirty="0" smtClean="0"/>
              <a:t>2</a:t>
            </a:r>
            <a:r>
              <a:rPr lang="cs-CZ" altLang="cs-CZ" sz="2000" dirty="0" smtClean="0"/>
              <a:t> </a:t>
            </a:r>
            <a:r>
              <a:rPr lang="cs-CZ" altLang="cs-CZ" sz="2000" dirty="0"/>
              <a:t>+ 6 H</a:t>
            </a:r>
            <a:r>
              <a:rPr lang="cs-CZ" altLang="cs-CZ" sz="2000" baseline="-25000" dirty="0"/>
              <a:t>2</a:t>
            </a:r>
            <a:r>
              <a:rPr lang="cs-CZ" altLang="cs-CZ" sz="2000" dirty="0"/>
              <a:t>O → C</a:t>
            </a:r>
            <a:r>
              <a:rPr lang="cs-CZ" altLang="cs-CZ" sz="2000" baseline="-25000" dirty="0"/>
              <a:t>6</a:t>
            </a:r>
            <a:r>
              <a:rPr lang="cs-CZ" altLang="cs-CZ" sz="2000" dirty="0"/>
              <a:t>H</a:t>
            </a:r>
            <a:r>
              <a:rPr lang="cs-CZ" altLang="cs-CZ" sz="2000" baseline="-25000" dirty="0"/>
              <a:t>12</a:t>
            </a:r>
            <a:r>
              <a:rPr lang="cs-CZ" altLang="cs-CZ" sz="2000" dirty="0"/>
              <a:t>O</a:t>
            </a:r>
            <a:r>
              <a:rPr lang="cs-CZ" altLang="cs-CZ" sz="2000" baseline="-25000" dirty="0"/>
              <a:t>6</a:t>
            </a:r>
            <a:r>
              <a:rPr lang="cs-CZ" altLang="cs-CZ" sz="2000" dirty="0"/>
              <a:t> + 6 O</a:t>
            </a:r>
            <a:r>
              <a:rPr lang="cs-CZ" altLang="cs-CZ" sz="2000" baseline="-25000" dirty="0"/>
              <a:t>2</a:t>
            </a:r>
            <a:r>
              <a:rPr lang="cs-CZ" altLang="cs-CZ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911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88912" y="152400"/>
            <a:ext cx="8991600" cy="609600"/>
          </a:xfrm>
        </p:spPr>
        <p:txBody>
          <a:bodyPr/>
          <a:lstStyle/>
          <a:p>
            <a:pPr eaLnBrk="1" hangingPunct="1"/>
            <a:r>
              <a:rPr lang="cs-CZ" altLang="cs-CZ" sz="32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Sinice – </a:t>
            </a:r>
            <a:r>
              <a:rPr lang="cs-CZ" altLang="cs-CZ" sz="3200" b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fykobilisomy</a:t>
            </a:r>
            <a:endParaRPr lang="cs-CZ" altLang="cs-CZ" sz="32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9636" name="TextovéPole 5"/>
          <p:cNvSpPr txBox="1">
            <a:spLocks noChangeArrowheads="1"/>
          </p:cNvSpPr>
          <p:nvPr/>
        </p:nvSpPr>
        <p:spPr bwMode="auto">
          <a:xfrm>
            <a:off x="1071563" y="1071563"/>
            <a:ext cx="2857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 err="1">
                <a:latin typeface="Comic Sans MS" panose="030F0702030302020204" pitchFamily="66" charset="0"/>
              </a:rPr>
              <a:t>fykoerytrin</a:t>
            </a:r>
            <a:endParaRPr lang="cs-CZ" altLang="cs-CZ" sz="2400" dirty="0">
              <a:latin typeface="Comic Sans MS" panose="030F0702030302020204" pitchFamily="66" charset="0"/>
            </a:endParaRPr>
          </a:p>
        </p:txBody>
      </p:sp>
      <p:sp>
        <p:nvSpPr>
          <p:cNvPr id="69637" name="TextovéPole 6"/>
          <p:cNvSpPr txBox="1">
            <a:spLocks noChangeArrowheads="1"/>
          </p:cNvSpPr>
          <p:nvPr/>
        </p:nvSpPr>
        <p:spPr bwMode="auto">
          <a:xfrm>
            <a:off x="1071563" y="2500313"/>
            <a:ext cx="2857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 err="1">
                <a:latin typeface="Comic Sans MS" panose="030F0702030302020204" pitchFamily="66" charset="0"/>
              </a:rPr>
              <a:t>allofykocyanin</a:t>
            </a:r>
            <a:endParaRPr lang="cs-CZ" altLang="cs-CZ" sz="2400" dirty="0">
              <a:latin typeface="Comic Sans MS" panose="030F0702030302020204" pitchFamily="66" charset="0"/>
            </a:endParaRPr>
          </a:p>
        </p:txBody>
      </p:sp>
      <p:sp>
        <p:nvSpPr>
          <p:cNvPr id="69638" name="TextovéPole 7"/>
          <p:cNvSpPr txBox="1">
            <a:spLocks noChangeArrowheads="1"/>
          </p:cNvSpPr>
          <p:nvPr/>
        </p:nvSpPr>
        <p:spPr bwMode="auto">
          <a:xfrm>
            <a:off x="1071563" y="1857375"/>
            <a:ext cx="2857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 err="1">
                <a:latin typeface="Comic Sans MS" panose="030F0702030302020204" pitchFamily="66" charset="0"/>
              </a:rPr>
              <a:t>fykocyanin</a:t>
            </a:r>
            <a:endParaRPr lang="cs-CZ" altLang="cs-CZ" sz="2400" dirty="0">
              <a:latin typeface="Comic Sans MS" panose="030F0702030302020204" pitchFamily="66" charset="0"/>
            </a:endParaRPr>
          </a:p>
        </p:txBody>
      </p:sp>
      <p:pic>
        <p:nvPicPr>
          <p:cNvPr id="69639" name="Obrázek 4" descr="fykobilizo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1000125"/>
            <a:ext cx="5453063" cy="364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40" name="Picture 4" descr="phycobilis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643313"/>
            <a:ext cx="4333875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Přímá spojovací šipka 9"/>
          <p:cNvCxnSpPr/>
          <p:nvPr/>
        </p:nvCxnSpPr>
        <p:spPr>
          <a:xfrm>
            <a:off x="2928938" y="1285875"/>
            <a:ext cx="2357437" cy="3571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ovací šipka 11"/>
          <p:cNvCxnSpPr/>
          <p:nvPr/>
        </p:nvCxnSpPr>
        <p:spPr>
          <a:xfrm>
            <a:off x="2857500" y="2214563"/>
            <a:ext cx="2357438" cy="357187"/>
          </a:xfrm>
          <a:prstGeom prst="straightConnector1">
            <a:avLst/>
          </a:prstGeom>
          <a:ln w="38100">
            <a:solidFill>
              <a:srgbClr val="33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2"/>
          <p:cNvCxnSpPr/>
          <p:nvPr/>
        </p:nvCxnSpPr>
        <p:spPr>
          <a:xfrm>
            <a:off x="3214688" y="2786063"/>
            <a:ext cx="2357437" cy="357187"/>
          </a:xfrm>
          <a:prstGeom prst="straightConnector1">
            <a:avLst/>
          </a:prstGeom>
          <a:ln w="38100">
            <a:solidFill>
              <a:srgbClr val="00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ovéPole 1"/>
          <p:cNvSpPr txBox="1"/>
          <p:nvPr/>
        </p:nvSpPr>
        <p:spPr>
          <a:xfrm>
            <a:off x="4860032" y="5085184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o</a:t>
            </a:r>
            <a:r>
              <a:rPr lang="cs-CZ" dirty="0" smtClean="0"/>
              <a:t>ptimální využití světla</a:t>
            </a:r>
          </a:p>
          <a:p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chromatická adaptace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404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91600" cy="609600"/>
          </a:xfrm>
        </p:spPr>
        <p:txBody>
          <a:bodyPr/>
          <a:lstStyle/>
          <a:p>
            <a:pPr eaLnBrk="1" hangingPunct="1"/>
            <a:r>
              <a:rPr lang="cs-CZ" altLang="cs-CZ" sz="32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Sinice – celková charakteristika</a:t>
            </a:r>
          </a:p>
        </p:txBody>
      </p:sp>
      <p:sp>
        <p:nvSpPr>
          <p:cNvPr id="66563" name="Text Box 11"/>
          <p:cNvSpPr txBox="1">
            <a:spLocks noChangeArrowheads="1"/>
          </p:cNvSpPr>
          <p:nvPr/>
        </p:nvSpPr>
        <p:spPr bwMode="auto">
          <a:xfrm>
            <a:off x="228600" y="1025435"/>
            <a:ext cx="8915400" cy="5139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3538" indent="-3635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SzPct val="150000"/>
              <a:buFontTx/>
              <a:buNone/>
            </a:pPr>
            <a:r>
              <a:rPr lang="cs-CZ" altLang="cs-CZ" sz="2400" dirty="0">
                <a:latin typeface="Comic Sans MS" panose="030F0702030302020204" pitchFamily="66" charset="0"/>
              </a:rPr>
              <a:t>                                                        </a:t>
            </a:r>
            <a:r>
              <a:rPr lang="cs-CZ" altLang="cs-CZ" sz="2400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"blue-green </a:t>
            </a:r>
            <a:r>
              <a:rPr lang="cs-CZ" altLang="cs-CZ" sz="2400" b="1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algae</a:t>
            </a:r>
            <a:r>
              <a:rPr lang="cs-CZ" altLang="cs-CZ" sz="2400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"</a:t>
            </a:r>
            <a:endParaRPr lang="cs-CZ" altLang="cs-CZ" sz="2400" b="1" dirty="0">
              <a:cs typeface="Times New Roman" panose="02020603050405020304" pitchFamily="18" charset="0"/>
            </a:endParaRPr>
          </a:p>
          <a:p>
            <a:pPr eaLnBrk="1" hangingPunct="1">
              <a:spcBef>
                <a:spcPts val="600"/>
              </a:spcBef>
              <a:buSzPct val="150000"/>
            </a:pPr>
            <a:r>
              <a:rPr lang="cs-CZ" altLang="cs-CZ" sz="2400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fotoautotrofní</a:t>
            </a: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 gramnegativní bakterie </a:t>
            </a:r>
            <a:endParaRPr lang="cs-CZ" altLang="cs-CZ" sz="2400" dirty="0">
              <a:cs typeface="Times New Roman" panose="02020603050405020304" pitchFamily="18" charset="0"/>
            </a:endParaRPr>
          </a:p>
          <a:p>
            <a:pPr eaLnBrk="1" hangingPunct="1">
              <a:spcBef>
                <a:spcPts val="600"/>
              </a:spcBef>
              <a:buSzPct val="150000"/>
            </a:pPr>
            <a:r>
              <a:rPr lang="cs-CZ" altLang="cs-CZ" sz="2400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prokarya</a:t>
            </a: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 – nemají pravé jádro, chloroplasty ani mitochondrie</a:t>
            </a:r>
            <a:endParaRPr lang="cs-CZ" altLang="cs-CZ" sz="2400" dirty="0">
              <a:cs typeface="Times New Roman" panose="02020603050405020304" pitchFamily="18" charset="0"/>
            </a:endParaRPr>
          </a:p>
          <a:p>
            <a:pPr eaLnBrk="1" hangingPunct="1">
              <a:spcBef>
                <a:spcPts val="600"/>
              </a:spcBef>
              <a:buSzPct val="150000"/>
            </a:pP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nemají bičíky</a:t>
            </a:r>
            <a:endParaRPr lang="cs-CZ" altLang="cs-CZ" sz="2400" dirty="0">
              <a:cs typeface="Times New Roman" panose="02020603050405020304" pitchFamily="18" charset="0"/>
            </a:endParaRPr>
          </a:p>
          <a:p>
            <a:pPr eaLnBrk="1" hangingPunct="1">
              <a:spcBef>
                <a:spcPts val="600"/>
              </a:spcBef>
              <a:buSzPct val="150000"/>
            </a:pP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stélka jednobuněčná nebo vláknitá</a:t>
            </a:r>
            <a:endParaRPr lang="cs-CZ" altLang="cs-CZ" sz="2400" dirty="0">
              <a:cs typeface="Times New Roman" panose="02020603050405020304" pitchFamily="18" charset="0"/>
            </a:endParaRPr>
          </a:p>
          <a:p>
            <a:pPr eaLnBrk="1" hangingPunct="1">
              <a:spcBef>
                <a:spcPts val="600"/>
              </a:spcBef>
              <a:buSzPct val="150000"/>
            </a:pP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fotosyntetické pigmenty: chlorofyl</a:t>
            </a:r>
            <a:r>
              <a:rPr lang="cs-CZ" altLang="cs-CZ" sz="2400" i="1" dirty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cs-CZ" altLang="cs-CZ" sz="2400" i="1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a </a:t>
            </a:r>
            <a:r>
              <a:rPr lang="cs-CZ" altLang="cs-CZ" sz="24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(někdy </a:t>
            </a:r>
            <a:r>
              <a:rPr lang="cs-CZ" altLang="cs-CZ" sz="2400" i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b</a:t>
            </a:r>
            <a:r>
              <a:rPr lang="cs-CZ" altLang="cs-CZ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cs-CZ" altLang="cs-CZ" sz="2400" i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c</a:t>
            </a:r>
            <a:r>
              <a:rPr lang="cs-CZ" altLang="cs-CZ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 či </a:t>
            </a:r>
            <a:r>
              <a:rPr lang="cs-CZ" altLang="cs-CZ" sz="2400" i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</a:t>
            </a:r>
            <a:r>
              <a:rPr lang="cs-CZ" altLang="cs-CZ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),</a:t>
            </a:r>
            <a:r>
              <a:rPr lang="cs-CZ" altLang="cs-CZ" sz="24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β-karoten, xantofyly, </a:t>
            </a:r>
            <a:r>
              <a:rPr lang="cs-CZ" altLang="cs-CZ" sz="2400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fykobiliny</a:t>
            </a:r>
            <a:endParaRPr lang="cs-CZ" altLang="cs-CZ" sz="2400" dirty="0">
              <a:cs typeface="Times New Roman" panose="02020603050405020304" pitchFamily="18" charset="0"/>
            </a:endParaRPr>
          </a:p>
          <a:p>
            <a:pPr eaLnBrk="1" hangingPunct="1">
              <a:spcBef>
                <a:spcPts val="600"/>
              </a:spcBef>
              <a:buSzPct val="150000"/>
            </a:pP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schopnost fixace vzdušného dusíku</a:t>
            </a:r>
            <a:endParaRPr lang="cs-CZ" altLang="cs-CZ" sz="2400" dirty="0">
              <a:cs typeface="Times New Roman" panose="02020603050405020304" pitchFamily="18" charset="0"/>
            </a:endParaRPr>
          </a:p>
          <a:p>
            <a:pPr eaLnBrk="1" hangingPunct="1">
              <a:spcBef>
                <a:spcPts val="600"/>
              </a:spcBef>
              <a:buSzPct val="150000"/>
            </a:pP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rozmnožování pouze nepohlavní – dělením buněk, rozdělením vláken (tvorba hormogonií), fragmentace kolonií</a:t>
            </a:r>
            <a:endParaRPr lang="cs-CZ" altLang="cs-CZ" sz="2400" dirty="0">
              <a:cs typeface="Times New Roman" panose="02020603050405020304" pitchFamily="18" charset="0"/>
            </a:endParaRPr>
          </a:p>
          <a:p>
            <a:pPr eaLnBrk="1" hangingPunct="1">
              <a:spcBef>
                <a:spcPts val="600"/>
              </a:spcBef>
              <a:buSzPct val="150000"/>
            </a:pP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nejstarší organismy s fotosyntézou rostlinného </a:t>
            </a:r>
            <a:r>
              <a:rPr lang="cs-CZ" altLang="cs-CZ" sz="24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typu</a:t>
            </a:r>
            <a:endParaRPr lang="cs-CZ" altLang="cs-CZ" sz="2000" dirty="0"/>
          </a:p>
        </p:txBody>
      </p:sp>
      <p:grpSp>
        <p:nvGrpSpPr>
          <p:cNvPr id="66564" name="Skupina 7"/>
          <p:cNvGrpSpPr>
            <a:grpSpLocks/>
          </p:cNvGrpSpPr>
          <p:nvPr/>
        </p:nvGrpSpPr>
        <p:grpSpPr bwMode="auto">
          <a:xfrm rot="5400000">
            <a:off x="7037387" y="1394395"/>
            <a:ext cx="1331913" cy="2881312"/>
            <a:chOff x="7500958" y="1214422"/>
            <a:chExt cx="1643042" cy="3433770"/>
          </a:xfrm>
        </p:grpSpPr>
        <p:pic>
          <p:nvPicPr>
            <p:cNvPr id="66565" name="Picture 15" descr="Anabaena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0958" y="1214422"/>
              <a:ext cx="1643042" cy="1659577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566" name="Picture 15" descr="Anabaena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7682" y="2857496"/>
              <a:ext cx="1136318" cy="1147754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567" name="Picture 15" descr="Anabaena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02765" y="4000504"/>
              <a:ext cx="641235" cy="647688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88912" y="152400"/>
            <a:ext cx="8991600" cy="609600"/>
          </a:xfrm>
        </p:spPr>
        <p:txBody>
          <a:bodyPr/>
          <a:lstStyle/>
          <a:p>
            <a:pPr eaLnBrk="1" hangingPunct="1"/>
            <a:r>
              <a:rPr lang="cs-CZ" altLang="cs-CZ" sz="3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Sinice – stavba buňky</a:t>
            </a:r>
          </a:p>
        </p:txBody>
      </p:sp>
      <p:pic>
        <p:nvPicPr>
          <p:cNvPr id="67587" name="Picture 5" descr="Anabaena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613"/>
            <a:ext cx="9144000" cy="408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8" name="Text Box 5"/>
          <p:cNvSpPr txBox="1">
            <a:spLocks noChangeArrowheads="1"/>
          </p:cNvSpPr>
          <p:nvPr/>
        </p:nvSpPr>
        <p:spPr bwMode="auto">
          <a:xfrm>
            <a:off x="179388" y="4868863"/>
            <a:ext cx="91440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cs-CZ" altLang="cs-CZ" sz="2000" dirty="0">
                <a:latin typeface="Arial" panose="020B0604020202020204" pitchFamily="34" charset="0"/>
              </a:rPr>
              <a:t>slizová vrstva na povrchu </a:t>
            </a:r>
            <a:r>
              <a:rPr lang="cs-CZ" altLang="cs-CZ" sz="2000" dirty="0" smtClean="0">
                <a:latin typeface="Arial" panose="020B0604020202020204" pitchFamily="34" charset="0"/>
              </a:rPr>
              <a:t>buňky</a:t>
            </a:r>
          </a:p>
          <a:p>
            <a:pPr marL="0" indent="0" eaLnBrk="1" hangingPunct="1">
              <a:spcBef>
                <a:spcPct val="0"/>
              </a:spcBef>
              <a:buNone/>
            </a:pPr>
            <a:endParaRPr lang="cs-CZ" altLang="cs-CZ" sz="20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cs-CZ" altLang="cs-CZ" sz="2000" dirty="0">
                <a:latin typeface="Arial" panose="020B0604020202020204" pitchFamily="34" charset="0"/>
              </a:rPr>
              <a:t>buněčná stěna – </a:t>
            </a:r>
            <a:r>
              <a:rPr lang="cs-CZ" altLang="cs-CZ" sz="2000" dirty="0" err="1">
                <a:latin typeface="Arial" panose="020B0604020202020204" pitchFamily="34" charset="0"/>
              </a:rPr>
              <a:t>peptidoglykany</a:t>
            </a:r>
            <a:r>
              <a:rPr lang="cs-CZ" altLang="cs-CZ" sz="2000" dirty="0">
                <a:latin typeface="Arial" panose="020B0604020202020204" pitchFamily="34" charset="0"/>
              </a:rPr>
              <a:t> </a:t>
            </a:r>
            <a:r>
              <a:rPr lang="cs-CZ" altLang="cs-CZ" sz="2000" dirty="0" err="1">
                <a:latin typeface="Arial" panose="020B0604020202020204" pitchFamily="34" charset="0"/>
              </a:rPr>
              <a:t>murein</a:t>
            </a:r>
            <a:r>
              <a:rPr lang="cs-CZ" altLang="cs-CZ" sz="2000" dirty="0">
                <a:latin typeface="Arial" panose="020B0604020202020204" pitchFamily="34" charset="0"/>
              </a:rPr>
              <a:t> a </a:t>
            </a:r>
            <a:r>
              <a:rPr lang="cs-CZ" altLang="cs-CZ" sz="2000" dirty="0" err="1">
                <a:latin typeface="Arial" panose="020B0604020202020204" pitchFamily="34" charset="0"/>
              </a:rPr>
              <a:t>kys</a:t>
            </a:r>
            <a:r>
              <a:rPr lang="cs-CZ" altLang="cs-CZ" sz="2000" dirty="0">
                <a:latin typeface="Arial" panose="020B0604020202020204" pitchFamily="34" charset="0"/>
              </a:rPr>
              <a:t>. </a:t>
            </a:r>
            <a:r>
              <a:rPr lang="cs-CZ" altLang="cs-CZ" sz="2000" dirty="0" err="1">
                <a:latin typeface="Arial" panose="020B0604020202020204" pitchFamily="34" charset="0"/>
              </a:rPr>
              <a:t>diaminopi-pimelová</a:t>
            </a:r>
            <a:r>
              <a:rPr lang="cs-CZ" altLang="cs-CZ" sz="2000" dirty="0">
                <a:latin typeface="Arial" panose="020B0604020202020204" pitchFamily="34" charset="0"/>
              </a:rPr>
              <a:t> (znemožňují obarvení protoplastu podle K. </a:t>
            </a:r>
            <a:r>
              <a:rPr lang="cs-CZ" altLang="cs-CZ" sz="2000" dirty="0" err="1">
                <a:latin typeface="Arial" panose="020B0604020202020204" pitchFamily="34" charset="0"/>
              </a:rPr>
              <a:t>Gramma</a:t>
            </a:r>
            <a:r>
              <a:rPr lang="cs-CZ" altLang="cs-CZ" sz="2000" dirty="0">
                <a:latin typeface="Arial" panose="020B0604020202020204" pitchFamily="34" charset="0"/>
              </a:rPr>
              <a:t>) tvořící 4 </a:t>
            </a:r>
            <a:r>
              <a:rPr lang="cs-CZ" altLang="cs-CZ" sz="2000" dirty="0" smtClean="0">
                <a:latin typeface="Arial" panose="020B0604020202020204" pitchFamily="34" charset="0"/>
              </a:rPr>
              <a:t>vrstvy</a:t>
            </a:r>
          </a:p>
          <a:p>
            <a:pPr marL="0" indent="0" eaLnBrk="1" hangingPunct="1">
              <a:spcBef>
                <a:spcPct val="0"/>
              </a:spcBef>
              <a:buNone/>
            </a:pPr>
            <a:endParaRPr lang="cs-CZ" altLang="cs-CZ" sz="20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cs-CZ" altLang="cs-CZ" sz="2000" dirty="0">
                <a:latin typeface="Arial" panose="020B0604020202020204" pitchFamily="34" charset="0"/>
              </a:rPr>
              <a:t>v</a:t>
            </a:r>
            <a:r>
              <a:rPr lang="cs-CZ" altLang="cs-CZ" sz="2000" dirty="0" smtClean="0">
                <a:latin typeface="Arial" panose="020B0604020202020204" pitchFamily="34" charset="0"/>
              </a:rPr>
              <a:t> tylakoidech – chlorofyl </a:t>
            </a:r>
            <a:r>
              <a:rPr lang="cs-CZ" altLang="cs-CZ" sz="2000" i="1" dirty="0" smtClean="0">
                <a:latin typeface="Arial" panose="020B0604020202020204" pitchFamily="34" charset="0"/>
              </a:rPr>
              <a:t>a</a:t>
            </a:r>
            <a:r>
              <a:rPr lang="cs-CZ" altLang="cs-CZ" sz="2000" dirty="0" smtClean="0">
                <a:latin typeface="Arial" panose="020B0604020202020204" pitchFamily="34" charset="0"/>
              </a:rPr>
              <a:t>, xantofyly</a:t>
            </a:r>
            <a:endParaRPr lang="cs-CZ" altLang="cs-CZ" sz="20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332928" y="227112"/>
            <a:ext cx="8991600" cy="609600"/>
          </a:xfrm>
        </p:spPr>
        <p:txBody>
          <a:bodyPr/>
          <a:lstStyle/>
          <a:p>
            <a:pPr eaLnBrk="1" hangingPunct="1"/>
            <a:r>
              <a:rPr lang="cs-CZ" altLang="cs-CZ" sz="3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Sinice – stavba buňky</a:t>
            </a: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228600" y="1280949"/>
            <a:ext cx="8915400" cy="3508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3538" indent="-3635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75000"/>
              </a:spcBef>
              <a:buSzPct val="150000"/>
            </a:pP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nukleoplasma – smyčky molekuly DNA připoutané pomocí RNA a bílkovin k plasmatické membráně</a:t>
            </a:r>
            <a:endParaRPr lang="cs-CZ" altLang="cs-CZ" sz="2400" dirty="0">
              <a:cs typeface="Times New Roman" panose="02020603050405020304" pitchFamily="18" charset="0"/>
            </a:endParaRPr>
          </a:p>
          <a:p>
            <a:pPr eaLnBrk="1" hangingPunct="1">
              <a:spcBef>
                <a:spcPct val="75000"/>
              </a:spcBef>
              <a:buSzPct val="150000"/>
            </a:pPr>
            <a:endParaRPr lang="cs-CZ" altLang="cs-CZ" sz="2400" dirty="0" smtClean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75000"/>
              </a:spcBef>
              <a:buSzPct val="150000"/>
            </a:pPr>
            <a:r>
              <a:rPr lang="cs-CZ" altLang="cs-CZ" sz="24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zásobní </a:t>
            </a: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látka – sinicový škrob (α-1,4-glukan), </a:t>
            </a:r>
            <a:r>
              <a:rPr lang="cs-CZ" altLang="cs-CZ" sz="2400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cyanofycinová</a:t>
            </a: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 zrnka (polypeptidy), </a:t>
            </a:r>
            <a:r>
              <a:rPr lang="cs-CZ" altLang="cs-CZ" sz="2400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polyfosfátové</a:t>
            </a: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 granule (volutin, při nadbytku fosforečnanů v prostředí</a:t>
            </a:r>
            <a:r>
              <a:rPr lang="cs-CZ" altLang="cs-CZ" sz="24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)</a:t>
            </a:r>
          </a:p>
          <a:p>
            <a:pPr marL="0" indent="0" eaLnBrk="1" hangingPunct="1">
              <a:spcBef>
                <a:spcPct val="75000"/>
              </a:spcBef>
              <a:buSzPct val="150000"/>
              <a:buNone/>
            </a:pPr>
            <a:endParaRPr lang="cs-CZ" altLang="cs-CZ" sz="2400" dirty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640"/>
            <a:ext cx="8278813" cy="863600"/>
          </a:xfrm>
        </p:spPr>
        <p:txBody>
          <a:bodyPr/>
          <a:lstStyle/>
          <a:p>
            <a:pPr eaLnBrk="1" hangingPunct="1"/>
            <a:r>
              <a:rPr lang="cs-CZ" altLang="cs-CZ" sz="3600" b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heterocyty</a:t>
            </a:r>
            <a:r>
              <a:rPr lang="cs-CZ" altLang="cs-CZ" sz="3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– fixace vzdušného N</a:t>
            </a: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228600" y="1229851"/>
            <a:ext cx="578356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7325" indent="-1873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eaLnBrk="1" hangingPunct="1">
              <a:spcBef>
                <a:spcPct val="30000"/>
              </a:spcBef>
              <a:buSzPct val="150000"/>
              <a:buNone/>
            </a:pPr>
            <a:r>
              <a:rPr lang="cs-CZ" altLang="cs-CZ" sz="2400" b="1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heterocyty</a:t>
            </a: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 – silnostěnné </a:t>
            </a:r>
            <a:r>
              <a:rPr lang="cs-CZ" altLang="cs-CZ" sz="24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buňky – v nich – enzym </a:t>
            </a:r>
            <a:r>
              <a:rPr lang="cs-CZ" altLang="cs-CZ" sz="2400" b="1" dirty="0" err="1" smtClean="0">
                <a:latin typeface="Comic Sans MS" panose="030F0702030302020204" pitchFamily="66" charset="0"/>
                <a:cs typeface="Times New Roman" panose="02020603050405020304" pitchFamily="18" charset="0"/>
              </a:rPr>
              <a:t>nitrogenáza</a:t>
            </a:r>
            <a:endParaRPr lang="cs-CZ" altLang="cs-CZ" sz="2400" b="1" dirty="0">
              <a:cs typeface="Times New Roman" panose="02020603050405020304" pitchFamily="18" charset="0"/>
            </a:endParaRPr>
          </a:p>
        </p:txBody>
      </p:sp>
      <p:sp>
        <p:nvSpPr>
          <p:cNvPr id="71684" name="Text Box 6"/>
          <p:cNvSpPr txBox="1">
            <a:spLocks noChangeArrowheads="1"/>
          </p:cNvSpPr>
          <p:nvPr/>
        </p:nvSpPr>
        <p:spPr bwMode="auto">
          <a:xfrm>
            <a:off x="6524625" y="1357313"/>
            <a:ext cx="1655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400" dirty="0" err="1">
                <a:latin typeface="Comic Sans MS" panose="030F0702030302020204" pitchFamily="66" charset="0"/>
              </a:rPr>
              <a:t>heterocyt</a:t>
            </a:r>
            <a:endParaRPr lang="cs-CZ" altLang="cs-CZ" sz="2400" dirty="0">
              <a:latin typeface="Comic Sans MS" panose="030F0702030302020204" pitchFamily="66" charset="0"/>
            </a:endParaRPr>
          </a:p>
        </p:txBody>
      </p:sp>
      <p:pic>
        <p:nvPicPr>
          <p:cNvPr id="71686" name="Picture 16" descr="Anabaena 100x DIC 5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83175" y="2159000"/>
            <a:ext cx="4060825" cy="4508500"/>
          </a:xfrm>
          <a:noFill/>
          <a:ln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71687" name="AutoShape 14"/>
          <p:cNvSpPr>
            <a:spLocks noChangeArrowheads="1"/>
          </p:cNvSpPr>
          <p:nvPr/>
        </p:nvSpPr>
        <p:spPr bwMode="auto">
          <a:xfrm>
            <a:off x="6883400" y="1933575"/>
            <a:ext cx="215900" cy="2160588"/>
          </a:xfrm>
          <a:prstGeom prst="downArrow">
            <a:avLst>
              <a:gd name="adj1" fmla="val 50000"/>
              <a:gd name="adj2" fmla="val 250184"/>
            </a:avLst>
          </a:prstGeom>
          <a:solidFill>
            <a:schemeClr val="tx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9" name="Přímá spojovací šipka 8"/>
          <p:cNvCxnSpPr/>
          <p:nvPr/>
        </p:nvCxnSpPr>
        <p:spPr>
          <a:xfrm>
            <a:off x="3429000" y="4714875"/>
            <a:ext cx="642938" cy="1588"/>
          </a:xfrm>
          <a:prstGeom prst="straightConnector1">
            <a:avLst/>
          </a:prstGeom>
          <a:ln w="28575">
            <a:solidFill>
              <a:srgbClr val="FFFF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961034"/>
            <a:ext cx="3124200" cy="291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cs-CZ" altLang="cs-CZ" sz="3200" b="1">
                <a:solidFill>
                  <a:schemeClr val="tx2"/>
                </a:solidFill>
                <a:latin typeface="Arial" charset="0"/>
                <a:cs typeface="Arial" charset="0"/>
              </a:rPr>
              <a:t>Fixace vzdušného N</a:t>
            </a:r>
            <a:r>
              <a:rPr lang="cs-CZ" altLang="cs-CZ" sz="3200" b="1" baseline="-25000">
                <a:solidFill>
                  <a:schemeClr val="tx2"/>
                </a:solidFill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323850" y="908050"/>
            <a:ext cx="82089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>
                <a:solidFill>
                  <a:schemeClr val="tx2"/>
                </a:solidFill>
                <a:latin typeface="Arial" charset="0"/>
              </a:rPr>
              <a:t>fixace = přeměna atmosférického N</a:t>
            </a:r>
            <a:r>
              <a:rPr lang="cs-CZ" altLang="cs-CZ" baseline="-25000">
                <a:solidFill>
                  <a:schemeClr val="tx2"/>
                </a:solidFill>
                <a:latin typeface="Arial" charset="0"/>
              </a:rPr>
              <a:t>2</a:t>
            </a:r>
            <a:r>
              <a:rPr lang="cs-CZ" altLang="cs-CZ">
                <a:solidFill>
                  <a:schemeClr val="tx2"/>
                </a:solidFill>
                <a:latin typeface="Arial" charset="0"/>
              </a:rPr>
              <a:t> (N</a:t>
            </a:r>
            <a:r>
              <a:rPr lang="cs-CZ" altLang="cs-CZ">
                <a:solidFill>
                  <a:schemeClr val="tx2"/>
                </a:solidFill>
                <a:latin typeface="Arial" charset="0"/>
                <a:cs typeface="Arial" charset="0"/>
              </a:rPr>
              <a:t>≡N) na využitelnou formu dusíku (amoniak: NH</a:t>
            </a:r>
            <a:r>
              <a:rPr lang="cs-CZ" altLang="cs-CZ" baseline="-25000">
                <a:solidFill>
                  <a:schemeClr val="tx2"/>
                </a:solidFill>
                <a:latin typeface="Arial" charset="0"/>
                <a:cs typeface="Arial" charset="0"/>
              </a:rPr>
              <a:t>4</a:t>
            </a:r>
            <a:r>
              <a:rPr lang="cs-CZ" altLang="cs-CZ" baseline="30000">
                <a:solidFill>
                  <a:schemeClr val="tx2"/>
                </a:solidFill>
                <a:latin typeface="Arial" charset="0"/>
                <a:cs typeface="Arial" charset="0"/>
              </a:rPr>
              <a:t>+</a:t>
            </a:r>
            <a:r>
              <a:rPr lang="cs-CZ" altLang="cs-CZ">
                <a:solidFill>
                  <a:schemeClr val="tx2"/>
                </a:solidFill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250825" y="836613"/>
            <a:ext cx="8353425" cy="1079500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250825" y="3213100"/>
            <a:ext cx="828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>
                <a:solidFill>
                  <a:schemeClr val="tx2"/>
                </a:solidFill>
                <a:latin typeface="Arial" charset="0"/>
              </a:rPr>
              <a:t>N – limitující prvek v moři, nutný pro tvorbu aminokyselin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250825" y="4005263"/>
            <a:ext cx="84248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dirty="0">
                <a:solidFill>
                  <a:schemeClr val="tx2"/>
                </a:solidFill>
                <a:latin typeface="Arial" charset="0"/>
              </a:rPr>
              <a:t>pouze sinice a bakterie mají schopnost fixovat N; sinice zároveň produkují O</a:t>
            </a:r>
            <a:r>
              <a:rPr lang="cs-CZ" altLang="cs-CZ" baseline="-25000" dirty="0">
                <a:solidFill>
                  <a:schemeClr val="tx2"/>
                </a:solidFill>
                <a:latin typeface="Arial" charset="0"/>
              </a:rPr>
              <a:t>2</a:t>
            </a:r>
            <a:r>
              <a:rPr lang="cs-CZ" altLang="cs-CZ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cs-CZ" altLang="cs-CZ" dirty="0">
                <a:solidFill>
                  <a:schemeClr val="tx2"/>
                </a:solidFill>
                <a:latin typeface="Arial" charset="0"/>
                <a:cs typeface="Arial" charset="0"/>
              </a:rPr>
              <a:t>→ inaktivuje </a:t>
            </a:r>
            <a:r>
              <a:rPr lang="cs-CZ" altLang="cs-CZ" dirty="0" err="1">
                <a:latin typeface="Arial" charset="0"/>
                <a:cs typeface="Arial" charset="0"/>
              </a:rPr>
              <a:t>nitrogenázu</a:t>
            </a:r>
            <a:endParaRPr lang="cs-CZ" altLang="cs-CZ" dirty="0">
              <a:latin typeface="Arial" charset="0"/>
              <a:cs typeface="Arial" charset="0"/>
            </a:endParaRP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179388" y="2276475"/>
            <a:ext cx="8640762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cs-CZ" altLang="cs-CZ" sz="2800">
                <a:solidFill>
                  <a:srgbClr val="FF0000"/>
                </a:solidFill>
                <a:latin typeface="Times New Roman" pitchFamily="18" charset="0"/>
              </a:rPr>
              <a:t>N</a:t>
            </a:r>
            <a:r>
              <a:rPr lang="cs-CZ" altLang="cs-CZ" sz="2800" baseline="-2500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cs-CZ" altLang="cs-CZ" sz="2800">
                <a:solidFill>
                  <a:srgbClr val="FF0000"/>
                </a:solidFill>
                <a:latin typeface="Times New Roman" pitchFamily="18" charset="0"/>
              </a:rPr>
              <a:t> + 8 H</a:t>
            </a:r>
            <a:r>
              <a:rPr lang="cs-CZ" altLang="cs-CZ" sz="2800" baseline="30000">
                <a:solidFill>
                  <a:srgbClr val="FF0000"/>
                </a:solidFill>
                <a:latin typeface="Times New Roman" pitchFamily="18" charset="0"/>
              </a:rPr>
              <a:t>+</a:t>
            </a:r>
            <a:r>
              <a:rPr lang="cs-CZ" altLang="cs-CZ" sz="2800">
                <a:solidFill>
                  <a:srgbClr val="FF0000"/>
                </a:solidFill>
                <a:latin typeface="Times New Roman" pitchFamily="18" charset="0"/>
              </a:rPr>
              <a:t> + 16 ATP </a:t>
            </a:r>
            <a:r>
              <a:rPr lang="cs-CZ" altLang="cs-CZ" sz="280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 2 NH</a:t>
            </a:r>
            <a:r>
              <a:rPr lang="cs-CZ" altLang="cs-CZ" sz="2800" baseline="-2500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3 </a:t>
            </a:r>
            <a:r>
              <a:rPr lang="cs-CZ" altLang="cs-CZ" sz="280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+ H</a:t>
            </a:r>
            <a:r>
              <a:rPr lang="cs-CZ" altLang="cs-CZ" sz="2800" baseline="-2500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2</a:t>
            </a:r>
            <a:r>
              <a:rPr lang="cs-CZ" altLang="cs-CZ" sz="280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+ 16 ADP + 16 P</a:t>
            </a:r>
          </a:p>
          <a:p>
            <a:pPr eaLnBrk="1" hangingPunct="1"/>
            <a:endParaRPr lang="cs-CZ" altLang="cs-CZ">
              <a:latin typeface="Times New Roman" pitchFamily="18" charset="0"/>
              <a:sym typeface="Symbol" pitchFamily="18" charset="2"/>
            </a:endParaRP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250825" y="5373688"/>
            <a:ext cx="8135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>
                <a:solidFill>
                  <a:schemeClr val="tx2"/>
                </a:solidFill>
                <a:latin typeface="Arial" charset="0"/>
              </a:rPr>
              <a:t>prostorová nebo časová separace obou aktivit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250825" y="6237288"/>
            <a:ext cx="8893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dirty="0">
                <a:latin typeface="Arial" charset="0"/>
              </a:rPr>
              <a:t>Energeticky nejnáročnější proces v biologii!!</a:t>
            </a:r>
          </a:p>
        </p:txBody>
      </p:sp>
    </p:spTree>
    <p:extLst>
      <p:ext uri="{BB962C8B-B14F-4D97-AF65-F5344CB8AC3E}">
        <p14:creationId xmlns:p14="http://schemas.microsoft.com/office/powerpoint/2010/main" val="133063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4" descr="Anabaena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716338"/>
            <a:ext cx="2952750" cy="2746375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07" name="Text Box 6"/>
          <p:cNvSpPr txBox="1">
            <a:spLocks noChangeArrowheads="1"/>
          </p:cNvSpPr>
          <p:nvPr/>
        </p:nvSpPr>
        <p:spPr bwMode="auto">
          <a:xfrm>
            <a:off x="1692275" y="2708275"/>
            <a:ext cx="1943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400" dirty="0" err="1" smtClean="0">
                <a:latin typeface="Comic Sans MS" panose="030F0702030302020204" pitchFamily="66" charset="0"/>
              </a:rPr>
              <a:t>akineta</a:t>
            </a:r>
            <a:endParaRPr lang="cs-CZ" altLang="cs-CZ" sz="2400" dirty="0">
              <a:latin typeface="Comic Sans MS" panose="030F0702030302020204" pitchFamily="66" charset="0"/>
            </a:endParaRPr>
          </a:p>
        </p:txBody>
      </p:sp>
      <p:sp>
        <p:nvSpPr>
          <p:cNvPr id="72708" name="AutoShape 7"/>
          <p:cNvSpPr>
            <a:spLocks noChangeArrowheads="1"/>
          </p:cNvSpPr>
          <p:nvPr/>
        </p:nvSpPr>
        <p:spPr bwMode="auto">
          <a:xfrm rot="1082249">
            <a:off x="2843213" y="3284538"/>
            <a:ext cx="215900" cy="1152525"/>
          </a:xfrm>
          <a:prstGeom prst="downArrow">
            <a:avLst>
              <a:gd name="adj1" fmla="val 50000"/>
              <a:gd name="adj2" fmla="val 133456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72710" name="Rectangle 13"/>
          <p:cNvSpPr>
            <a:spLocks noChangeArrowheads="1"/>
          </p:cNvSpPr>
          <p:nvPr/>
        </p:nvSpPr>
        <p:spPr bwMode="auto">
          <a:xfrm>
            <a:off x="540642" y="692696"/>
            <a:ext cx="835183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b="1" dirty="0" err="1" smtClean="0">
                <a:latin typeface="Comic Sans MS" panose="030F0702030302020204" pitchFamily="66" charset="0"/>
              </a:rPr>
              <a:t>akinety</a:t>
            </a:r>
            <a:r>
              <a:rPr lang="cs-CZ" altLang="cs-CZ" dirty="0" smtClean="0">
                <a:latin typeface="Comic Sans MS" panose="030F0702030302020204" pitchFamily="66" charset="0"/>
              </a:rPr>
              <a:t> </a:t>
            </a:r>
            <a:r>
              <a:rPr lang="cs-CZ" altLang="cs-CZ" sz="2400" dirty="0">
                <a:latin typeface="Comic Sans MS" panose="030F0702030302020204" pitchFamily="66" charset="0"/>
              </a:rPr>
              <a:t>– </a:t>
            </a:r>
            <a:r>
              <a:rPr lang="cs-CZ" altLang="cs-CZ" sz="2400" dirty="0" smtClean="0">
                <a:latin typeface="Comic Sans MS" panose="030F0702030302020204" pitchFamily="66" charset="0"/>
              </a:rPr>
              <a:t>velké, silnostěnné </a:t>
            </a:r>
            <a:r>
              <a:rPr lang="cs-CZ" altLang="cs-CZ" sz="2400" dirty="0">
                <a:latin typeface="Comic Sans MS" panose="030F0702030302020204" pitchFamily="66" charset="0"/>
              </a:rPr>
              <a:t>buňky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latin typeface="Comic Sans MS" panose="030F0702030302020204" pitchFamily="66" charset="0"/>
              </a:rPr>
              <a:t>vznik z vegetativních buněk při narůstajícím nedostatku živin, zásoba živin </a:t>
            </a:r>
          </a:p>
        </p:txBody>
      </p:sp>
      <p:pic>
        <p:nvPicPr>
          <p:cNvPr id="72711" name="Obrázek 10" descr="Obrázek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2500313"/>
            <a:ext cx="4929187" cy="401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2" name="AutoShape 8"/>
          <p:cNvSpPr>
            <a:spLocks noChangeArrowheads="1"/>
          </p:cNvSpPr>
          <p:nvPr/>
        </p:nvSpPr>
        <p:spPr bwMode="auto">
          <a:xfrm rot="-3330114">
            <a:off x="4545806" y="2701132"/>
            <a:ext cx="173037" cy="2736850"/>
          </a:xfrm>
          <a:prstGeom prst="downArrow">
            <a:avLst>
              <a:gd name="adj1" fmla="val 50000"/>
              <a:gd name="adj2" fmla="val 39541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8805"/>
            <a:ext cx="8748464" cy="6186539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179512" y="6525344"/>
            <a:ext cx="8424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Komárek et al. 2014 – do značné míry založen na uspořádání tylakoidů - morfologie druhotná</a:t>
            </a:r>
            <a:endParaRPr lang="cs-CZ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3635896" y="-27384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bg1"/>
                </a:solidFill>
              </a:rPr>
              <a:t>Systém</a:t>
            </a:r>
            <a:endParaRPr lang="cs-CZ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4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2915890" y="-27384"/>
            <a:ext cx="3816350" cy="762000"/>
          </a:xfrm>
        </p:spPr>
        <p:txBody>
          <a:bodyPr/>
          <a:lstStyle/>
          <a:p>
            <a:pPr algn="l" eaLnBrk="1" hangingPunct="1"/>
            <a:r>
              <a:rPr lang="cs-CZ" altLang="cs-CZ" sz="32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V</a:t>
            </a:r>
            <a:r>
              <a:rPr lang="cs-CZ" altLang="cs-CZ" sz="4000" dirty="0" smtClean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ýznam sinic</a:t>
            </a:r>
          </a:p>
        </p:txBody>
      </p:sp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179388" y="765175"/>
            <a:ext cx="8686800" cy="51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7325" indent="-1873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30000"/>
              </a:spcBef>
              <a:buSzPct val="150000"/>
            </a:pPr>
            <a:r>
              <a:rPr lang="cs-CZ" altLang="cs-CZ" sz="24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velký </a:t>
            </a: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podíl na vzniku atmosféry s </a:t>
            </a:r>
            <a:r>
              <a:rPr lang="cs-CZ" altLang="cs-CZ" sz="24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O</a:t>
            </a:r>
            <a:r>
              <a:rPr lang="cs-CZ" altLang="cs-CZ" sz="2400" baseline="-25000" dirty="0" smtClean="0">
                <a:latin typeface="Comic Sans MS" panose="030F0702030302020204" pitchFamily="66" charset="0"/>
              </a:rPr>
              <a:t>2</a:t>
            </a:r>
            <a:r>
              <a:rPr lang="cs-CZ" altLang="cs-CZ" sz="24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cs-CZ" altLang="cs-CZ" sz="24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30000"/>
              </a:spcBef>
              <a:buSzPct val="150000"/>
            </a:pPr>
            <a:r>
              <a:rPr lang="cs-CZ" altLang="cs-CZ" sz="24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první </a:t>
            </a: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terestrické </a:t>
            </a:r>
            <a:r>
              <a:rPr lang="cs-CZ" altLang="cs-CZ" sz="24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organismy</a:t>
            </a:r>
            <a:endParaRPr lang="cs-CZ" altLang="cs-CZ" sz="24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30000"/>
              </a:spcBef>
              <a:buSzPct val="150000"/>
            </a:pPr>
            <a:r>
              <a:rPr lang="cs-CZ" altLang="cs-CZ" sz="24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předek </a:t>
            </a: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sinic dal základ plastidům všech dalších organismů (</a:t>
            </a:r>
            <a:r>
              <a:rPr lang="cs-CZ" altLang="cs-CZ" sz="2400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endosymbióza</a:t>
            </a:r>
            <a:r>
              <a:rPr lang="cs-CZ" altLang="cs-CZ" sz="24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)</a:t>
            </a:r>
            <a:endParaRPr lang="cs-CZ" altLang="cs-CZ" sz="24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30000"/>
              </a:spcBef>
              <a:buSzPct val="150000"/>
            </a:pPr>
            <a:r>
              <a:rPr lang="cs-CZ" altLang="cs-CZ" sz="24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schopnost </a:t>
            </a: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vazby N</a:t>
            </a:r>
            <a:r>
              <a:rPr lang="cs-CZ" altLang="cs-CZ" sz="2400" baseline="-30000" dirty="0">
                <a:latin typeface="Comic Sans MS" panose="030F0702030302020204" pitchFamily="66" charset="0"/>
                <a:cs typeface="Times New Roman" panose="02020603050405020304" pitchFamily="18" charset="0"/>
              </a:rPr>
              <a:t>2</a:t>
            </a: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 – využití při zúrodňování půd</a:t>
            </a:r>
          </a:p>
          <a:p>
            <a:pPr eaLnBrk="1" hangingPunct="1">
              <a:spcBef>
                <a:spcPct val="30000"/>
              </a:spcBef>
              <a:buSzPct val="150000"/>
            </a:pPr>
            <a:r>
              <a:rPr lang="cs-CZ" altLang="cs-CZ" sz="24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vysoký </a:t>
            </a: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obsah bílkovin v sušině (60-70 %) – průmyslové pěstování, využití v potravě (</a:t>
            </a:r>
            <a:r>
              <a:rPr lang="cs-CZ" altLang="cs-CZ" sz="2400" i="1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Spirulina</a:t>
            </a:r>
            <a:r>
              <a:rPr lang="cs-CZ" altLang="cs-CZ" sz="2400" i="1" dirty="0"/>
              <a:t>  = </a:t>
            </a:r>
            <a:r>
              <a:rPr lang="cs-CZ" altLang="cs-CZ" sz="2400" i="1" dirty="0" err="1">
                <a:latin typeface="Comic Sans MS" panose="030F0702030302020204" pitchFamily="66" charset="0"/>
              </a:rPr>
              <a:t>Arthrospira</a:t>
            </a:r>
            <a:r>
              <a:rPr lang="cs-CZ" altLang="cs-CZ" sz="2400" i="1" dirty="0">
                <a:latin typeface="Comic Sans MS" panose="030F0702030302020204" pitchFamily="66" charset="0"/>
              </a:rPr>
              <a:t> </a:t>
            </a:r>
            <a:r>
              <a:rPr lang="cs-CZ" altLang="cs-CZ" sz="2400" i="1" dirty="0" err="1">
                <a:latin typeface="Comic Sans MS" panose="030F0702030302020204" pitchFamily="66" charset="0"/>
              </a:rPr>
              <a:t>platensis</a:t>
            </a: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)</a:t>
            </a:r>
          </a:p>
          <a:p>
            <a:pPr eaLnBrk="1" hangingPunct="1">
              <a:spcBef>
                <a:spcPct val="30000"/>
              </a:spcBef>
              <a:buSzPct val="150000"/>
            </a:pPr>
            <a:r>
              <a:rPr lang="cs-CZ" altLang="cs-CZ" sz="24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cs-CZ" altLang="cs-CZ" sz="2400" dirty="0" err="1" smtClean="0">
                <a:latin typeface="Comic Sans MS" panose="030F0702030302020204" pitchFamily="66" charset="0"/>
                <a:cs typeface="Times New Roman" panose="02020603050405020304" pitchFamily="18" charset="0"/>
              </a:rPr>
              <a:t>fykobiliny</a:t>
            </a:r>
            <a:r>
              <a:rPr lang="cs-CZ" altLang="cs-CZ" sz="24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– barviva využívaná v potravinářství, lékařském výzkumu (výrazná fluorescence)</a:t>
            </a:r>
          </a:p>
          <a:p>
            <a:pPr eaLnBrk="1" hangingPunct="1">
              <a:spcBef>
                <a:spcPct val="30000"/>
              </a:spcBef>
              <a:buSzPct val="150000"/>
            </a:pPr>
            <a:r>
              <a:rPr lang="cs-CZ" altLang="cs-CZ" sz="24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vodní </a:t>
            </a: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květ – produkce látek toxických pro vodní živočichy i lidi ve výrazně </a:t>
            </a:r>
            <a:r>
              <a:rPr lang="cs-CZ" altLang="cs-CZ" sz="2400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eutrofizovaných</a:t>
            </a: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 nádržích  </a:t>
            </a:r>
          </a:p>
        </p:txBody>
      </p:sp>
      <p:sp>
        <p:nvSpPr>
          <p:cNvPr id="78852" name="Line 6"/>
          <p:cNvSpPr>
            <a:spLocks noChangeShapeType="1"/>
          </p:cNvSpPr>
          <p:nvPr/>
        </p:nvSpPr>
        <p:spPr bwMode="auto">
          <a:xfrm>
            <a:off x="179388" y="2565400"/>
            <a:ext cx="85693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1520" y="476672"/>
            <a:ext cx="878497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k</a:t>
            </a:r>
            <a:r>
              <a:rPr lang="cs-CZ" dirty="0" smtClean="0">
                <a:solidFill>
                  <a:schemeClr val="bg1"/>
                </a:solidFill>
              </a:rPr>
              <a:t>líčový moment – vznik fotosyntézy – cca před 3,4 </a:t>
            </a:r>
            <a:r>
              <a:rPr lang="cs-CZ" dirty="0" err="1" smtClean="0">
                <a:solidFill>
                  <a:schemeClr val="bg1"/>
                </a:solidFill>
              </a:rPr>
              <a:t>mld</a:t>
            </a:r>
            <a:r>
              <a:rPr lang="cs-CZ" dirty="0" smtClean="0">
                <a:solidFill>
                  <a:schemeClr val="bg1"/>
                </a:solidFill>
              </a:rPr>
              <a:t> let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n</a:t>
            </a:r>
            <a:r>
              <a:rPr lang="cs-CZ" dirty="0" smtClean="0">
                <a:solidFill>
                  <a:schemeClr val="bg1"/>
                </a:solidFill>
              </a:rPr>
              <a:t>ejprve </a:t>
            </a:r>
            <a:r>
              <a:rPr lang="cs-CZ" dirty="0" err="1" smtClean="0">
                <a:solidFill>
                  <a:schemeClr val="bg1"/>
                </a:solidFill>
              </a:rPr>
              <a:t>anoxygenní</a:t>
            </a:r>
            <a:endParaRPr lang="cs-CZ" dirty="0" smtClean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s</a:t>
            </a:r>
            <a:r>
              <a:rPr lang="cs-CZ" dirty="0" smtClean="0">
                <a:solidFill>
                  <a:schemeClr val="bg1"/>
                </a:solidFill>
              </a:rPr>
              <a:t>inice – cca 2,8 </a:t>
            </a:r>
            <a:r>
              <a:rPr lang="cs-CZ" dirty="0" err="1" smtClean="0">
                <a:solidFill>
                  <a:schemeClr val="bg1"/>
                </a:solidFill>
              </a:rPr>
              <a:t>mld</a:t>
            </a:r>
            <a:r>
              <a:rPr lang="cs-CZ" dirty="0" smtClean="0">
                <a:solidFill>
                  <a:schemeClr val="bg1"/>
                </a:solidFill>
              </a:rPr>
              <a:t> let – produkce O</a:t>
            </a:r>
            <a:r>
              <a:rPr lang="cs-CZ" baseline="-25000" dirty="0" smtClean="0">
                <a:solidFill>
                  <a:schemeClr val="bg1"/>
                </a:solidFill>
              </a:rPr>
              <a:t>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baseline="-25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bg1"/>
                </a:solidFill>
              </a:rPr>
              <a:t>O</a:t>
            </a:r>
            <a:r>
              <a:rPr lang="cs-CZ" baseline="-25000" dirty="0" smtClean="0">
                <a:solidFill>
                  <a:schemeClr val="bg1"/>
                </a:solidFill>
              </a:rPr>
              <a:t>2</a:t>
            </a:r>
            <a:r>
              <a:rPr lang="cs-CZ" dirty="0" smtClean="0">
                <a:solidFill>
                  <a:schemeClr val="bg1"/>
                </a:solidFill>
              </a:rPr>
              <a:t> – pro anaerobní mikroorganismy jed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bg1"/>
                </a:solidFill>
              </a:rPr>
              <a:t>vznik mitochondrií z </a:t>
            </a:r>
            <a:r>
              <a:rPr lang="cs-CZ" dirty="0" err="1" smtClean="0">
                <a:solidFill>
                  <a:schemeClr val="bg1"/>
                </a:solidFill>
              </a:rPr>
              <a:t>alfaproteobakterií</a:t>
            </a:r>
            <a:endParaRPr lang="cs-CZ" dirty="0" smtClean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e</a:t>
            </a:r>
            <a:r>
              <a:rPr lang="cs-CZ" dirty="0" smtClean="0">
                <a:solidFill>
                  <a:schemeClr val="bg1"/>
                </a:solidFill>
              </a:rPr>
              <a:t>voluční výhoda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baseline="-25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baseline="-25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baseline="-25000" dirty="0"/>
          </a:p>
          <a:p>
            <a:endParaRPr lang="cs-CZ" baseline="-25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baseline="-25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baseline="-25000" dirty="0"/>
          </a:p>
        </p:txBody>
      </p:sp>
    </p:spTree>
    <p:extLst>
      <p:ext uri="{BB962C8B-B14F-4D97-AF65-F5344CB8AC3E}">
        <p14:creationId xmlns:p14="http://schemas.microsoft.com/office/powerpoint/2010/main" val="361015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1520" y="980728"/>
            <a:ext cx="874846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/>
              <a:t>V podstatě ve všech typech biotopů - mimořádná schopnost osidlování extrémních biotopů</a:t>
            </a:r>
          </a:p>
          <a:p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s</a:t>
            </a:r>
            <a:r>
              <a:rPr lang="cs-CZ" dirty="0" smtClean="0"/>
              <a:t>chopnost </a:t>
            </a:r>
            <a:r>
              <a:rPr lang="cs-CZ" dirty="0" err="1" smtClean="0"/>
              <a:t>anoxygenní</a:t>
            </a:r>
            <a:r>
              <a:rPr lang="cs-CZ" dirty="0" smtClean="0"/>
              <a:t> fotosyntézy</a:t>
            </a: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err="1" smtClean="0"/>
              <a:t>fykobiliny</a:t>
            </a:r>
            <a:endParaRPr lang="cs-CZ" dirty="0" smtClean="0"/>
          </a:p>
          <a:p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produkce osmoticky aktivních látek</a:t>
            </a:r>
          </a:p>
          <a:p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o</a:t>
            </a:r>
            <a:r>
              <a:rPr lang="cs-CZ" dirty="0" smtClean="0"/>
              <a:t>chranné mechanismy proti UV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v</a:t>
            </a:r>
            <a:r>
              <a:rPr lang="cs-CZ" dirty="0" smtClean="0"/>
              <a:t>elká odolnost proti vyschnutí</a:t>
            </a: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polární oblasti, půdní krusty v polopouštích, termální a </a:t>
            </a:r>
            <a:r>
              <a:rPr lang="cs-CZ" dirty="0" err="1" smtClean="0"/>
              <a:t>hypersalinní</a:t>
            </a:r>
            <a:r>
              <a:rPr lang="cs-CZ" dirty="0" smtClean="0"/>
              <a:t> biotopy, habitaty s extrémním pH, symbiózy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6024" y="116632"/>
            <a:ext cx="8820472" cy="97234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cs-CZ" altLang="cs-CZ" sz="3600" b="1" kern="0" smtClean="0">
                <a:solidFill>
                  <a:schemeClr val="tx1"/>
                </a:solidFill>
                <a:latin typeface="Comic Sans MS" panose="030F0702030302020204" pitchFamily="66" charset="0"/>
              </a:rPr>
              <a:t>Sinice - výskyt v přírodě</a:t>
            </a:r>
            <a:endParaRPr lang="cs-CZ" altLang="cs-CZ" sz="3600" b="1" kern="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75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500261" y="523528"/>
            <a:ext cx="3495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 i="1" dirty="0" err="1"/>
              <a:t>Mastigocladus</a:t>
            </a:r>
            <a:r>
              <a:rPr lang="cs-CZ" altLang="cs-CZ" i="1" dirty="0"/>
              <a:t> </a:t>
            </a:r>
            <a:r>
              <a:rPr lang="cs-CZ" altLang="cs-CZ" i="1" dirty="0" err="1"/>
              <a:t>laminosus</a:t>
            </a:r>
            <a:endParaRPr lang="cs-CZ" altLang="cs-CZ" i="1" dirty="0"/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86801" y="5949280"/>
            <a:ext cx="742555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 sz="2000" dirty="0" err="1"/>
              <a:t>extremofilní</a:t>
            </a:r>
            <a:r>
              <a:rPr lang="cs-CZ" altLang="cs-CZ" sz="2000" dirty="0"/>
              <a:t>, termální  sinice</a:t>
            </a:r>
          </a:p>
          <a:p>
            <a:r>
              <a:rPr lang="cs-CZ" altLang="cs-CZ" sz="2000" dirty="0"/>
              <a:t>příklad striktně ekologicky podmíněného geografického rozšíření</a:t>
            </a:r>
          </a:p>
        </p:txBody>
      </p:sp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4800"/>
            <a:ext cx="3813175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73" y="1412776"/>
            <a:ext cx="4034208" cy="398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27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6552" y="116632"/>
            <a:ext cx="9144000" cy="539750"/>
          </a:xfrm>
        </p:spPr>
        <p:txBody>
          <a:bodyPr/>
          <a:lstStyle/>
          <a:p>
            <a:pPr algn="l" eaLnBrk="1" hangingPunct="1"/>
            <a:r>
              <a:rPr lang="cs-CZ" altLang="cs-CZ" sz="32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Sinice - symbiózy</a:t>
            </a:r>
          </a:p>
        </p:txBody>
      </p:sp>
      <p:pic>
        <p:nvPicPr>
          <p:cNvPr id="74755" name="Picture 4" descr="Azollame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36613"/>
            <a:ext cx="4191000" cy="2838450"/>
          </a:xfrm>
          <a:prstGeom prst="rect">
            <a:avLst/>
          </a:prstGeom>
          <a:noFill/>
          <a:ln w="15875">
            <a:solidFill>
              <a:srgbClr val="FFFF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6" name="Picture 5" descr="Blas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508500"/>
            <a:ext cx="2520950" cy="2132013"/>
          </a:xfrm>
          <a:prstGeom prst="rect">
            <a:avLst/>
          </a:prstGeom>
          <a:noFill/>
          <a:ln w="15875">
            <a:solidFill>
              <a:srgbClr val="FFFF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7" name="Picture 6" descr="Geosiph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933825"/>
            <a:ext cx="3960812" cy="2740025"/>
          </a:xfrm>
          <a:prstGeom prst="rect">
            <a:avLst/>
          </a:prstGeom>
          <a:noFill/>
          <a:ln w="15875">
            <a:solidFill>
              <a:srgbClr val="FFFF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8" name="Picture 7" descr="Pelt praetex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88913"/>
            <a:ext cx="2857500" cy="3514725"/>
          </a:xfrm>
          <a:prstGeom prst="rect">
            <a:avLst/>
          </a:prstGeom>
          <a:noFill/>
          <a:ln w="15875">
            <a:solidFill>
              <a:srgbClr val="FFFF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759" name="Text Box 8"/>
          <p:cNvSpPr txBox="1">
            <a:spLocks noChangeArrowheads="1"/>
          </p:cNvSpPr>
          <p:nvPr/>
        </p:nvSpPr>
        <p:spPr bwMode="auto">
          <a:xfrm>
            <a:off x="2484438" y="2781300"/>
            <a:ext cx="2519362" cy="808038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400" i="1" dirty="0" err="1">
                <a:latin typeface="Comic Sans MS" panose="030F0702030302020204" pitchFamily="66" charset="0"/>
              </a:rPr>
              <a:t>Azolla</a:t>
            </a:r>
            <a:r>
              <a:rPr lang="cs-CZ" altLang="cs-CZ" sz="2400" i="1" dirty="0">
                <a:latin typeface="Comic Sans MS" panose="030F0702030302020204" pitchFamily="66" charset="0"/>
              </a:rPr>
              <a:t> </a:t>
            </a:r>
            <a:r>
              <a:rPr lang="cs-CZ" altLang="cs-CZ" sz="2400" i="1" dirty="0" err="1">
                <a:latin typeface="Comic Sans MS" panose="030F0702030302020204" pitchFamily="66" charset="0"/>
              </a:rPr>
              <a:t>mexicana</a:t>
            </a:r>
            <a:endParaRPr lang="cs-CZ" altLang="cs-CZ" sz="2400" i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15000"/>
              </a:spcBef>
              <a:buFontTx/>
              <a:buNone/>
            </a:pPr>
            <a:r>
              <a:rPr lang="cs-CZ" altLang="cs-CZ" sz="2000" dirty="0">
                <a:latin typeface="Comic Sans MS" panose="030F0702030302020204" pitchFamily="66" charset="0"/>
              </a:rPr>
              <a:t>vodní kapradinka</a:t>
            </a:r>
          </a:p>
        </p:txBody>
      </p:sp>
      <p:sp>
        <p:nvSpPr>
          <p:cNvPr id="74760" name="Text Box 9"/>
          <p:cNvSpPr txBox="1">
            <a:spLocks noChangeArrowheads="1"/>
          </p:cNvSpPr>
          <p:nvPr/>
        </p:nvSpPr>
        <p:spPr bwMode="auto">
          <a:xfrm>
            <a:off x="2786063" y="6049963"/>
            <a:ext cx="2952750" cy="808037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400" i="1" dirty="0" err="1">
                <a:latin typeface="Comic Sans MS" panose="030F0702030302020204" pitchFamily="66" charset="0"/>
              </a:rPr>
              <a:t>Geosiphon</a:t>
            </a:r>
            <a:endParaRPr lang="cs-CZ" altLang="cs-CZ" sz="2400" i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15000"/>
              </a:spcBef>
              <a:buFontTx/>
              <a:buNone/>
            </a:pPr>
            <a:r>
              <a:rPr lang="cs-CZ" altLang="cs-CZ" sz="2000" dirty="0">
                <a:latin typeface="Comic Sans MS" panose="030F0702030302020204" pitchFamily="66" charset="0"/>
              </a:rPr>
              <a:t>houba, </a:t>
            </a:r>
            <a:r>
              <a:rPr lang="cs-CZ" altLang="cs-CZ" sz="2000" dirty="0" err="1">
                <a:latin typeface="Comic Sans MS" panose="030F0702030302020204" pitchFamily="66" charset="0"/>
              </a:rPr>
              <a:t>Glomeromycota</a:t>
            </a:r>
            <a:endParaRPr lang="cs-CZ" altLang="cs-CZ" sz="2000" dirty="0">
              <a:latin typeface="Comic Sans MS" panose="030F0702030302020204" pitchFamily="66" charset="0"/>
            </a:endParaRPr>
          </a:p>
        </p:txBody>
      </p:sp>
      <p:sp>
        <p:nvSpPr>
          <p:cNvPr id="74761" name="Text Box 10"/>
          <p:cNvSpPr txBox="1">
            <a:spLocks noChangeArrowheads="1"/>
          </p:cNvSpPr>
          <p:nvPr/>
        </p:nvSpPr>
        <p:spPr bwMode="auto">
          <a:xfrm>
            <a:off x="5580063" y="3429000"/>
            <a:ext cx="3384550" cy="808038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400" i="1" dirty="0" err="1">
                <a:latin typeface="Comic Sans MS" panose="030F0702030302020204" pitchFamily="66" charset="0"/>
              </a:rPr>
              <a:t>Peltigera</a:t>
            </a:r>
            <a:r>
              <a:rPr lang="cs-CZ" altLang="cs-CZ" sz="2400" i="1" dirty="0">
                <a:latin typeface="Comic Sans MS" panose="030F0702030302020204" pitchFamily="66" charset="0"/>
              </a:rPr>
              <a:t> </a:t>
            </a:r>
            <a:r>
              <a:rPr lang="cs-CZ" altLang="cs-CZ" sz="2400" i="1" dirty="0" err="1">
                <a:latin typeface="Comic Sans MS" panose="030F0702030302020204" pitchFamily="66" charset="0"/>
              </a:rPr>
              <a:t>praetextata</a:t>
            </a:r>
            <a:endParaRPr lang="cs-CZ" altLang="cs-CZ" sz="2400" i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15000"/>
              </a:spcBef>
              <a:buFontTx/>
              <a:buNone/>
            </a:pPr>
            <a:r>
              <a:rPr lang="cs-CZ" altLang="cs-CZ" sz="2000" dirty="0">
                <a:latin typeface="Comic Sans MS" panose="030F0702030302020204" pitchFamily="66" charset="0"/>
              </a:rPr>
              <a:t>lišejník</a:t>
            </a:r>
          </a:p>
        </p:txBody>
      </p:sp>
      <p:sp>
        <p:nvSpPr>
          <p:cNvPr id="74762" name="Text Box 11"/>
          <p:cNvSpPr txBox="1">
            <a:spLocks noChangeArrowheads="1"/>
          </p:cNvSpPr>
          <p:nvPr/>
        </p:nvSpPr>
        <p:spPr bwMode="auto">
          <a:xfrm>
            <a:off x="4932363" y="4437063"/>
            <a:ext cx="1368425" cy="808037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400" i="1" dirty="0" err="1">
                <a:latin typeface="Comic Sans MS" panose="030F0702030302020204" pitchFamily="66" charset="0"/>
              </a:rPr>
              <a:t>Blasia</a:t>
            </a:r>
            <a:endParaRPr lang="cs-CZ" altLang="cs-CZ" sz="2400" i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15000"/>
              </a:spcBef>
              <a:buFontTx/>
              <a:buNone/>
            </a:pPr>
            <a:r>
              <a:rPr lang="cs-CZ" altLang="cs-CZ" sz="2000" dirty="0">
                <a:latin typeface="Comic Sans MS" panose="030F0702030302020204" pitchFamily="66" charset="0"/>
              </a:rPr>
              <a:t>játrovka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876672" y="116632"/>
            <a:ext cx="2975248" cy="791815"/>
          </a:xfrm>
        </p:spPr>
        <p:txBody>
          <a:bodyPr/>
          <a:lstStyle/>
          <a:p>
            <a:pPr algn="l" eaLnBrk="1" hangingPunct="1"/>
            <a:r>
              <a:rPr lang="cs-CZ" altLang="cs-CZ" sz="3600" i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Chroococcus</a:t>
            </a:r>
            <a:endParaRPr lang="cs-CZ" altLang="cs-CZ" sz="3600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612006" y="4797152"/>
            <a:ext cx="4464050" cy="1791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7325" indent="-1873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30000"/>
              </a:spcBef>
              <a:buSzPct val="150000"/>
              <a:buFontTx/>
              <a:buNone/>
            </a:pP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rašelinné tůňky</a:t>
            </a:r>
            <a:endParaRPr lang="cs-CZ" altLang="cs-CZ" sz="2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30000"/>
              </a:spcBef>
              <a:buSzPct val="150000"/>
              <a:buFontTx/>
              <a:buNone/>
            </a:pPr>
            <a:r>
              <a:rPr lang="cs-CZ" altLang="cs-CZ" sz="2400" dirty="0" err="1">
                <a:latin typeface="Arial" panose="020B0604020202020204" pitchFamily="34" charset="0"/>
                <a:cs typeface="Times New Roman" panose="02020603050405020304" pitchFamily="18" charset="0"/>
              </a:rPr>
              <a:t>kokální</a:t>
            </a:r>
            <a:r>
              <a:rPr lang="cs-CZ" altLang="cs-CZ" sz="2400" dirty="0">
                <a:latin typeface="Arial" panose="020B0604020202020204" pitchFamily="34" charset="0"/>
                <a:cs typeface="Times New Roman" panose="02020603050405020304" pitchFamily="18" charset="0"/>
              </a:rPr>
              <a:t> stélka</a:t>
            </a:r>
            <a:r>
              <a:rPr lang="cs-CZ" altLang="cs-CZ" sz="2400" dirty="0">
                <a:latin typeface="Arial" panose="020B0604020202020204" pitchFamily="34" charset="0"/>
              </a:rPr>
              <a:t>, slizový </a:t>
            </a:r>
            <a:r>
              <a:rPr lang="cs-CZ" altLang="cs-CZ" sz="2400" dirty="0" smtClean="0">
                <a:latin typeface="Arial" panose="020B0604020202020204" pitchFamily="34" charset="0"/>
              </a:rPr>
              <a:t>obal</a:t>
            </a:r>
          </a:p>
          <a:p>
            <a:pPr eaLnBrk="1" hangingPunct="1">
              <a:spcBef>
                <a:spcPct val="30000"/>
              </a:spcBef>
              <a:buSzPct val="150000"/>
              <a:buFontTx/>
              <a:buNone/>
            </a:pPr>
            <a:r>
              <a:rPr lang="cs-CZ" altLang="cs-CZ" sz="2400" i="1" dirty="0" smtClean="0">
                <a:latin typeface="Arial" panose="020B0604020202020204" pitchFamily="34" charset="0"/>
              </a:rPr>
              <a:t>Ch. </a:t>
            </a:r>
            <a:r>
              <a:rPr lang="cs-CZ" altLang="cs-CZ" sz="2400" i="1" dirty="0" err="1" smtClean="0">
                <a:latin typeface="Arial" panose="020B0604020202020204" pitchFamily="34" charset="0"/>
              </a:rPr>
              <a:t>giganteus</a:t>
            </a:r>
            <a:r>
              <a:rPr lang="cs-CZ" altLang="cs-CZ" sz="2400" i="1" dirty="0" smtClean="0">
                <a:latin typeface="Arial" panose="020B0604020202020204" pitchFamily="34" charset="0"/>
              </a:rPr>
              <a:t> </a:t>
            </a:r>
            <a:r>
              <a:rPr lang="cs-CZ" altLang="cs-CZ" sz="2400" dirty="0" smtClean="0">
                <a:latin typeface="Arial" panose="020B0604020202020204" pitchFamily="34" charset="0"/>
              </a:rPr>
              <a:t>– největší prokaryotické buňky</a:t>
            </a:r>
            <a:endParaRPr lang="cs-CZ" altLang="cs-CZ" sz="2400" dirty="0">
              <a:latin typeface="Arial" panose="020B0604020202020204" pitchFamily="34" charset="0"/>
            </a:endParaRPr>
          </a:p>
        </p:txBody>
      </p:sp>
      <p:pic>
        <p:nvPicPr>
          <p:cNvPr id="81926" name="Picture 6" descr="Úpské rašeliniště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052513"/>
            <a:ext cx="4608513" cy="3457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836712"/>
            <a:ext cx="3936437" cy="295232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005064"/>
            <a:ext cx="3625300" cy="27126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oscilalto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49275"/>
            <a:ext cx="4038600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0" y="0"/>
            <a:ext cx="55379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 dirty="0" err="1"/>
              <a:t>Oscillatoriales</a:t>
            </a:r>
            <a:r>
              <a:rPr lang="cs-CZ" altLang="cs-CZ" dirty="0"/>
              <a:t>: </a:t>
            </a:r>
            <a:r>
              <a:rPr lang="cs-CZ" altLang="cs-CZ" i="1" dirty="0" err="1"/>
              <a:t>Oscillatoria</a:t>
            </a:r>
            <a:r>
              <a:rPr lang="cs-CZ" altLang="cs-CZ" i="1" dirty="0"/>
              <a:t>, </a:t>
            </a:r>
            <a:r>
              <a:rPr lang="cs-CZ" altLang="cs-CZ" i="1" dirty="0" err="1"/>
              <a:t>Phormidium</a:t>
            </a:r>
            <a:endParaRPr lang="cs-CZ" altLang="cs-CZ" i="1" dirty="0"/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549275"/>
            <a:ext cx="2009775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88913"/>
            <a:ext cx="2397125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250825" y="3716338"/>
            <a:ext cx="3154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 i="1" dirty="0" err="1"/>
              <a:t>Arthrospira</a:t>
            </a:r>
            <a:r>
              <a:rPr lang="cs-CZ" altLang="cs-CZ" i="1" dirty="0"/>
              <a:t> (</a:t>
            </a:r>
            <a:r>
              <a:rPr lang="cs-CZ" altLang="cs-CZ" i="1" dirty="0" err="1"/>
              <a:t>Spirulina</a:t>
            </a:r>
            <a:r>
              <a:rPr lang="cs-CZ" altLang="cs-CZ" i="1" dirty="0"/>
              <a:t>)</a:t>
            </a:r>
          </a:p>
        </p:txBody>
      </p:sp>
      <p:pic>
        <p:nvPicPr>
          <p:cNvPr id="30727" name="Picture 7" descr="spirulin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221163"/>
            <a:ext cx="3190875" cy="176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221163"/>
            <a:ext cx="2808287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9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292600"/>
            <a:ext cx="2266950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0" name="Rectangle 10"/>
          <p:cNvSpPr>
            <a:spLocks noChangeArrowheads="1"/>
          </p:cNvSpPr>
          <p:nvPr/>
        </p:nvSpPr>
        <p:spPr bwMode="auto">
          <a:xfrm>
            <a:off x="179388" y="6237288"/>
            <a:ext cx="73056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 sz="2000"/>
              <a:t>eutrofní plankton, vegetační zákaly - sušené čadské koláče </a:t>
            </a:r>
            <a:r>
              <a:rPr lang="cs-CZ" altLang="cs-CZ" sz="2000" i="1"/>
              <a:t>dihé</a:t>
            </a:r>
          </a:p>
        </p:txBody>
      </p:sp>
    </p:spTree>
    <p:extLst>
      <p:ext uri="{BB962C8B-B14F-4D97-AF65-F5344CB8AC3E}">
        <p14:creationId xmlns:p14="http://schemas.microsoft.com/office/powerpoint/2010/main" val="115967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Rot="1" noChangeArrowheads="1"/>
          </p:cNvSpPr>
          <p:nvPr/>
        </p:nvSpPr>
        <p:spPr bwMode="auto">
          <a:xfrm>
            <a:off x="-828675" y="-242888"/>
            <a:ext cx="5400675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cs-CZ" altLang="cs-CZ" i="1" dirty="0" err="1"/>
              <a:t>Spirulina</a:t>
            </a:r>
            <a:r>
              <a:rPr lang="cs-CZ" altLang="cs-CZ" i="1" dirty="0"/>
              <a:t> - </a:t>
            </a:r>
            <a:r>
              <a:rPr lang="cs-CZ" altLang="cs-CZ" i="1" dirty="0" err="1" smtClean="0"/>
              <a:t>Arthrospira</a:t>
            </a:r>
            <a:endParaRPr lang="cs-CZ" altLang="cs-CZ" i="1" dirty="0"/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107950" y="620713"/>
            <a:ext cx="4824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>
                <a:solidFill>
                  <a:schemeClr val="tx2"/>
                </a:solidFill>
                <a:latin typeface="Arial" charset="0"/>
              </a:rPr>
              <a:t>historie</a:t>
            </a:r>
          </a:p>
        </p:txBody>
      </p:sp>
      <p:pic>
        <p:nvPicPr>
          <p:cNvPr id="1029" name="Picture 4" descr="Kanembu wom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25538"/>
            <a:ext cx="4208462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5" descr="C108ChadDihe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716338"/>
            <a:ext cx="4267200" cy="276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6" descr="C111Aztec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5888"/>
            <a:ext cx="2187575" cy="307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Text Box 7"/>
          <p:cNvSpPr txBox="1">
            <a:spLocks noChangeArrowheads="1"/>
          </p:cNvSpPr>
          <p:nvPr/>
        </p:nvSpPr>
        <p:spPr bwMode="auto">
          <a:xfrm>
            <a:off x="179388" y="3213100"/>
            <a:ext cx="54006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cs-CZ" altLang="cs-CZ" sz="2000">
                <a:solidFill>
                  <a:schemeClr val="tx2"/>
                </a:solidFill>
                <a:latin typeface="Arial" charset="0"/>
              </a:rPr>
              <a:t>Aztékové sbírali spirulinu už v 16.st. (Mexiko)</a:t>
            </a:r>
          </a:p>
        </p:txBody>
      </p:sp>
      <p:sp>
        <p:nvSpPr>
          <p:cNvPr id="1033" name="Text Box 8"/>
          <p:cNvSpPr txBox="1">
            <a:spLocks noChangeArrowheads="1"/>
          </p:cNvSpPr>
          <p:nvPr/>
        </p:nvSpPr>
        <p:spPr bwMode="auto">
          <a:xfrm>
            <a:off x="4500563" y="6156325"/>
            <a:ext cx="42497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000">
                <a:solidFill>
                  <a:schemeClr val="tx2"/>
                </a:solidFill>
                <a:latin typeface="Arial" charset="0"/>
              </a:rPr>
              <a:t>sběr a sušení spiruliny v okolí Čadského jezera – placky „dihé“</a:t>
            </a:r>
          </a:p>
        </p:txBody>
      </p:sp>
      <p:pic>
        <p:nvPicPr>
          <p:cNvPr id="1034" name="Picture 10" descr="470bd2fa8de39912499ad28f52f4-grand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724400"/>
            <a:ext cx="1897063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9"/>
          <p:cNvGraphicFramePr>
            <a:graphicFrameLocks noChangeAspect="1"/>
          </p:cNvGraphicFramePr>
          <p:nvPr/>
        </p:nvGraphicFramePr>
        <p:xfrm>
          <a:off x="6610350" y="3319463"/>
          <a:ext cx="2386013" cy="201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65" name="Corel PHOTO-PAINT 9.0 Image" r:id="rId7" imgW="4742857" imgH="4009524" progId="CorelPhotoPaint.Image.9">
                  <p:embed/>
                </p:oleObj>
              </mc:Choice>
              <mc:Fallback>
                <p:oleObj name="Corel PHOTO-PAINT 9.0 Image" r:id="rId7" imgW="4742857" imgH="4009524" progId="CorelPhotoPaint.Image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3319463"/>
                        <a:ext cx="2386013" cy="201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531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4608512" cy="46085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0532" y="203076"/>
            <a:ext cx="3009900" cy="30099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429000"/>
            <a:ext cx="3550493" cy="29249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0724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2087563" cy="504825"/>
          </a:xfrm>
        </p:spPr>
        <p:txBody>
          <a:bodyPr/>
          <a:lstStyle/>
          <a:p>
            <a:pPr algn="l" eaLnBrk="1" hangingPunct="1"/>
            <a:r>
              <a:rPr lang="cs-CZ" altLang="cs-CZ" sz="3600" i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Nostoc</a:t>
            </a:r>
            <a:endParaRPr lang="cs-CZ" altLang="cs-CZ" sz="3600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84995" name="Text Box 4"/>
          <p:cNvSpPr txBox="1">
            <a:spLocks noChangeArrowheads="1"/>
          </p:cNvSpPr>
          <p:nvPr/>
        </p:nvSpPr>
        <p:spPr bwMode="auto">
          <a:xfrm>
            <a:off x="179387" y="980377"/>
            <a:ext cx="4537075" cy="2160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7325" indent="-1873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30000"/>
              </a:spcBef>
              <a:buSzPct val="150000"/>
              <a:buFontTx/>
              <a:buNone/>
            </a:pPr>
            <a:r>
              <a:rPr lang="cs-CZ" altLang="cs-CZ" sz="2400" dirty="0">
                <a:latin typeface="Comic Sans MS" panose="030F0702030302020204" pitchFamily="66" charset="0"/>
              </a:rPr>
              <a:t>vláknité sinice </a:t>
            </a:r>
          </a:p>
          <a:p>
            <a:pPr eaLnBrk="1" hangingPunct="1">
              <a:spcBef>
                <a:spcPct val="30000"/>
              </a:spcBef>
              <a:buSzPct val="150000"/>
              <a:buFontTx/>
              <a:buNone/>
            </a:pPr>
            <a:r>
              <a:rPr lang="cs-CZ" altLang="cs-CZ" sz="2400" dirty="0">
                <a:latin typeface="Comic Sans MS" panose="030F0702030302020204" pitchFamily="66" charset="0"/>
              </a:rPr>
              <a:t>dno</a:t>
            </a: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 mělkých tůní, vlhk</a:t>
            </a:r>
            <a:r>
              <a:rPr lang="cs-CZ" altLang="cs-CZ" sz="2400" dirty="0">
                <a:latin typeface="Comic Sans MS" panose="030F0702030302020204" pitchFamily="66" charset="0"/>
              </a:rPr>
              <a:t>á</a:t>
            </a:r>
            <a:r>
              <a:rPr lang="cs-CZ" altLang="cs-CZ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 zem</a:t>
            </a:r>
            <a:endParaRPr lang="cs-CZ" altLang="cs-CZ" sz="2400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30000"/>
              </a:spcBef>
              <a:buSzPct val="150000"/>
              <a:buFontTx/>
              <a:buNone/>
            </a:pPr>
            <a:r>
              <a:rPr lang="cs-CZ" altLang="cs-CZ" sz="2400" dirty="0" err="1" smtClean="0">
                <a:latin typeface="Comic Sans MS" panose="030F0702030302020204" pitchFamily="66" charset="0"/>
              </a:rPr>
              <a:t>heterocytární</a:t>
            </a:r>
            <a:r>
              <a:rPr lang="cs-CZ" altLang="cs-CZ" sz="2400" dirty="0" smtClean="0">
                <a:latin typeface="Comic Sans MS" panose="030F0702030302020204" pitchFamily="66" charset="0"/>
              </a:rPr>
              <a:t> sinice (</a:t>
            </a:r>
            <a:r>
              <a:rPr lang="cs-CZ" altLang="cs-CZ" sz="2400" dirty="0" err="1" smtClean="0">
                <a:latin typeface="Comic Sans MS" panose="030F0702030302020204" pitchFamily="66" charset="0"/>
              </a:rPr>
              <a:t>Nostocales</a:t>
            </a:r>
            <a:r>
              <a:rPr lang="cs-CZ" altLang="cs-CZ" sz="2400" dirty="0" smtClean="0">
                <a:latin typeface="Comic Sans MS" panose="030F0702030302020204" pitchFamily="66" charset="0"/>
              </a:rPr>
              <a:t>) – klíčová role v symbiotických interakcích</a:t>
            </a:r>
            <a:endParaRPr lang="cs-CZ" altLang="cs-CZ" sz="2400" dirty="0">
              <a:latin typeface="Comic Sans MS" panose="030F0702030302020204" pitchFamily="66" charset="0"/>
            </a:endParaRPr>
          </a:p>
        </p:txBody>
      </p:sp>
      <p:pic>
        <p:nvPicPr>
          <p:cNvPr id="84996" name="Picture 6" descr="Nostoc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285381"/>
            <a:ext cx="4321175" cy="345598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7" name="Picture 7" descr="Nostoc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590925"/>
            <a:ext cx="4138612" cy="310515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998" name="Text Box 8"/>
          <p:cNvSpPr txBox="1">
            <a:spLocks noChangeArrowheads="1"/>
          </p:cNvSpPr>
          <p:nvPr/>
        </p:nvSpPr>
        <p:spPr bwMode="auto">
          <a:xfrm>
            <a:off x="2987824" y="5048349"/>
            <a:ext cx="13684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0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heterocyt</a:t>
            </a:r>
            <a:endParaRPr lang="cs-CZ" altLang="cs-CZ" sz="20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4999" name="Picture 9" descr="Nostoc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188913"/>
            <a:ext cx="4103687" cy="3117850"/>
          </a:xfrm>
          <a:noFill/>
          <a:ln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2843234" cy="33123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093" y="53752"/>
            <a:ext cx="4500331" cy="337524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474907"/>
            <a:ext cx="4608512" cy="329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66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5"/>
          <p:cNvSpPr txBox="1">
            <a:spLocks noChangeArrowheads="1"/>
          </p:cNvSpPr>
          <p:nvPr/>
        </p:nvSpPr>
        <p:spPr bwMode="auto">
          <a:xfrm>
            <a:off x="0" y="49213"/>
            <a:ext cx="12557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 sz="2000" b="1" i="1" dirty="0" err="1">
                <a:latin typeface="Arial" charset="0"/>
              </a:rPr>
              <a:t>Rivularia</a:t>
            </a:r>
            <a:endParaRPr lang="cs-CZ" altLang="cs-CZ" sz="2000" b="1" i="1" dirty="0">
              <a:latin typeface="Arial" charset="0"/>
            </a:endParaRPr>
          </a:p>
        </p:txBody>
      </p:sp>
      <p:sp>
        <p:nvSpPr>
          <p:cNvPr id="35843" name="Text Box 5"/>
          <p:cNvSpPr txBox="1">
            <a:spLocks noChangeArrowheads="1"/>
          </p:cNvSpPr>
          <p:nvPr/>
        </p:nvSpPr>
        <p:spPr bwMode="auto">
          <a:xfrm>
            <a:off x="0" y="6400800"/>
            <a:ext cx="9144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 sz="2000" dirty="0" smtClean="0">
                <a:latin typeface="Arial" charset="0"/>
              </a:rPr>
              <a:t>bazální </a:t>
            </a:r>
            <a:r>
              <a:rPr lang="cs-CZ" altLang="cs-CZ" sz="2000" dirty="0" err="1">
                <a:latin typeface="Arial" charset="0"/>
              </a:rPr>
              <a:t>heterocyt</a:t>
            </a:r>
            <a:r>
              <a:rPr lang="cs-CZ" altLang="cs-CZ" sz="2000" dirty="0">
                <a:latin typeface="Arial" charset="0"/>
              </a:rPr>
              <a:t>, </a:t>
            </a:r>
            <a:r>
              <a:rPr lang="cs-CZ" altLang="cs-CZ" sz="2000" dirty="0" smtClean="0">
                <a:latin typeface="Arial" charset="0"/>
              </a:rPr>
              <a:t>slizové </a:t>
            </a:r>
            <a:r>
              <a:rPr lang="cs-CZ" altLang="cs-CZ" sz="2000" dirty="0">
                <a:latin typeface="Arial" charset="0"/>
              </a:rPr>
              <a:t>kolonie</a:t>
            </a:r>
          </a:p>
        </p:txBody>
      </p:sp>
      <p:pic>
        <p:nvPicPr>
          <p:cNvPr id="35844" name="Picture 7" descr="rivulariamesentericathecoastnearseaslovenia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60350"/>
            <a:ext cx="3455988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Text Box 8"/>
          <p:cNvSpPr txBox="1">
            <a:spLocks noChangeArrowheads="1"/>
          </p:cNvSpPr>
          <p:nvPr/>
        </p:nvSpPr>
        <p:spPr bwMode="auto">
          <a:xfrm>
            <a:off x="5508625" y="2852738"/>
            <a:ext cx="18573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 sz="1600" i="1">
                <a:latin typeface="Arial" charset="0"/>
              </a:rPr>
              <a:t>R. mesenterica</a:t>
            </a:r>
          </a:p>
          <a:p>
            <a:r>
              <a:rPr lang="cs-CZ" altLang="cs-CZ" sz="1600">
                <a:latin typeface="Arial" charset="0"/>
              </a:rPr>
              <a:t>Středozemní moře</a:t>
            </a:r>
          </a:p>
        </p:txBody>
      </p:sp>
      <p:pic>
        <p:nvPicPr>
          <p:cNvPr id="35846" name="Picture 10" descr="Rivularia_10_600x45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3500438"/>
            <a:ext cx="3240088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7" name="Text Box 11"/>
          <p:cNvSpPr txBox="1">
            <a:spLocks noChangeArrowheads="1"/>
          </p:cNvSpPr>
          <p:nvPr/>
        </p:nvSpPr>
        <p:spPr bwMode="auto">
          <a:xfrm>
            <a:off x="5508625" y="5949950"/>
            <a:ext cx="21113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 sz="1600" dirty="0">
                <a:latin typeface="Arial" charset="0"/>
              </a:rPr>
              <a:t>sladkovodní </a:t>
            </a:r>
            <a:r>
              <a:rPr lang="cs-CZ" altLang="cs-CZ" sz="1600" i="1" dirty="0" err="1">
                <a:latin typeface="Arial" charset="0"/>
              </a:rPr>
              <a:t>Rivularia</a:t>
            </a:r>
            <a:endParaRPr lang="cs-CZ" altLang="cs-CZ" sz="1600" i="1" dirty="0">
              <a:latin typeface="Arial" charset="0"/>
            </a:endParaRPr>
          </a:p>
          <a:p>
            <a:r>
              <a:rPr lang="cs-CZ" altLang="cs-CZ" sz="1600" dirty="0">
                <a:latin typeface="Arial" charset="0"/>
              </a:rPr>
              <a:t>oligotrofní biotopy</a:t>
            </a:r>
          </a:p>
        </p:txBody>
      </p:sp>
      <p:pic>
        <p:nvPicPr>
          <p:cNvPr id="35848" name="Picture 13" descr="rivularia_03_600x528_lebrus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500438"/>
            <a:ext cx="3168650" cy="278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Picture 15" descr="rivulariamesentericathecoastnearseaslovenia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60350"/>
            <a:ext cx="3744912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730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39552" y="476672"/>
            <a:ext cx="849694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bg1"/>
                </a:solidFill>
              </a:rPr>
              <a:t>klíčový fenomén v evoluci řas – </a:t>
            </a:r>
            <a:r>
              <a:rPr lang="cs-CZ" b="1" dirty="0" err="1" smtClean="0">
                <a:solidFill>
                  <a:schemeClr val="bg1"/>
                </a:solidFill>
              </a:rPr>
              <a:t>endosymbiotické</a:t>
            </a:r>
            <a:r>
              <a:rPr lang="cs-CZ" b="1" dirty="0" smtClean="0">
                <a:solidFill>
                  <a:schemeClr val="bg1"/>
                </a:solidFill>
              </a:rPr>
              <a:t> události</a:t>
            </a:r>
          </a:p>
          <a:p>
            <a:pPr algn="ctr"/>
            <a:endParaRPr lang="cs-CZ" b="1" dirty="0" smtClean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bg1"/>
                </a:solidFill>
              </a:rPr>
              <a:t>K.S. </a:t>
            </a:r>
            <a:r>
              <a:rPr lang="cs-CZ" sz="2000" dirty="0" err="1" smtClean="0">
                <a:solidFill>
                  <a:schemeClr val="bg1"/>
                </a:solidFill>
              </a:rPr>
              <a:t>Merežkovskij</a:t>
            </a:r>
            <a:r>
              <a:rPr lang="cs-CZ" sz="2000" dirty="0">
                <a:solidFill>
                  <a:schemeClr val="bg1"/>
                </a:solidFill>
              </a:rPr>
              <a:t> </a:t>
            </a:r>
            <a:r>
              <a:rPr lang="cs-CZ" sz="2000" dirty="0" smtClean="0">
                <a:solidFill>
                  <a:schemeClr val="bg1"/>
                </a:solidFill>
              </a:rPr>
              <a:t>(1905) - </a:t>
            </a:r>
            <a:r>
              <a:rPr lang="cs-CZ" sz="2000" dirty="0" err="1" smtClean="0">
                <a:solidFill>
                  <a:schemeClr val="bg1"/>
                </a:solidFill>
              </a:rPr>
              <a:t>endosymbiotická</a:t>
            </a:r>
            <a:r>
              <a:rPr lang="cs-CZ" sz="2000" dirty="0" smtClean="0">
                <a:solidFill>
                  <a:schemeClr val="bg1"/>
                </a:solidFill>
              </a:rPr>
              <a:t> hypotéza vzniku CHP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err="1" smtClean="0">
                <a:solidFill>
                  <a:schemeClr val="bg1"/>
                </a:solidFill>
              </a:rPr>
              <a:t>Lynn</a:t>
            </a:r>
            <a:r>
              <a:rPr lang="cs-CZ" sz="2000" dirty="0" smtClean="0">
                <a:solidFill>
                  <a:schemeClr val="bg1"/>
                </a:solidFill>
              </a:rPr>
              <a:t> </a:t>
            </a:r>
            <a:r>
              <a:rPr lang="cs-CZ" sz="2000" dirty="0" err="1" smtClean="0">
                <a:solidFill>
                  <a:schemeClr val="bg1"/>
                </a:solidFill>
              </a:rPr>
              <a:t>Margulisová</a:t>
            </a:r>
            <a:endParaRPr lang="cs-CZ" sz="2000" dirty="0" smtClean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bg1"/>
                </a:solidFill>
              </a:rPr>
              <a:t>e</a:t>
            </a:r>
            <a:r>
              <a:rPr lang="cs-CZ" sz="2000" dirty="0" smtClean="0">
                <a:solidFill>
                  <a:schemeClr val="bg1"/>
                </a:solidFill>
              </a:rPr>
              <a:t>ukaryotická B – fagocytóza sinice – nestrávila ji, koevoluce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bg1"/>
                </a:solidFill>
              </a:rPr>
              <a:t>v</a:t>
            </a:r>
            <a:r>
              <a:rPr lang="cs-CZ" sz="2000" dirty="0" smtClean="0">
                <a:solidFill>
                  <a:schemeClr val="bg1"/>
                </a:solidFill>
              </a:rPr>
              <a:t>znik </a:t>
            </a:r>
            <a:r>
              <a:rPr lang="cs-CZ" sz="2000" b="1" dirty="0" smtClean="0">
                <a:solidFill>
                  <a:schemeClr val="bg1"/>
                </a:solidFill>
              </a:rPr>
              <a:t>primárního plastidu – primární </a:t>
            </a:r>
            <a:r>
              <a:rPr lang="cs-CZ" sz="2000" b="1" dirty="0" err="1" smtClean="0">
                <a:solidFill>
                  <a:schemeClr val="bg1"/>
                </a:solidFill>
              </a:rPr>
              <a:t>endosymbióza</a:t>
            </a:r>
            <a:r>
              <a:rPr lang="cs-CZ" sz="2000" b="1" dirty="0" smtClean="0">
                <a:solidFill>
                  <a:schemeClr val="bg1"/>
                </a:solidFill>
              </a:rPr>
              <a:t> </a:t>
            </a:r>
          </a:p>
          <a:p>
            <a:endParaRPr lang="cs-CZ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611560" y="4365104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</a:rPr>
              <a:t>s</a:t>
            </a:r>
            <a:r>
              <a:rPr lang="cs-CZ" sz="2000" dirty="0" err="1" smtClean="0">
                <a:solidFill>
                  <a:schemeClr val="bg1"/>
                </a:solidFill>
              </a:rPr>
              <a:t>emiautonomní</a:t>
            </a:r>
            <a:r>
              <a:rPr lang="cs-CZ" sz="2000" dirty="0" smtClean="0">
                <a:solidFill>
                  <a:schemeClr val="bg1"/>
                </a:solidFill>
              </a:rPr>
              <a:t> organely – spolu s mitochondrií</a:t>
            </a:r>
            <a:endParaRPr lang="cs-CZ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91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2016224" y="188913"/>
            <a:ext cx="4572000" cy="765175"/>
          </a:xfrm>
        </p:spPr>
        <p:txBody>
          <a:bodyPr/>
          <a:lstStyle/>
          <a:p>
            <a:pPr eaLnBrk="1" hangingPunct="1"/>
            <a:r>
              <a:rPr lang="cs-CZ" altLang="cs-CZ" sz="3200" i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Prochloron</a:t>
            </a:r>
            <a:r>
              <a:rPr lang="cs-CZ" altLang="cs-CZ" sz="32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3200" i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didemnii</a:t>
            </a:r>
            <a:endParaRPr lang="cs-CZ" altLang="cs-CZ" sz="3200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1139" name="Picture 4" descr="Prochlor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439799"/>
            <a:ext cx="2498539" cy="3710175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140" name="Text Box 6"/>
          <p:cNvSpPr txBox="1">
            <a:spLocks noChangeArrowheads="1"/>
          </p:cNvSpPr>
          <p:nvPr/>
        </p:nvSpPr>
        <p:spPr bwMode="auto">
          <a:xfrm>
            <a:off x="683716" y="1052736"/>
            <a:ext cx="76327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latin typeface="Comic Sans MS" panose="030F0702030302020204" pitchFamily="66" charset="0"/>
              </a:rPr>
              <a:t>jednobuněčný symbiont – v zažívacím traktu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latin typeface="Comic Sans MS" panose="030F0702030302020204" pitchFamily="66" charset="0"/>
              </a:rPr>
              <a:t>mořských sumek </a:t>
            </a:r>
            <a:r>
              <a:rPr lang="cs-CZ" altLang="cs-CZ" sz="2400" i="1" dirty="0" err="1">
                <a:latin typeface="Comic Sans MS" panose="030F0702030302020204" pitchFamily="66" charset="0"/>
              </a:rPr>
              <a:t>Didemnum</a:t>
            </a:r>
            <a:endParaRPr lang="cs-CZ" altLang="cs-CZ" sz="2400" i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latin typeface="Comic Sans MS" panose="030F0702030302020204" pitchFamily="66" charset="0"/>
              </a:rPr>
              <a:t>tropické a subtropické oblasti Tichého oceánu</a:t>
            </a:r>
            <a:endParaRPr lang="cs-CZ" altLang="cs-CZ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latin typeface="Arial" panose="020B0604020202020204" pitchFamily="34" charset="0"/>
              </a:rPr>
              <a:t>má chlorofyl a, b, nemá </a:t>
            </a:r>
            <a:r>
              <a:rPr lang="cs-CZ" altLang="cs-CZ" sz="2400" dirty="0" err="1">
                <a:latin typeface="Arial" panose="020B0604020202020204" pitchFamily="34" charset="0"/>
              </a:rPr>
              <a:t>fykobiliny</a:t>
            </a:r>
            <a:endParaRPr lang="cs-CZ" altLang="cs-CZ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b="1" dirty="0">
              <a:latin typeface="Comic Sans MS" panose="030F0702030302020204" pitchFamily="66" charset="0"/>
            </a:endParaRPr>
          </a:p>
        </p:txBody>
      </p:sp>
      <p:pic>
        <p:nvPicPr>
          <p:cNvPr id="91141" name="Obrázek 8" descr="Didemnum molle - Paddy Rya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857500"/>
            <a:ext cx="4681538" cy="3292475"/>
          </a:xfrm>
          <a:prstGeom prst="rect">
            <a:avLst/>
          </a:prstGeom>
          <a:noFill/>
          <a:ln w="9525">
            <a:solidFill>
              <a:srgbClr val="FFFF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142" name="TextovéPole 9"/>
          <p:cNvSpPr txBox="1">
            <a:spLocks noChangeArrowheads="1"/>
          </p:cNvSpPr>
          <p:nvPr/>
        </p:nvSpPr>
        <p:spPr bwMode="auto">
          <a:xfrm>
            <a:off x="1568202" y="6215063"/>
            <a:ext cx="257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i="1" dirty="0" err="1">
                <a:latin typeface="Comic Sans MS" panose="030F0702030302020204" pitchFamily="66" charset="0"/>
              </a:rPr>
              <a:t>Didemnum</a:t>
            </a:r>
            <a:r>
              <a:rPr lang="cs-CZ" altLang="cs-CZ" sz="2400" i="1" dirty="0">
                <a:latin typeface="Comic Sans MS" panose="030F0702030302020204" pitchFamily="66" charset="0"/>
              </a:rPr>
              <a:t> </a:t>
            </a:r>
            <a:r>
              <a:rPr lang="cs-CZ" altLang="cs-CZ" sz="2400" i="1" dirty="0" err="1">
                <a:latin typeface="Comic Sans MS" panose="030F0702030302020204" pitchFamily="66" charset="0"/>
              </a:rPr>
              <a:t>molle</a:t>
            </a:r>
            <a:endParaRPr lang="cs-CZ" altLang="cs-CZ" sz="2400" i="1" dirty="0">
              <a:latin typeface="Comic Sans MS" panose="030F0702030302020204" pitchFamily="66" charset="0"/>
            </a:endParaRPr>
          </a:p>
        </p:txBody>
      </p:sp>
      <p:sp>
        <p:nvSpPr>
          <p:cNvPr id="91143" name="TextovéPole 10"/>
          <p:cNvSpPr txBox="1">
            <a:spLocks noChangeArrowheads="1"/>
          </p:cNvSpPr>
          <p:nvPr/>
        </p:nvSpPr>
        <p:spPr bwMode="auto">
          <a:xfrm>
            <a:off x="4292526" y="2857500"/>
            <a:ext cx="1071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 err="1">
                <a:solidFill>
                  <a:schemeClr val="bg1"/>
                </a:solidFill>
                <a:latin typeface="Agency FB" panose="020B0503020202020204" pitchFamily="34" charset="0"/>
              </a:rPr>
              <a:t>Paddy</a:t>
            </a:r>
            <a:r>
              <a:rPr lang="cs-CZ" altLang="cs-CZ" sz="1800" dirty="0">
                <a:solidFill>
                  <a:schemeClr val="bg1"/>
                </a:solidFill>
                <a:latin typeface="Agency FB" panose="020B0503020202020204" pitchFamily="34" charset="0"/>
              </a:rPr>
              <a:t> Ryan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tolypothri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908050"/>
            <a:ext cx="1639887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4" descr="scytone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88913"/>
            <a:ext cx="2879725" cy="212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5"/>
          <p:cNvSpPr txBox="1">
            <a:spLocks noChangeArrowheads="1"/>
          </p:cNvSpPr>
          <p:nvPr/>
        </p:nvSpPr>
        <p:spPr bwMode="auto">
          <a:xfrm>
            <a:off x="0" y="0"/>
            <a:ext cx="41941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/>
              <a:t>nepravě větvené tradiční rody</a:t>
            </a:r>
          </a:p>
          <a:p>
            <a:r>
              <a:rPr lang="cs-CZ" altLang="cs-CZ"/>
              <a:t>Tolypothrix</a:t>
            </a:r>
          </a:p>
        </p:txBody>
      </p:sp>
      <p:sp>
        <p:nvSpPr>
          <p:cNvPr id="36869" name="Text Box 6"/>
          <p:cNvSpPr txBox="1">
            <a:spLocks noChangeArrowheads="1"/>
          </p:cNvSpPr>
          <p:nvPr/>
        </p:nvSpPr>
        <p:spPr bwMode="auto">
          <a:xfrm>
            <a:off x="4284663" y="0"/>
            <a:ext cx="1660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/>
              <a:t>Scytonema</a:t>
            </a:r>
          </a:p>
        </p:txBody>
      </p:sp>
      <p:pic>
        <p:nvPicPr>
          <p:cNvPr id="36870" name="Picture 8" descr="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2565400"/>
            <a:ext cx="3640138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549275"/>
            <a:ext cx="2881313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716338"/>
            <a:ext cx="2836863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3" name="Text Box 11"/>
          <p:cNvSpPr txBox="1">
            <a:spLocks noChangeArrowheads="1"/>
          </p:cNvSpPr>
          <p:nvPr/>
        </p:nvSpPr>
        <p:spPr bwMode="auto">
          <a:xfrm>
            <a:off x="2124075" y="3213100"/>
            <a:ext cx="1755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/>
              <a:t>Petalonema</a:t>
            </a:r>
          </a:p>
        </p:txBody>
      </p:sp>
    </p:spTree>
    <p:extLst>
      <p:ext uri="{BB962C8B-B14F-4D97-AF65-F5344CB8AC3E}">
        <p14:creationId xmlns:p14="http://schemas.microsoft.com/office/powerpoint/2010/main" val="194869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apalosiph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20713"/>
            <a:ext cx="3673475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 descr="stigonema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765175"/>
            <a:ext cx="3732213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0" y="0"/>
            <a:ext cx="6794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 dirty="0"/>
              <a:t>„</a:t>
            </a:r>
            <a:r>
              <a:rPr lang="cs-CZ" altLang="cs-CZ" dirty="0" smtClean="0"/>
              <a:t>pravé“ </a:t>
            </a:r>
            <a:r>
              <a:rPr lang="cs-CZ" altLang="cs-CZ" dirty="0"/>
              <a:t>větvené sinice: </a:t>
            </a:r>
            <a:r>
              <a:rPr lang="cs-CZ" altLang="cs-CZ" dirty="0" err="1"/>
              <a:t>Hapalosiphon</a:t>
            </a:r>
            <a:r>
              <a:rPr lang="cs-CZ" altLang="cs-CZ" dirty="0"/>
              <a:t>, </a:t>
            </a:r>
            <a:r>
              <a:rPr lang="cs-CZ" altLang="cs-CZ" dirty="0" err="1"/>
              <a:t>Stigonema</a:t>
            </a:r>
            <a:endParaRPr lang="cs-CZ" altLang="cs-CZ" dirty="0"/>
          </a:p>
        </p:txBody>
      </p:sp>
      <p:sp>
        <p:nvSpPr>
          <p:cNvPr id="37893" name="Text Box 6"/>
          <p:cNvSpPr txBox="1">
            <a:spLocks noChangeArrowheads="1"/>
          </p:cNvSpPr>
          <p:nvPr/>
        </p:nvSpPr>
        <p:spPr bwMode="auto">
          <a:xfrm>
            <a:off x="136525" y="6205538"/>
            <a:ext cx="1997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/>
              <a:t>pravé větvení</a:t>
            </a:r>
          </a:p>
        </p:txBody>
      </p:sp>
      <p:pic>
        <p:nvPicPr>
          <p:cNvPr id="3789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581400"/>
            <a:ext cx="2162175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048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3"/>
          <p:cNvSpPr txBox="1">
            <a:spLocks noChangeArrowheads="1"/>
          </p:cNvSpPr>
          <p:nvPr/>
        </p:nvSpPr>
        <p:spPr bwMode="auto">
          <a:xfrm>
            <a:off x="0" y="0"/>
            <a:ext cx="2343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 i="1" dirty="0" err="1"/>
              <a:t>Prochlorococcus</a:t>
            </a:r>
            <a:endParaRPr lang="cs-CZ" altLang="cs-CZ" i="1" dirty="0"/>
          </a:p>
        </p:txBody>
      </p:sp>
      <p:pic>
        <p:nvPicPr>
          <p:cNvPr id="24579" name="Picture 4" descr="prochlorococc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20713"/>
            <a:ext cx="381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Text Box 5"/>
          <p:cNvSpPr txBox="1">
            <a:spLocks noChangeArrowheads="1"/>
          </p:cNvSpPr>
          <p:nvPr/>
        </p:nvSpPr>
        <p:spPr bwMode="auto">
          <a:xfrm>
            <a:off x="179512" y="6084585"/>
            <a:ext cx="871296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 sz="1600" dirty="0"/>
              <a:t>dominanta </a:t>
            </a:r>
            <a:r>
              <a:rPr lang="cs-CZ" altLang="cs-CZ" sz="1600" dirty="0" err="1"/>
              <a:t>oceanického</a:t>
            </a:r>
            <a:r>
              <a:rPr lang="cs-CZ" altLang="cs-CZ" sz="1600" dirty="0"/>
              <a:t> </a:t>
            </a:r>
            <a:r>
              <a:rPr lang="cs-CZ" altLang="cs-CZ" sz="1600" dirty="0" smtClean="0"/>
              <a:t>fytoplanktonu (+</a:t>
            </a:r>
            <a:r>
              <a:rPr lang="cs-CZ" altLang="cs-CZ" sz="1600" i="1" dirty="0" err="1" smtClean="0"/>
              <a:t>Synechococcus</a:t>
            </a:r>
            <a:r>
              <a:rPr lang="cs-CZ" altLang="cs-CZ" sz="1600" dirty="0" smtClean="0"/>
              <a:t>), </a:t>
            </a:r>
            <a:r>
              <a:rPr lang="cs-CZ" altLang="cs-CZ" sz="1600" dirty="0"/>
              <a:t>až 50% primární produkce </a:t>
            </a:r>
            <a:r>
              <a:rPr lang="cs-CZ" altLang="cs-CZ" sz="1600" dirty="0" smtClean="0"/>
              <a:t>oceánů </a:t>
            </a:r>
          </a:p>
          <a:p>
            <a:r>
              <a:rPr lang="cs-CZ" altLang="cs-CZ" sz="1600" dirty="0" smtClean="0"/>
              <a:t>(tj. zásadní význam v globálním cyklu C),</a:t>
            </a:r>
            <a:r>
              <a:rPr lang="cs-CZ" altLang="cs-CZ" sz="1600" dirty="0"/>
              <a:t> </a:t>
            </a:r>
            <a:r>
              <a:rPr lang="cs-CZ" altLang="cs-CZ" sz="1600" dirty="0" smtClean="0"/>
              <a:t>příklad </a:t>
            </a:r>
            <a:r>
              <a:rPr lang="cs-CZ" altLang="cs-CZ" sz="1600" dirty="0" err="1"/>
              <a:t>pikoplanktonního</a:t>
            </a:r>
            <a:r>
              <a:rPr lang="cs-CZ" altLang="cs-CZ" sz="1600" dirty="0"/>
              <a:t> organismu</a:t>
            </a:r>
          </a:p>
        </p:txBody>
      </p:sp>
      <p:pic>
        <p:nvPicPr>
          <p:cNvPr id="2458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35136"/>
            <a:ext cx="3624262" cy="271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807" y="2996952"/>
            <a:ext cx="3984625" cy="28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237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341462"/>
            <a:ext cx="3671888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cs-CZ" altLang="cs-CZ" sz="2800" b="1" dirty="0"/>
              <a:t>S</a:t>
            </a:r>
            <a:r>
              <a:rPr lang="cs-CZ" altLang="cs-CZ" sz="2800" b="1" dirty="0" smtClean="0"/>
              <a:t>inicové </a:t>
            </a:r>
            <a:r>
              <a:rPr lang="cs-CZ" altLang="cs-CZ" sz="2800" b="1" dirty="0"/>
              <a:t>vodní květy (</a:t>
            </a:r>
            <a:r>
              <a:rPr lang="cs-CZ" altLang="cs-CZ" sz="2800" b="1" dirty="0" err="1"/>
              <a:t>water</a:t>
            </a:r>
            <a:r>
              <a:rPr lang="cs-CZ" altLang="cs-CZ" sz="2800" b="1" dirty="0"/>
              <a:t> </a:t>
            </a:r>
            <a:r>
              <a:rPr lang="cs-CZ" altLang="cs-CZ" sz="2800" b="1" dirty="0" err="1"/>
              <a:t>blooms</a:t>
            </a:r>
            <a:r>
              <a:rPr lang="cs-CZ" altLang="cs-CZ" b="1" dirty="0"/>
              <a:t>)</a:t>
            </a:r>
          </a:p>
        </p:txBody>
      </p:sp>
      <p:sp>
        <p:nvSpPr>
          <p:cNvPr id="28676" name="Text Box 6"/>
          <p:cNvSpPr txBox="1">
            <a:spLocks noChangeArrowheads="1"/>
          </p:cNvSpPr>
          <p:nvPr/>
        </p:nvSpPr>
        <p:spPr bwMode="auto">
          <a:xfrm>
            <a:off x="323850" y="571277"/>
            <a:ext cx="882015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 sz="1800" dirty="0"/>
              <a:t>hlavně rody</a:t>
            </a:r>
            <a:r>
              <a:rPr lang="cs-CZ" altLang="cs-CZ" sz="1800" u="sng" dirty="0"/>
              <a:t>:</a:t>
            </a:r>
          </a:p>
          <a:p>
            <a:r>
              <a:rPr lang="cs-CZ" altLang="cs-CZ" sz="1700" b="1" i="1" dirty="0" err="1"/>
              <a:t>Microcystis</a:t>
            </a:r>
            <a:r>
              <a:rPr lang="cs-CZ" altLang="cs-CZ" sz="1700" i="1" dirty="0"/>
              <a:t>, </a:t>
            </a:r>
            <a:r>
              <a:rPr lang="cs-CZ" altLang="cs-CZ" sz="1700" i="1" dirty="0" err="1"/>
              <a:t>Planktothrix</a:t>
            </a:r>
            <a:r>
              <a:rPr lang="cs-CZ" altLang="cs-CZ" sz="1700" i="1" dirty="0"/>
              <a:t>,  </a:t>
            </a:r>
            <a:r>
              <a:rPr lang="cs-CZ" altLang="cs-CZ" sz="1700" b="1" i="1" dirty="0" err="1"/>
              <a:t>Anabaena</a:t>
            </a:r>
            <a:r>
              <a:rPr lang="cs-CZ" altLang="cs-CZ" sz="1700" b="1" i="1" dirty="0"/>
              <a:t>, </a:t>
            </a:r>
            <a:r>
              <a:rPr lang="cs-CZ" altLang="cs-CZ" sz="1700" b="1" i="1" dirty="0" err="1"/>
              <a:t>Aphanizomenon</a:t>
            </a:r>
            <a:r>
              <a:rPr lang="cs-CZ" altLang="cs-CZ" sz="1700" i="1" dirty="0"/>
              <a:t>, </a:t>
            </a:r>
            <a:r>
              <a:rPr lang="cs-CZ" altLang="cs-CZ" sz="1700" i="1" dirty="0" err="1"/>
              <a:t>Cylindrospermopsis</a:t>
            </a:r>
            <a:r>
              <a:rPr lang="cs-CZ" altLang="cs-CZ" sz="1700" i="1" dirty="0"/>
              <a:t>, </a:t>
            </a:r>
            <a:r>
              <a:rPr lang="cs-CZ" altLang="cs-CZ" sz="1700" i="1" dirty="0" err="1"/>
              <a:t>Nodularia</a:t>
            </a:r>
            <a:endParaRPr lang="cs-CZ" altLang="cs-CZ" sz="1700" i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5" y="1298085"/>
            <a:ext cx="4387247" cy="292300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316590"/>
            <a:ext cx="2850530" cy="2136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0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1" y="44624"/>
            <a:ext cx="9012493" cy="675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34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904056" y="188913"/>
            <a:ext cx="7772400" cy="503237"/>
          </a:xfrm>
        </p:spPr>
        <p:txBody>
          <a:bodyPr/>
          <a:lstStyle/>
          <a:p>
            <a:pPr eaLnBrk="1" hangingPunct="1"/>
            <a:r>
              <a:rPr lang="cs-CZ" altLang="cs-CZ" sz="3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Sinice - vodní květ</a:t>
            </a:r>
          </a:p>
        </p:txBody>
      </p:sp>
      <p:pic>
        <p:nvPicPr>
          <p:cNvPr id="76803" name="Picture 4" descr="vodni kvet 20x DIC 1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982663"/>
            <a:ext cx="8207375" cy="5875337"/>
          </a:xfrm>
          <a:noFill/>
          <a:ln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081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0" y="0"/>
            <a:ext cx="1643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 i="1" dirty="0" err="1"/>
              <a:t>Microcystis</a:t>
            </a:r>
            <a:endParaRPr lang="cs-CZ" altLang="cs-CZ" i="1" dirty="0"/>
          </a:p>
        </p:txBody>
      </p:sp>
      <p:pic>
        <p:nvPicPr>
          <p:cNvPr id="2969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716338"/>
            <a:ext cx="4392612" cy="296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933825"/>
            <a:ext cx="3960813" cy="267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76250"/>
            <a:ext cx="3744913" cy="330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8913"/>
            <a:ext cx="4248150" cy="338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387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0" y="0"/>
            <a:ext cx="49444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 i="1" dirty="0" err="1" smtClean="0"/>
              <a:t>Dolichospermum</a:t>
            </a:r>
            <a:r>
              <a:rPr lang="cs-CZ" altLang="cs-CZ" dirty="0" smtClean="0"/>
              <a:t> </a:t>
            </a:r>
            <a:r>
              <a:rPr lang="cs-CZ" altLang="cs-CZ" dirty="0"/>
              <a:t>(</a:t>
            </a:r>
            <a:r>
              <a:rPr lang="cs-CZ" altLang="cs-CZ" i="1" dirty="0" err="1"/>
              <a:t>Aphanizomenon</a:t>
            </a:r>
            <a:r>
              <a:rPr lang="cs-CZ" altLang="cs-CZ" dirty="0"/>
              <a:t>)</a:t>
            </a:r>
          </a:p>
        </p:txBody>
      </p:sp>
      <p:pic>
        <p:nvPicPr>
          <p:cNvPr id="33795" name="Picture 3" descr="anabaen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20713"/>
            <a:ext cx="2655888" cy="327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 descr="ANABAE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692150"/>
            <a:ext cx="1744663" cy="224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 descr="vodní-květ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260350"/>
            <a:ext cx="356235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6" descr="aphanizomen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3284538"/>
            <a:ext cx="1781175" cy="29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5084763"/>
            <a:ext cx="3744913" cy="162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292600"/>
            <a:ext cx="2879725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899592" y="645333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dirty="0" err="1"/>
              <a:t>h</a:t>
            </a:r>
            <a:r>
              <a:rPr lang="cs-CZ" sz="1800" dirty="0" err="1" smtClean="0"/>
              <a:t>eterocyty</a:t>
            </a:r>
            <a:r>
              <a:rPr lang="cs-CZ" sz="1800" dirty="0" smtClean="0"/>
              <a:t>, </a:t>
            </a:r>
            <a:r>
              <a:rPr lang="cs-CZ" sz="1800" dirty="0" err="1" smtClean="0"/>
              <a:t>akinety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58510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27584" y="332656"/>
            <a:ext cx="784887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h</a:t>
            </a:r>
            <a:r>
              <a:rPr lang="cs-CZ" dirty="0" smtClean="0"/>
              <a:t>nojení rybníků, splachy z polí, odpadní vody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k</a:t>
            </a:r>
            <a:r>
              <a:rPr lang="cs-CZ" dirty="0" smtClean="0"/>
              <a:t>yslík uniká; ve vodě je ho málo; při odumření VK – dramatický pokles – úhyn ryb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t</a:t>
            </a:r>
            <a:r>
              <a:rPr lang="cs-CZ" dirty="0" smtClean="0"/>
              <a:t>oxiny – </a:t>
            </a:r>
            <a:r>
              <a:rPr lang="cs-CZ" dirty="0" err="1" smtClean="0"/>
              <a:t>hepatotoxiny</a:t>
            </a:r>
            <a:r>
              <a:rPr lang="cs-CZ" dirty="0" smtClean="0"/>
              <a:t>, neurotoxiny; hygien. limity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l</a:t>
            </a:r>
            <a:r>
              <a:rPr lang="cs-CZ" dirty="0" smtClean="0"/>
              <a:t>ikvidace VK – velmi komplexní problematika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klíčová je spíš prevence jeho vzniku – čistírny OV, omezení hnojení, protierozní opatření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k</a:t>
            </a:r>
            <a:r>
              <a:rPr lang="cs-CZ" dirty="0" smtClean="0"/>
              <a:t>rátkodobá opatření – algicidy, aerace, bagrování sedimentů, srážení P (PAX-18</a:t>
            </a:r>
            <a:r>
              <a:rPr lang="cs-CZ" dirty="0" smtClean="0"/>
              <a:t>)</a:t>
            </a:r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943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4" y="404664"/>
            <a:ext cx="8941651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40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2699792" y="231031"/>
            <a:ext cx="27542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říše</a:t>
            </a:r>
            <a:r>
              <a:rPr lang="cs-CZ" altLang="cs-CZ" dirty="0">
                <a:solidFill>
                  <a:schemeClr val="bg1"/>
                </a:solidFill>
                <a:latin typeface="Comic Sans MS" panose="030F0702030302020204" pitchFamily="66" charset="0"/>
              </a:rPr>
              <a:t>: </a:t>
            </a:r>
            <a:r>
              <a:rPr lang="cs-CZ" altLang="cs-CZ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Bacteria</a:t>
            </a:r>
            <a:endParaRPr lang="cs-CZ" altLang="cs-CZ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8915" name="Picture 3" descr="anabaena malá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7705725" cy="5559425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611188" y="55895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24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Rectangle 7"/>
          <p:cNvSpPr>
            <a:spLocks noGrp="1" noChangeArrowheads="1"/>
          </p:cNvSpPr>
          <p:nvPr>
            <p:ph type="title"/>
          </p:nvPr>
        </p:nvSpPr>
        <p:spPr>
          <a:xfrm>
            <a:off x="1942505" y="-73719"/>
            <a:ext cx="4933751" cy="982439"/>
          </a:xfrm>
          <a:noFill/>
        </p:spPr>
        <p:txBody>
          <a:bodyPr/>
          <a:lstStyle/>
          <a:p>
            <a:pPr algn="l" eaLnBrk="1" hangingPunct="1"/>
            <a:r>
              <a:rPr lang="cs-CZ" altLang="cs-CZ" sz="40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ř</a:t>
            </a:r>
            <a:r>
              <a:rPr lang="cs-CZ" altLang="cs-CZ" sz="40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íše:Archaeplastida</a:t>
            </a:r>
            <a:endParaRPr lang="cs-CZ" altLang="cs-CZ" sz="40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49159" name="Picture 8" descr="Hypnum cupressiforme 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81" r="60310"/>
          <a:stretch>
            <a:fillRect/>
          </a:stretch>
        </p:blipFill>
        <p:spPr bwMode="auto">
          <a:xfrm>
            <a:off x="6049825" y="1769691"/>
            <a:ext cx="2879863" cy="389155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02" y="4076716"/>
            <a:ext cx="3048445" cy="243875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958706"/>
            <a:ext cx="2620498" cy="205447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77" y="1196752"/>
            <a:ext cx="3081273" cy="2304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3419872" y="46365"/>
            <a:ext cx="238238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dirty="0">
                <a:solidFill>
                  <a:schemeClr val="bg1"/>
                </a:solidFill>
                <a:latin typeface="Comic Sans MS" panose="030F0702030302020204" pitchFamily="66" charset="0"/>
              </a:rPr>
              <a:t>ř</a:t>
            </a:r>
            <a:r>
              <a:rPr lang="cs-CZ" altLang="cs-CZ" sz="3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íše: SAR</a:t>
            </a:r>
            <a:endParaRPr lang="cs-CZ" altLang="cs-CZ" sz="36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45065" name="Picture 8" descr="Peridin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980728"/>
            <a:ext cx="2089539" cy="2448272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005064"/>
            <a:ext cx="3937000" cy="25908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85" y="4005064"/>
            <a:ext cx="3810000" cy="253365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84" y="980728"/>
            <a:ext cx="2965605" cy="244827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40" y="980728"/>
            <a:ext cx="2448272" cy="2448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4"/>
          <p:cNvSpPr txBox="1">
            <a:spLocks noChangeArrowheads="1"/>
          </p:cNvSpPr>
          <p:nvPr/>
        </p:nvSpPr>
        <p:spPr bwMode="auto">
          <a:xfrm>
            <a:off x="3059832" y="260648"/>
            <a:ext cx="30780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říše</a:t>
            </a:r>
            <a:r>
              <a:rPr lang="cs-CZ" altLang="cs-CZ" b="1" dirty="0">
                <a:solidFill>
                  <a:schemeClr val="bg1"/>
                </a:solidFill>
                <a:latin typeface="Comic Sans MS" panose="030F0702030302020204" pitchFamily="66" charset="0"/>
              </a:rPr>
              <a:t>: </a:t>
            </a:r>
            <a:r>
              <a:rPr lang="cs-CZ" altLang="cs-CZ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Excavata</a:t>
            </a:r>
            <a:endParaRPr lang="cs-CZ" altLang="cs-CZ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59" y="1052736"/>
            <a:ext cx="3418485" cy="295232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424" y="1051978"/>
            <a:ext cx="3810000" cy="297561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7" y="4238828"/>
            <a:ext cx="2507517" cy="24305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7171</TotalTime>
  <Words>1103</Words>
  <Application>Microsoft Office PowerPoint</Application>
  <PresentationFormat>Předvádění na obrazovce (4:3)</PresentationFormat>
  <Paragraphs>239</Paragraphs>
  <Slides>49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49</vt:i4>
      </vt:variant>
    </vt:vector>
  </HeadingPairs>
  <TitlesOfParts>
    <vt:vector size="58" baseType="lpstr">
      <vt:lpstr>Agency FB</vt:lpstr>
      <vt:lpstr>Arial</vt:lpstr>
      <vt:lpstr>Calibri</vt:lpstr>
      <vt:lpstr>Comic Sans MS</vt:lpstr>
      <vt:lpstr>Symbol</vt:lpstr>
      <vt:lpstr>Tahoma</vt:lpstr>
      <vt:lpstr>Times New Roman</vt:lpstr>
      <vt:lpstr>Default Design</vt:lpstr>
      <vt:lpstr>Corel PHOTO-PAINT 9.0 Image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říše:Archaeplastida</vt:lpstr>
      <vt:lpstr>Prezentace aplikace PowerPoint</vt:lpstr>
      <vt:lpstr>Prezentace aplikace PowerPoint</vt:lpstr>
      <vt:lpstr>Prezentace aplikace PowerPoint</vt:lpstr>
      <vt:lpstr>Prezentace aplikace PowerPoint</vt:lpstr>
      <vt:lpstr>Typy stélek u řas</vt:lpstr>
      <vt:lpstr>Typy stélek u řas</vt:lpstr>
      <vt:lpstr>Typy stélek u řas</vt:lpstr>
      <vt:lpstr>Typy stélek u řas</vt:lpstr>
      <vt:lpstr>Prezentace aplikace PowerPoint</vt:lpstr>
      <vt:lpstr>Cyanophyceae - sinice</vt:lpstr>
      <vt:lpstr>Prezentace aplikace PowerPoint</vt:lpstr>
      <vt:lpstr>Prezentace aplikace PowerPoint</vt:lpstr>
      <vt:lpstr>Prezentace aplikace PowerPoint</vt:lpstr>
      <vt:lpstr>Sinice – fykobilisomy</vt:lpstr>
      <vt:lpstr>Sinice – celková charakteristika</vt:lpstr>
      <vt:lpstr>Sinice – stavba buňky</vt:lpstr>
      <vt:lpstr>Sinice – stavba buňky</vt:lpstr>
      <vt:lpstr>heterocyty – fixace vzdušného N</vt:lpstr>
      <vt:lpstr>Prezentace aplikace PowerPoint</vt:lpstr>
      <vt:lpstr>Prezentace aplikace PowerPoint</vt:lpstr>
      <vt:lpstr>Prezentace aplikace PowerPoint</vt:lpstr>
      <vt:lpstr>Význam sinic</vt:lpstr>
      <vt:lpstr>Prezentace aplikace PowerPoint</vt:lpstr>
      <vt:lpstr>Prezentace aplikace PowerPoint</vt:lpstr>
      <vt:lpstr>Sinice - symbiózy</vt:lpstr>
      <vt:lpstr>Chroococcus</vt:lpstr>
      <vt:lpstr>Prezentace aplikace PowerPoint</vt:lpstr>
      <vt:lpstr>Prezentace aplikace PowerPoint</vt:lpstr>
      <vt:lpstr>Prezentace aplikace PowerPoint</vt:lpstr>
      <vt:lpstr>Nostoc</vt:lpstr>
      <vt:lpstr>Prezentace aplikace PowerPoint</vt:lpstr>
      <vt:lpstr>Prezentace aplikace PowerPoint</vt:lpstr>
      <vt:lpstr>Prochloron didemnii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Sinice - vodní květ</vt:lpstr>
      <vt:lpstr>Prezentace aplikace PowerPoint</vt:lpstr>
      <vt:lpstr>Prezentace aplikace PowerPoint</vt:lpstr>
      <vt:lpstr>Prezentace aplikace PowerPoint</vt:lpstr>
    </vt:vector>
  </TitlesOfParts>
  <Company>PřF UK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BOTANIKA pro ÚŽP 1 - Úvod</dc:title>
  <dc:creator>Alena Kubátová</dc:creator>
  <cp:lastModifiedBy>Uzivatel</cp:lastModifiedBy>
  <cp:revision>334</cp:revision>
  <cp:lastPrinted>2017-10-05T15:27:28Z</cp:lastPrinted>
  <dcterms:created xsi:type="dcterms:W3CDTF">2005-08-22T07:55:05Z</dcterms:created>
  <dcterms:modified xsi:type="dcterms:W3CDTF">2018-10-17T08:22:34Z</dcterms:modified>
</cp:coreProperties>
</file>