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62" r:id="rId2"/>
    <p:sldId id="271" r:id="rId3"/>
    <p:sldId id="268" r:id="rId4"/>
    <p:sldId id="272" r:id="rId5"/>
    <p:sldId id="273" r:id="rId6"/>
    <p:sldId id="274" r:id="rId7"/>
    <p:sldId id="277" r:id="rId8"/>
    <p:sldId id="279" r:id="rId9"/>
    <p:sldId id="269" r:id="rId10"/>
    <p:sldId id="280" r:id="rId11"/>
    <p:sldId id="263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EEEF9-2F36-4D22-9489-7DF738A7268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534E-DAC6-4776-AC2F-68EB80BF6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9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článek je považovaný za zakládající text sociologie vzdělávání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EA77-9FFC-4DC0-8971-3C5E5BBEE02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84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toho, jak může fungovat funkcionálně strukturální analýza v jednom se subsystémů. Zajímavé je, jak je volen vědecký objekt: školní třída, a jak je pro takovou analýzu obhajován (objektivismus), na základě kterých dat je rozhodováno o tom, že rodinné zázemí a sociální status nehrají velkou roli…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EA77-9FFC-4DC0-8971-3C5E5BBEE02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12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EA77-9FFC-4DC0-8971-3C5E5BBEE02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84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Každá moc uplatňuje symbolické násilí – definice nutná a dostačující. Uvalit významy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7534E-DAC6-4776-AC2F-68EB80BF60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3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3BD82-6338-4D6C-86D5-54E3FD460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1E2B00-5B4E-436D-AA08-75EB80924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81E151-3C33-4F4E-B3E0-E0F35343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349FB6-E96D-405E-81DC-C29B322A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7A2046-472E-4312-B17B-45A3CC38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9ADA5-9193-41F9-A2EA-51FB192B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F20F8E-6247-48F7-A09B-87114C30F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05CF3D-4013-4597-B11D-5EA9A572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341DBB-7A6E-4B2E-BB62-FA50D54E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57A2CE-367A-4D76-83EC-1F07E3D6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6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B1D469-3DBA-4D3F-91CA-35487AC5D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E31D68-059E-4D03-B4DB-34CC5023A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A11482-5120-40E9-A17F-D628BEAE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B91A82-AC99-44E0-821B-74C76AE1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D090B1-3E83-4D90-8F49-F54EA9F7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29D38-5452-4F90-AEB9-620EF377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91131-F59C-434B-A22D-7FCE175F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FE1031-C953-4A9E-AFFD-EB8C3573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3DC62B-CC0C-4F36-9663-60493966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F8CFF0-A637-4000-BF6F-0B2374F6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F7883-A33A-4372-B8FD-29243AA8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CD69A8-8C37-4D8F-BAB7-5258C9772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A546AF-11FD-41A0-A162-9ED03A7D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B9DAE2-F534-4AEF-9615-95A1DE05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A6B009-11E3-4507-9F43-0AA47D40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4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43DCA-8C54-4BDF-897F-90BB8511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03351F-A07F-41B2-AC0E-53C54F7C8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23F0C4C-70C5-4CBF-AA3E-33CE801A1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95B728-99FB-4E96-873B-0B29E41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FCE239-3947-4F10-876F-40D0FE0D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E6ACF8-9FDE-4CEC-94C4-8E3B108B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1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72CDB-50AB-4993-BB0A-678D4D55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239084-C18E-4092-A262-7D3AC193C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EDF71E-FC96-4FB2-B5C1-EFB0D102F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6E7A9B6-F40E-4A82-8789-CA608C39D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73C2593-EBC6-4919-A877-7DE2F6AC5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28AD345-0F11-48DF-9C13-81D9AFC0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6235B8-6CA2-4D6E-89DC-3D789841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D4C981-D077-46E5-90C7-A4A6E8CE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35F57-C30F-4EF7-9924-7EFEEB75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331A95-6B5A-48F7-A86A-0FCC2056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E40801-CE02-4843-BE2C-D1E959F7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3C57D3-F625-4ADE-B1D2-80F7B947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E234D5-0844-414F-B7FE-9EC6060F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F1E9CB-792A-4231-B8A9-037F5D7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E95B22-6942-4A9F-8B97-9D4A41B1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61AD9-DD5A-40D7-BA6C-C891648D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ED5E48-50EC-4D32-8FB1-73A4BBF5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A5BB736-F32D-40C4-9B4A-BB49930E0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48E853-623B-430A-B1E3-F5044172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961260-4EC2-466D-B785-D2ED6ACC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DC17CA-6CDC-4B1B-9D6C-0B1EF6B9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0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38369-0009-41B9-9795-7E6C635A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7D2DFA-B0B5-4CDA-8865-555F7ECC9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6D7FAAB-4EC5-4574-BB04-90D60FACF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2A7A3F-E842-46BD-86ED-E51F686D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E082C7-E212-45F3-9C25-9CC0A466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C1A21A-FC24-40B4-821E-818CCB88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2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6A491F-5020-4C96-9768-1BEC1C3F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B53998-7FA3-4729-8FB8-2B975A3B7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0DDD59-5230-487C-8B64-037E2CC70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9F327-D9A6-40CB-AD46-8B20DA423C03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631CE-FD68-44A7-9F1C-D0E9A6112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D5DBA3-4B2A-4B0F-BB7D-60D24614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2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43510-4713-4514-BDAE-16D75E60A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9337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Současné problémy sociologie vzdělávání</a:t>
            </a:r>
            <a:endParaRPr lang="en-GB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86BE95-351B-4474-B803-B831EDE4B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95" y="2812774"/>
            <a:ext cx="10721009" cy="2286000"/>
          </a:xfrm>
        </p:spPr>
        <p:txBody>
          <a:bodyPr>
            <a:normAutofit/>
          </a:bodyPr>
          <a:lstStyle/>
          <a:p>
            <a:r>
              <a:rPr lang="cs-CZ" sz="3200" dirty="0"/>
              <a:t>Blok I. Základní teorie, přístupy a pojmy, vývoj disciplíny</a:t>
            </a:r>
          </a:p>
          <a:p>
            <a:endParaRPr lang="cs-CZ" sz="3200" dirty="0"/>
          </a:p>
          <a:p>
            <a:r>
              <a:rPr lang="cs-CZ" sz="5400" dirty="0"/>
              <a:t>2. Funkce a struktura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29456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24424-830B-45C9-ADB4-813BA352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219950" cy="1049338"/>
          </a:xfrm>
        </p:spPr>
        <p:txBody>
          <a:bodyPr/>
          <a:lstStyle/>
          <a:p>
            <a:r>
              <a:rPr lang="cs-CZ" dirty="0" err="1"/>
              <a:t>Bourdieu</a:t>
            </a:r>
            <a:r>
              <a:rPr lang="cs-CZ" dirty="0"/>
              <a:t>, </a:t>
            </a:r>
            <a:r>
              <a:rPr lang="cs-CZ" dirty="0" err="1"/>
              <a:t>Passeron</a:t>
            </a:r>
            <a:r>
              <a:rPr lang="cs-CZ" dirty="0"/>
              <a:t> 1970, 1977</a:t>
            </a:r>
            <a:endParaRPr lang="en-GB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B284636-F301-43CC-856B-CAAF1EEC8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01" t="24042" r="35724" b="12587"/>
          <a:stretch/>
        </p:blipFill>
        <p:spPr>
          <a:xfrm>
            <a:off x="7786687" y="1122363"/>
            <a:ext cx="3995568" cy="5106987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1487D4A-97C6-407D-ACBC-A4AB873835EB}"/>
              </a:ext>
            </a:extLst>
          </p:cNvPr>
          <p:cNvSpPr txBox="1"/>
          <p:nvPr/>
        </p:nvSpPr>
        <p:spPr>
          <a:xfrm>
            <a:off x="642938" y="1414464"/>
            <a:ext cx="65722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Kulturní dimenze </a:t>
            </a:r>
            <a:r>
              <a:rPr lang="cs-CZ" sz="2000" dirty="0"/>
              <a:t>je rozhodující mechanismus nerovného reprodukce vzdělávacích příležitostí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Kulturní </a:t>
            </a:r>
            <a:r>
              <a:rPr lang="cs-CZ" sz="2000" b="1" dirty="0"/>
              <a:t>kapitál</a:t>
            </a:r>
            <a:r>
              <a:rPr lang="cs-CZ" sz="2000" dirty="0"/>
              <a:t> (i další) je diferencovaný na základě </a:t>
            </a:r>
            <a:r>
              <a:rPr lang="cs-CZ" sz="2000" b="1" dirty="0"/>
              <a:t>tříd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Symbolická moc</a:t>
            </a:r>
            <a:r>
              <a:rPr lang="cs-CZ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Kdo rozhoduje o definicích ve vzdělávání, tak tuto moc používá k tomu, aby tento fakt své moci skryl a rozvržení příležitostí vypadalo jako nevyhnutelné</a:t>
            </a:r>
          </a:p>
          <a:p>
            <a:pPr lvl="1"/>
            <a:endParaRPr lang="cs-CZ" sz="2000" dirty="0"/>
          </a:p>
          <a:p>
            <a:r>
              <a:rPr lang="cs-CZ" sz="2000" dirty="0"/>
              <a:t>Důsledek tohoto přístupu: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Začarovaný kruh – determinující – nelze z nespravedlnosti vystoupit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Kritický proud jako demaskování moci, odkrývání falešných závojů (falešného vědomí), kritik emancipuje druhé tím, že je poučí o jejich nerozumnosti, o jejich falešných hodnotách.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Proti: postmoderna, pragmatická sociologie kritiky, 3. vlna. </a:t>
            </a:r>
          </a:p>
        </p:txBody>
      </p:sp>
    </p:spTree>
    <p:extLst>
      <p:ext uri="{BB962C8B-B14F-4D97-AF65-F5344CB8AC3E}">
        <p14:creationId xmlns:p14="http://schemas.microsoft.com/office/powerpoint/2010/main" val="398054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E46C1-1AEB-4FA8-AD03-610535A3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17" y="365126"/>
            <a:ext cx="10333383" cy="82073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Funkce z konsensuálního i kritického pohledu</a:t>
            </a:r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8958E0-0022-4C3B-A4D6-6F65D5E2D5B6}"/>
              </a:ext>
            </a:extLst>
          </p:cNvPr>
          <p:cNvSpPr txBox="1"/>
          <p:nvPr/>
        </p:nvSpPr>
        <p:spPr>
          <a:xfrm>
            <a:off x="4843462" y="2729985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kk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C7B38A-4A06-4D45-B8CD-5E6B0CB99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41" t="33783" r="27226" b="53516"/>
          <a:stretch/>
        </p:blipFill>
        <p:spPr>
          <a:xfrm>
            <a:off x="500114" y="3943349"/>
            <a:ext cx="11162186" cy="28182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1406427-D33D-4DE8-8BC8-5F4DD389E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84" t="39802" r="15742" b="37329"/>
          <a:stretch/>
        </p:blipFill>
        <p:spPr>
          <a:xfrm>
            <a:off x="1020417" y="1218673"/>
            <a:ext cx="10121580" cy="27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5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C5DE2-A6CB-4045-912A-898B05BD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 Sociology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en-GB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857BE70-E428-4CD5-A37B-34719EC8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Nová sociologie vzdělávání vyčítala oběma přístupům nesnesitelnou makro perspektivu, která považovala školu a vyučování za nějakou černou skříňku, do které nikdo nevidí, do které se „vloží“ žáci a „vypadnou“ buď platní členové společnosti nebo ponížení sluhové státu. Ale to příště.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72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9085B-2199-400F-B381-33CA7F96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22983" cy="867327"/>
          </a:xfrm>
        </p:spPr>
        <p:txBody>
          <a:bodyPr/>
          <a:lstStyle/>
          <a:p>
            <a:r>
              <a:rPr lang="cs-CZ" dirty="0"/>
              <a:t>Osnova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91D22D-36BE-44AE-A0FA-AF7928F1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719224"/>
          </a:xfrm>
        </p:spPr>
        <p:txBody>
          <a:bodyPr>
            <a:normAutofit/>
          </a:bodyPr>
          <a:lstStyle/>
          <a:p>
            <a:r>
              <a:rPr lang="cs-CZ" dirty="0"/>
              <a:t>Počátek moderní SV – </a:t>
            </a:r>
            <a:r>
              <a:rPr lang="cs-CZ" dirty="0" err="1"/>
              <a:t>durkheimovský</a:t>
            </a:r>
            <a:r>
              <a:rPr lang="cs-CZ" dirty="0"/>
              <a:t> funkcionalismus</a:t>
            </a:r>
          </a:p>
          <a:p>
            <a:r>
              <a:rPr lang="cs-CZ" dirty="0" err="1"/>
              <a:t>Parsonsovské</a:t>
            </a:r>
            <a:r>
              <a:rPr lang="cs-CZ" dirty="0"/>
              <a:t> řešení – určení agendy SV na dlouhou dobu</a:t>
            </a:r>
          </a:p>
          <a:p>
            <a:r>
              <a:rPr lang="cs-CZ" dirty="0" err="1"/>
              <a:t>Konfliktualistické</a:t>
            </a:r>
            <a:r>
              <a:rPr lang="cs-CZ" dirty="0"/>
              <a:t> řešení</a:t>
            </a:r>
          </a:p>
          <a:p>
            <a:r>
              <a:rPr lang="cs-CZ" dirty="0"/>
              <a:t>Rozdíly mezi konsensuálním a konfliktním pojetím funkce a struktury vzdělávání</a:t>
            </a:r>
          </a:p>
          <a:p>
            <a:r>
              <a:rPr lang="cs-CZ" dirty="0"/>
              <a:t>Podobnost konsensuálních a </a:t>
            </a:r>
            <a:r>
              <a:rPr lang="cs-CZ" dirty="0" err="1"/>
              <a:t>konfliktualistických</a:t>
            </a:r>
            <a:r>
              <a:rPr lang="cs-CZ" dirty="0"/>
              <a:t> teorií – snaha o překonání</a:t>
            </a:r>
          </a:p>
          <a:p>
            <a:r>
              <a:rPr lang="cs-CZ" dirty="0"/>
              <a:t>Souvislost problémů funkce a struktury se současnými problémy SV?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1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FEB8-3207-43FA-BFF7-D4AE5D51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Jak souvisí funkce a struktura se současnými problémy SV?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FBEF6-DA90-4B04-8D76-9BFE33456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980"/>
            <a:ext cx="10515600" cy="489589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Vojtíšková x </a:t>
            </a:r>
            <a:r>
              <a:rPr lang="cs-CZ" dirty="0" err="1"/>
              <a:t>Parsons</a:t>
            </a:r>
            <a:endParaRPr lang="cs-CZ" dirty="0"/>
          </a:p>
          <a:p>
            <a:pPr lvl="1"/>
            <a:r>
              <a:rPr lang="cs-CZ" dirty="0"/>
              <a:t>Školní úspěšnost (interakce x proměnné)</a:t>
            </a:r>
          </a:p>
          <a:p>
            <a:pPr lvl="1"/>
            <a:r>
              <a:rPr lang="cs-CZ" dirty="0"/>
              <a:t>Škola osvobozuje nebo škatulkuje? </a:t>
            </a:r>
          </a:p>
          <a:p>
            <a:pPr lvl="1"/>
            <a:r>
              <a:rPr lang="cs-CZ" dirty="0"/>
              <a:t>Nálepkování – vrstevnické vztahy - odlišnost</a:t>
            </a:r>
          </a:p>
          <a:p>
            <a:pPr lvl="1"/>
            <a:endParaRPr lang="cs-CZ" dirty="0"/>
          </a:p>
          <a:p>
            <a:r>
              <a:rPr lang="cs-CZ" dirty="0"/>
              <a:t>Jakým způsobem by měli učitelé ocenit (,,nechat zažít úspěch“) žáky jako je Miriam a Felix, kteří o studium nemají žádný zájem a ani svým způsobem ocenění být nechtějí?</a:t>
            </a:r>
          </a:p>
          <a:p>
            <a:r>
              <a:rPr lang="cs-CZ" dirty="0"/>
              <a:t>Jaké další faktory vedou k nerovnosti u žáků v úspěšnosti a aspiraci? </a:t>
            </a:r>
          </a:p>
          <a:p>
            <a:endParaRPr lang="cs-CZ" dirty="0"/>
          </a:p>
          <a:p>
            <a:r>
              <a:rPr lang="cs-CZ" dirty="0"/>
              <a:t>Jak ovlivňuje historicko-geografický kontext </a:t>
            </a:r>
          </a:p>
          <a:p>
            <a:pPr lvl="1"/>
            <a:r>
              <a:rPr lang="cs-CZ" b="1" dirty="0"/>
              <a:t>problémy</a:t>
            </a:r>
            <a:r>
              <a:rPr lang="cs-CZ" dirty="0"/>
              <a:t>, které vědy o vzdělávání řeší (sociologie vědy)</a:t>
            </a:r>
          </a:p>
          <a:p>
            <a:pPr lvl="1"/>
            <a:r>
              <a:rPr lang="cs-CZ" b="1" dirty="0"/>
              <a:t>cíle</a:t>
            </a:r>
            <a:r>
              <a:rPr lang="cs-CZ" dirty="0"/>
              <a:t> vzdělávání (NSV – NSE, sociologie vědění)</a:t>
            </a:r>
          </a:p>
          <a:p>
            <a:pPr lvl="1"/>
            <a:r>
              <a:rPr lang="cs-CZ" b="1" dirty="0"/>
              <a:t>definice</a:t>
            </a:r>
            <a:r>
              <a:rPr lang="cs-CZ" dirty="0"/>
              <a:t>, kdo je dítě, učitel a další lidské „druhy“ (3. vlna SV)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Dodnes stále uvažujeme v rámcích, které rozvrhli autoři funkce a struktury</a:t>
            </a:r>
          </a:p>
          <a:p>
            <a:pPr lvl="1"/>
            <a:r>
              <a:rPr lang="cs-CZ" b="1" dirty="0"/>
              <a:t>Je to naprosto legitimní, je-li to uvědomované</a:t>
            </a: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2E94F-A4B6-4097-82DB-6F821D14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42183" cy="849313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dirty="0" err="1"/>
              <a:t>Durkheim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FCAAE3-1B38-45DA-A6EF-D56F27AC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30350"/>
            <a:ext cx="4719638" cy="49625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Počátek 20. století – optimismus, pokrokové uvažování</a:t>
            </a:r>
          </a:p>
          <a:p>
            <a:r>
              <a:rPr lang="cs-CZ" dirty="0"/>
              <a:t>Počátek moderní sociologie vzdělávání – několikerým </a:t>
            </a:r>
            <a:r>
              <a:rPr lang="cs-CZ" b="1" dirty="0"/>
              <a:t>oddělením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Vzdělávání x věda o vzdělávání</a:t>
            </a:r>
          </a:p>
          <a:p>
            <a:pPr lvl="1"/>
            <a:r>
              <a:rPr lang="cs-CZ" dirty="0"/>
              <a:t>Učitel x vědec</a:t>
            </a:r>
          </a:p>
          <a:p>
            <a:pPr lvl="1"/>
            <a:r>
              <a:rPr lang="cs-CZ" dirty="0"/>
              <a:t>Plnění určitých cílů vzdělávání x problematizování vzdělávání</a:t>
            </a:r>
          </a:p>
          <a:p>
            <a:pPr lvl="1"/>
            <a:r>
              <a:rPr lang="cs-CZ" dirty="0"/>
              <a:t>Vyučování jako společenský takt x sociologie vzdělávání jako věda</a:t>
            </a:r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85ED46-D3CA-44CE-AA95-87A32371FD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8819" r="15000" b="5348"/>
          <a:stretch/>
        </p:blipFill>
        <p:spPr>
          <a:xfrm rot="16200000">
            <a:off x="5843632" y="79329"/>
            <a:ext cx="5811840" cy="63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C3669-6AD4-49C6-A1F8-14BDF7D9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Parsonsovské</a:t>
            </a:r>
            <a:r>
              <a:rPr lang="cs-CZ" dirty="0"/>
              <a:t> řešení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F6BBE1-71D4-441A-B144-299B5C8D8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určení agendy SV na dlouhou dobu:</a:t>
            </a:r>
          </a:p>
          <a:p>
            <a:pPr lvl="1"/>
            <a:r>
              <a:rPr lang="cs-CZ" sz="3200" dirty="0"/>
              <a:t>Školní třída jako sociální systém</a:t>
            </a:r>
          </a:p>
          <a:p>
            <a:pPr lvl="1"/>
            <a:r>
              <a:rPr lang="cs-CZ" sz="3200" dirty="0" err="1"/>
              <a:t>Kvanti</a:t>
            </a:r>
            <a:r>
              <a:rPr lang="cs-CZ" sz="3200" dirty="0"/>
              <a:t> měření proměnných, zastupujících faktory reprodukce společnosti</a:t>
            </a:r>
          </a:p>
          <a:p>
            <a:pPr lvl="1"/>
            <a:r>
              <a:rPr lang="cs-CZ" sz="3200" dirty="0"/>
              <a:t>Rozdělení a definice sociálních skupin ve vzdělávání</a:t>
            </a:r>
          </a:p>
          <a:p>
            <a:pPr lvl="2"/>
            <a:r>
              <a:rPr lang="cs-CZ" sz="2800" dirty="0"/>
              <a:t>Učitelé, žáci, vrstevnické skupiny, genderové skupiny….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80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B0866-6E26-4276-9826-BAD31E4C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1959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as a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81A32C-DD41-4861-B966-B2889BFF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609"/>
            <a:ext cx="10515600" cy="4078432"/>
          </a:xfrm>
        </p:spPr>
        <p:txBody>
          <a:bodyPr>
            <a:normAutofit/>
          </a:bodyPr>
          <a:lstStyle/>
          <a:p>
            <a:r>
              <a:rPr lang="cs-CZ" dirty="0"/>
              <a:t>V současných společnostech hraje vzdělávací systém čím dál tím důležitější roli</a:t>
            </a:r>
          </a:p>
          <a:p>
            <a:r>
              <a:rPr lang="cs-CZ" dirty="0"/>
              <a:t>Nové otázky zakládající moderní sociologii vzdělávání:</a:t>
            </a:r>
          </a:p>
          <a:p>
            <a:pPr lvl="1"/>
            <a:r>
              <a:rPr lang="cs-CZ" dirty="0"/>
              <a:t>Jak škola/třída funguje (jako určitá kolektivita jednajících) ve společnosti?</a:t>
            </a:r>
          </a:p>
          <a:p>
            <a:pPr lvl="1"/>
            <a:r>
              <a:rPr lang="cs-CZ" dirty="0"/>
              <a:t>Jaké plní funkce a jakými prostředky (strukturálními vzorci)?</a:t>
            </a:r>
          </a:p>
          <a:p>
            <a:pPr lvl="1"/>
            <a:r>
              <a:rPr lang="cs-CZ" dirty="0"/>
              <a:t>ne Jak by to mělo být? - Překročení </a:t>
            </a:r>
            <a:r>
              <a:rPr lang="cs-CZ" dirty="0" err="1"/>
              <a:t>normativity</a:t>
            </a:r>
            <a:r>
              <a:rPr lang="cs-CZ" dirty="0"/>
              <a:t> dosavadních pedagogických věd </a:t>
            </a:r>
          </a:p>
          <a:p>
            <a:r>
              <a:rPr lang="cs-CZ" dirty="0"/>
              <a:t>Systém školní třídy plní především funkce </a:t>
            </a:r>
            <a:r>
              <a:rPr lang="cs-CZ" b="1" dirty="0"/>
              <a:t>socializace</a:t>
            </a:r>
            <a:r>
              <a:rPr lang="cs-CZ" dirty="0"/>
              <a:t> a </a:t>
            </a:r>
            <a:r>
              <a:rPr lang="cs-CZ" b="1" dirty="0"/>
              <a:t>alokace</a:t>
            </a:r>
            <a:r>
              <a:rPr lang="cs-CZ" dirty="0"/>
              <a:t> lidských zdrojů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6116D7-7A9B-4340-BF8F-4671B5C4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6BA6-8FDF-4E59-B804-E62E6F87553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25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CB00B-4EDE-4F75-A7F6-8962C7C0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/>
              <a:t>Školní třída (nikoli škola), která je specializovaným sociálním systémem, plní dvě základní funkce: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7BD48E-7051-4FAA-A8D8-F722E055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/>
            <a:r>
              <a:rPr lang="cs-CZ" b="1" dirty="0"/>
              <a:t>Socializace (f-</a:t>
            </a:r>
            <a:r>
              <a:rPr lang="cs-CZ" b="1" dirty="0" err="1"/>
              <a:t>ce</a:t>
            </a:r>
            <a:r>
              <a:rPr lang="cs-CZ" b="1" dirty="0"/>
              <a:t> z pohledu jedince) – internalizace </a:t>
            </a:r>
            <a:r>
              <a:rPr lang="cs-CZ" dirty="0"/>
              <a:t>závazků a schopností pro vykonávání budoucích rolí</a:t>
            </a:r>
          </a:p>
          <a:p>
            <a:pPr lvl="2"/>
            <a:r>
              <a:rPr lang="cs-CZ" dirty="0"/>
              <a:t>Závazky k hodnotám společnosti</a:t>
            </a:r>
          </a:p>
          <a:p>
            <a:pPr lvl="2"/>
            <a:r>
              <a:rPr lang="cs-CZ" dirty="0"/>
              <a:t>Závazky k vykonávání rolí ve struktuře společnosti</a:t>
            </a:r>
          </a:p>
          <a:p>
            <a:pPr lvl="2"/>
            <a:r>
              <a:rPr lang="cs-CZ" dirty="0"/>
              <a:t>Schopnosti – dovednosti vykonávat úkoly rolí</a:t>
            </a:r>
          </a:p>
          <a:p>
            <a:pPr lvl="2"/>
            <a:r>
              <a:rPr lang="cs-CZ" dirty="0"/>
              <a:t>Schopnosti dostát očekávání druhých</a:t>
            </a:r>
          </a:p>
          <a:p>
            <a:pPr lvl="1"/>
            <a:r>
              <a:rPr lang="cs-CZ" b="1" dirty="0"/>
              <a:t>Alokace lidských zdrojů (f-</a:t>
            </a:r>
            <a:r>
              <a:rPr lang="cs-CZ" b="1" dirty="0" err="1"/>
              <a:t>ce</a:t>
            </a:r>
            <a:r>
              <a:rPr lang="cs-CZ" b="1" dirty="0"/>
              <a:t> z pohledu společnosti) </a:t>
            </a:r>
            <a:r>
              <a:rPr lang="cs-CZ" dirty="0"/>
              <a:t>pro potřeby společnosti</a:t>
            </a:r>
          </a:p>
          <a:p>
            <a:pPr lvl="2"/>
            <a:r>
              <a:rPr lang="cs-CZ" dirty="0"/>
              <a:t>Korelace: společenský status – dosažené vzdělávání  - souvisí se statusem povolání</a:t>
            </a:r>
          </a:p>
          <a:p>
            <a:pPr lvl="2"/>
            <a:r>
              <a:rPr lang="cs-CZ" dirty="0"/>
              <a:t>V době rostoucího zvyšování vzdělanosti i pracovních nároků se hlavní linie statusu láme v americké společnosti v odchodu na VŠ</a:t>
            </a:r>
          </a:p>
          <a:p>
            <a:pPr lvl="2"/>
            <a:r>
              <a:rPr lang="cs-CZ" dirty="0"/>
              <a:t>Základní je </a:t>
            </a:r>
            <a:r>
              <a:rPr lang="cs-CZ" b="1" dirty="0"/>
              <a:t>selekce</a:t>
            </a:r>
            <a:r>
              <a:rPr lang="cs-CZ" dirty="0"/>
              <a:t> podle školního úspěchu a podle orientace na školu nebo na skupinu vrstevníků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30BC5A-DBF8-4964-A43B-C535D0B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6BA6-8FDF-4E59-B804-E62E6F87553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2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F6B46-60BF-4663-92C4-95EAFE83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764"/>
            <a:ext cx="10515600" cy="76512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Meritokracie v procesu vzdělávání</a:t>
            </a:r>
            <a:endParaRPr lang="cs-CZ" sz="6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62BE72-C5A3-41E6-881A-8EC68AB91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610" y="1387366"/>
            <a:ext cx="10359190" cy="4789597"/>
          </a:xfrm>
        </p:spPr>
        <p:txBody>
          <a:bodyPr/>
          <a:lstStyle/>
          <a:p>
            <a:r>
              <a:rPr lang="cs-CZ" dirty="0"/>
              <a:t>Emancipace dítěte z emocionálního připojení k rodině</a:t>
            </a:r>
          </a:p>
          <a:p>
            <a:r>
              <a:rPr lang="cs-CZ" b="1" dirty="0"/>
              <a:t>Internalizace hodnot a norem společnosti</a:t>
            </a:r>
          </a:p>
          <a:p>
            <a:r>
              <a:rPr lang="cs-CZ" dirty="0"/>
              <a:t>Diferenciace školní třídy podle školního úspěchu a odlišné hodnoty takového úspěchu</a:t>
            </a:r>
          </a:p>
          <a:p>
            <a:r>
              <a:rPr lang="cs-CZ" dirty="0"/>
              <a:t>Selekce a alokace lidských zdrojů vztahujících se k systému budoucích rolí</a:t>
            </a:r>
          </a:p>
          <a:p>
            <a:pPr lvl="1"/>
            <a:r>
              <a:rPr lang="cs-CZ" dirty="0"/>
              <a:t>Nejzákladnější podmínka: sdílená hodnota školního úspěchu – uznání (školou i rodinou), že je „</a:t>
            </a:r>
            <a:r>
              <a:rPr lang="cs-CZ" b="1" dirty="0" err="1"/>
              <a:t>fér</a:t>
            </a:r>
            <a:r>
              <a:rPr lang="cs-CZ" b="1" dirty="0"/>
              <a:t> dávat odlišné odměny za odlišné úrovně školního úspěchu“ </a:t>
            </a:r>
            <a:r>
              <a:rPr lang="cs-CZ" sz="2000" dirty="0"/>
              <a:t>(základní americká hodnota rovnosti a příležitosti) – </a:t>
            </a:r>
            <a:r>
              <a:rPr lang="cs-CZ" dirty="0"/>
              <a:t>plní pro systém základní integrativní funkci </a:t>
            </a:r>
          </a:p>
          <a:p>
            <a:r>
              <a:rPr lang="cs-CZ" b="1" dirty="0"/>
              <a:t>Meritokracie - zásluhovost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C1E817-0105-4520-94C9-26011E44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6BA6-8FDF-4E59-B804-E62E6F87553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94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41B59-B349-4F8B-9B59-4AFFB625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76700" cy="777875"/>
          </a:xfrm>
        </p:spPr>
        <p:txBody>
          <a:bodyPr/>
          <a:lstStyle/>
          <a:p>
            <a:r>
              <a:rPr lang="cs-CZ" dirty="0"/>
              <a:t>Konflikt a Kritika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79851A-409D-4F87-BCEC-80FB29DF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367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Konsensuální východiska vzdělávání</a:t>
            </a:r>
          </a:p>
          <a:p>
            <a:pPr lvl="1"/>
            <a:r>
              <a:rPr lang="cs-CZ" b="1" dirty="0"/>
              <a:t>funkcionálně – strukturní optimismus</a:t>
            </a:r>
          </a:p>
          <a:p>
            <a:pPr lvl="1"/>
            <a:r>
              <a:rPr lang="cs-CZ" b="1" dirty="0"/>
              <a:t>Jaké funkci slouží daná instituce (třída, škola…)?</a:t>
            </a:r>
          </a:p>
          <a:p>
            <a:pPr lvl="1"/>
            <a:r>
              <a:rPr lang="cs-CZ" dirty="0"/>
              <a:t>Dodnes:</a:t>
            </a:r>
          </a:p>
          <a:p>
            <a:pPr lvl="2"/>
            <a:r>
              <a:rPr lang="cs-CZ" dirty="0"/>
              <a:t>Teorie lidského kapitálu – vzdělávání jako investice (</a:t>
            </a:r>
            <a:r>
              <a:rPr lang="cs-CZ" dirty="0" err="1"/>
              <a:t>marketizace</a:t>
            </a:r>
            <a:r>
              <a:rPr lang="cs-CZ" dirty="0"/>
              <a:t> vzdělávání)</a:t>
            </a:r>
          </a:p>
          <a:p>
            <a:pPr lvl="2"/>
            <a:r>
              <a:rPr lang="cs-CZ" dirty="0"/>
              <a:t>Reformy kurikula – zajišťování rovných vzdělávacích příležitostí</a:t>
            </a:r>
          </a:p>
          <a:p>
            <a:pPr lvl="2"/>
            <a:endParaRPr lang="cs-CZ" b="1" dirty="0"/>
          </a:p>
          <a:p>
            <a:r>
              <a:rPr lang="cs-CZ" dirty="0"/>
              <a:t>Konfliktní východiska vzdělávání</a:t>
            </a:r>
          </a:p>
          <a:p>
            <a:pPr lvl="1"/>
            <a:r>
              <a:rPr lang="cs-CZ" b="1" dirty="0" err="1"/>
              <a:t>fukncionálně</a:t>
            </a:r>
            <a:r>
              <a:rPr lang="cs-CZ" b="1" dirty="0"/>
              <a:t> – strukturní pesimismus</a:t>
            </a:r>
          </a:p>
          <a:p>
            <a:pPr lvl="1"/>
            <a:r>
              <a:rPr lang="cs-CZ" dirty="0"/>
              <a:t>Teorie konfliktu (</a:t>
            </a:r>
            <a:r>
              <a:rPr lang="cs-CZ" dirty="0" err="1"/>
              <a:t>Dahrendorf</a:t>
            </a:r>
            <a:r>
              <a:rPr lang="cs-CZ" dirty="0"/>
              <a:t> 1957) – </a:t>
            </a:r>
            <a:r>
              <a:rPr lang="cs-CZ" dirty="0" err="1"/>
              <a:t>Parsonsova</a:t>
            </a:r>
            <a:r>
              <a:rPr lang="cs-CZ" dirty="0"/>
              <a:t> teorie je </a:t>
            </a:r>
            <a:r>
              <a:rPr lang="cs-CZ" b="1" dirty="0"/>
              <a:t>příliš konsensuální</a:t>
            </a:r>
            <a:r>
              <a:rPr lang="cs-CZ" dirty="0"/>
              <a:t> i konflikt plní v systému určité funkce, selektivní role školy není neutrální</a:t>
            </a:r>
          </a:p>
          <a:p>
            <a:pPr lvl="1"/>
            <a:r>
              <a:rPr lang="cs-CZ" dirty="0"/>
              <a:t>Radikální sociologie (</a:t>
            </a:r>
            <a:r>
              <a:rPr lang="cs-CZ" dirty="0" err="1"/>
              <a:t>Mills</a:t>
            </a:r>
            <a:r>
              <a:rPr lang="cs-CZ" dirty="0"/>
              <a:t> 1959) – </a:t>
            </a:r>
            <a:r>
              <a:rPr lang="cs-CZ" b="1" dirty="0"/>
              <a:t>ignorování mocenských vztahů </a:t>
            </a:r>
            <a:r>
              <a:rPr lang="cs-CZ" dirty="0"/>
              <a:t>a empirických poznatků</a:t>
            </a:r>
          </a:p>
          <a:p>
            <a:pPr lvl="1"/>
            <a:r>
              <a:rPr lang="cs-CZ" b="1" dirty="0"/>
              <a:t>Pro koho je existující stav (škol, vzdělávání) funkční?</a:t>
            </a:r>
          </a:p>
          <a:p>
            <a:pPr lvl="1"/>
            <a:r>
              <a:rPr lang="cs-CZ" dirty="0"/>
              <a:t>Dodnes:</a:t>
            </a:r>
          </a:p>
          <a:p>
            <a:pPr lvl="2"/>
            <a:r>
              <a:rPr lang="cs-CZ" dirty="0"/>
              <a:t>Kritika </a:t>
            </a:r>
            <a:r>
              <a:rPr lang="cs-CZ" dirty="0" err="1"/>
              <a:t>neoloberalismu</a:t>
            </a:r>
            <a:endParaRPr lang="cs-CZ" dirty="0"/>
          </a:p>
          <a:p>
            <a:pPr lvl="2"/>
            <a:r>
              <a:rPr lang="cs-CZ" dirty="0"/>
              <a:t>Kritika </a:t>
            </a:r>
            <a:r>
              <a:rPr lang="cs-CZ" dirty="0" err="1"/>
              <a:t>marketizace</a:t>
            </a:r>
            <a:endParaRPr lang="cs-CZ" dirty="0"/>
          </a:p>
          <a:p>
            <a:pPr lvl="2"/>
            <a:r>
              <a:rPr lang="cs-CZ" dirty="0"/>
              <a:t>Některé gender teorie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0426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18833</TotalTime>
  <Words>850</Words>
  <Application>Microsoft Office PowerPoint</Application>
  <PresentationFormat>Širokoúhlá obrazovka</PresentationFormat>
  <Paragraphs>108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Současné problémy sociologie vzdělávání</vt:lpstr>
      <vt:lpstr>Osnova</vt:lpstr>
      <vt:lpstr>Jak souvisí funkce a struktura se současnými problémy SV?</vt:lpstr>
      <vt:lpstr> Durkheim</vt:lpstr>
      <vt:lpstr>Parsonsovské řešení</vt:lpstr>
      <vt:lpstr>1959 – The School class as a Social System…</vt:lpstr>
      <vt:lpstr>Školní třída (nikoli škola), která je specializovaným sociálním systémem, plní dvě základní funkce:</vt:lpstr>
      <vt:lpstr>Meritokracie v procesu vzdělávání</vt:lpstr>
      <vt:lpstr>Konflikt a Kritika </vt:lpstr>
      <vt:lpstr>Bourdieu, Passeron 1970, 1977</vt:lpstr>
      <vt:lpstr>Funkce z konsensuálního i kritického pohledu</vt:lpstr>
      <vt:lpstr>New Sociology of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problémy sociologie vzdělávání</dc:title>
  <dc:creator>Wirth</dc:creator>
  <cp:lastModifiedBy>Autor</cp:lastModifiedBy>
  <cp:revision>292</cp:revision>
  <dcterms:created xsi:type="dcterms:W3CDTF">2018-09-15T08:21:15Z</dcterms:created>
  <dcterms:modified xsi:type="dcterms:W3CDTF">2019-10-13T07:03:44Z</dcterms:modified>
</cp:coreProperties>
</file>