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06.11.2018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iSgAiM0d8A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5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160239"/>
          </a:xfrm>
        </p:spPr>
        <p:txBody>
          <a:bodyPr>
            <a:normAutofit/>
          </a:bodyPr>
          <a:lstStyle/>
          <a:p>
            <a:r>
              <a:rPr lang="cs-CZ" b="1" dirty="0" smtClean="0"/>
              <a:t>Rozpad socialistické Jugoslávie – mezinárodní dimenze</a:t>
            </a:r>
            <a:endParaRPr lang="en-GB" b="1" dirty="0">
              <a:latin typeface="Montserrat SemiBold" pitchFamily="2" charset="-18"/>
            </a:endParaRP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45704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Balkán v politice velmocí</a:t>
            </a:r>
          </a:p>
          <a:p>
            <a:r>
              <a:rPr lang="cs-CZ" dirty="0" smtClean="0"/>
              <a:t>Barbora Chrzová</a:t>
            </a:r>
          </a:p>
          <a:p>
            <a:r>
              <a:rPr lang="cs-CZ" dirty="0" smtClean="0"/>
              <a:t>6. 11. 2018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35280" cy="576064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Cesta k rozpadu Jugoslávie</a:t>
            </a:r>
            <a:endParaRPr lang="en-GB" sz="3600" dirty="0"/>
          </a:p>
        </p:txBody>
      </p:sp>
      <p:pic>
        <p:nvPicPr>
          <p:cNvPr id="4" name="Obrázek 3" descr="mapa vel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2795450"/>
            <a:ext cx="4572000" cy="4062550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251520" y="836712"/>
            <a:ext cx="864096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1600" b="1" dirty="0" smtClean="0"/>
              <a:t>Vnitropolitický vývoj </a:t>
            </a:r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decentralizace- ústava z roku 1974</a:t>
            </a:r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 smrt </a:t>
            </a:r>
            <a:r>
              <a:rPr lang="cs-CZ" sz="1600" dirty="0" err="1" smtClean="0"/>
              <a:t>Tita</a:t>
            </a:r>
            <a:r>
              <a:rPr lang="cs-CZ" sz="1600" dirty="0" smtClean="0"/>
              <a:t> 5 / 1980 – charismatický lídr, pojící figura</a:t>
            </a:r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 v čele státu kolektivní orgán Předsednictvo SFRJ, v </a:t>
            </a:r>
            <a:r>
              <a:rPr lang="cs-CZ" sz="1600" dirty="0" err="1" smtClean="0"/>
              <a:t>pol</a:t>
            </a:r>
            <a:r>
              <a:rPr lang="cs-CZ" sz="1600" dirty="0" smtClean="0"/>
              <a:t>. 80. let generační výměna</a:t>
            </a:r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 ekonomická stagnace, zahraniční dluh + hospodářská disproporce mezi </a:t>
            </a:r>
            <a:r>
              <a:rPr lang="cs-CZ" sz="1600" dirty="0" err="1" smtClean="0"/>
              <a:t>rep</a:t>
            </a:r>
            <a:r>
              <a:rPr lang="cs-CZ" sz="1600" dirty="0" smtClean="0"/>
              <a:t>.</a:t>
            </a:r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 od 80. let růst napětí v Kosovu – 1981 protesty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51520" y="2924945"/>
            <a:ext cx="446449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1600" b="1" dirty="0" smtClean="0"/>
              <a:t>Mezinárodní faktor</a:t>
            </a:r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cs-CZ" dirty="0" smtClean="0"/>
              <a:t> </a:t>
            </a:r>
            <a:r>
              <a:rPr lang="cs-CZ" sz="1600" dirty="0" smtClean="0"/>
              <a:t>rozpad bipolárního uspořádání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konec specifické </a:t>
            </a:r>
            <a:r>
              <a:rPr lang="cs-CZ" sz="1600" dirty="0" err="1" smtClean="0"/>
              <a:t>jugoslávské</a:t>
            </a:r>
            <a:r>
              <a:rPr lang="cs-CZ" sz="1600" dirty="0" smtClean="0"/>
              <a:t> pozice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stabilita bipolárního uspořádání</a:t>
            </a:r>
          </a:p>
          <a:p>
            <a:pPr>
              <a:spcAft>
                <a:spcPts val="600"/>
              </a:spcAft>
            </a:pPr>
            <a:endParaRPr lang="cs-CZ" sz="1600" dirty="0" smtClean="0"/>
          </a:p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 DEMOKRATIZACE – liberalizace  -- nacionalismus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vznik nových politických stran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vzrůstající nacionalistické </a:t>
            </a:r>
            <a:r>
              <a:rPr lang="cs-CZ" sz="1600" dirty="0" smtClean="0"/>
              <a:t>požadavky</a:t>
            </a:r>
          </a:p>
          <a:p>
            <a:pPr lvl="1">
              <a:spcAft>
                <a:spcPts val="600"/>
              </a:spcAft>
            </a:pPr>
            <a:endParaRPr lang="cs-CZ" sz="1600" dirty="0" smtClean="0"/>
          </a:p>
          <a:p>
            <a:pPr>
              <a:spcAft>
                <a:spcPts val="600"/>
              </a:spcAft>
            </a:pPr>
            <a:r>
              <a:rPr lang="en-GB" sz="1600" dirty="0" err="1" smtClean="0"/>
              <a:t>SFRJ</a:t>
            </a:r>
            <a:r>
              <a:rPr lang="en-GB" sz="1600" dirty="0" smtClean="0"/>
              <a:t> </a:t>
            </a:r>
            <a:r>
              <a:rPr lang="en-GB" sz="1600" dirty="0" err="1" smtClean="0"/>
              <a:t>měla</a:t>
            </a:r>
            <a:r>
              <a:rPr lang="en-GB" sz="1600" dirty="0" smtClean="0"/>
              <a:t> v </a:t>
            </a:r>
            <a:r>
              <a:rPr lang="en-GB" sz="1600" dirty="0" err="1" smtClean="0"/>
              <a:t>roce</a:t>
            </a:r>
            <a:r>
              <a:rPr lang="en-GB" sz="1600" dirty="0" smtClean="0"/>
              <a:t> 1991 23 mil. </a:t>
            </a:r>
            <a:r>
              <a:rPr lang="en-GB" sz="1600" dirty="0" err="1" smtClean="0"/>
              <a:t>obyv</a:t>
            </a:r>
            <a:r>
              <a:rPr lang="en-GB" sz="1600" dirty="0" smtClean="0"/>
              <a:t>., </a:t>
            </a:r>
            <a:r>
              <a:rPr lang="en-GB" sz="1600" dirty="0" err="1" smtClean="0"/>
              <a:t>jen</a:t>
            </a:r>
            <a:r>
              <a:rPr lang="en-GB" sz="1600" dirty="0" smtClean="0"/>
              <a:t> 3 % se </a:t>
            </a:r>
            <a:r>
              <a:rPr lang="en-GB" sz="1600" dirty="0" err="1" smtClean="0"/>
              <a:t>identifikovaly</a:t>
            </a:r>
            <a:r>
              <a:rPr lang="en-GB" sz="1600" dirty="0" smtClean="0"/>
              <a:t> </a:t>
            </a:r>
            <a:r>
              <a:rPr lang="en-GB" sz="1600" dirty="0" err="1" smtClean="0"/>
              <a:t>jako</a:t>
            </a:r>
            <a:r>
              <a:rPr lang="en-GB" sz="1600" dirty="0" smtClean="0"/>
              <a:t> </a:t>
            </a:r>
            <a:r>
              <a:rPr lang="en-GB" sz="1600" dirty="0" err="1" smtClean="0"/>
              <a:t>Jugoslávci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Montserrat SemiBold" pitchFamily="2" charset="-18"/>
              </a:rPr>
              <a:t>Krvavý rozpad Jugoslávie</a:t>
            </a:r>
            <a:endParaRPr lang="en-GB" sz="3600" dirty="0">
              <a:latin typeface="Montserrat SemiBold" pitchFamily="2" charset="-18"/>
            </a:endParaRPr>
          </a:p>
        </p:txBody>
      </p:sp>
      <p:pic>
        <p:nvPicPr>
          <p:cNvPr id="9" name="Obrázek 8" descr="mapa vet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74210" y="3130657"/>
            <a:ext cx="4969790" cy="3727343"/>
          </a:xfrm>
          <a:prstGeom prst="rect">
            <a:avLst/>
          </a:prstGeom>
        </p:spPr>
      </p:pic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 25. 6. 1991- Slovinsko a Chorvatsko vyhlásily nezávislost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03/1991 první ozbrojené střety v </a:t>
            </a:r>
            <a:r>
              <a:rPr lang="cs-CZ" sz="1600" dirty="0" err="1" smtClean="0"/>
              <a:t>Pakracu</a:t>
            </a:r>
            <a:r>
              <a:rPr lang="cs-CZ" sz="1600" dirty="0" smtClean="0"/>
              <a:t> mezi krajinskými Srby a chorvatskou policii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06/1991 10denní konflikt mezi </a:t>
            </a:r>
            <a:r>
              <a:rPr lang="cs-CZ" sz="1600" dirty="0" err="1" smtClean="0"/>
              <a:t>JNA</a:t>
            </a:r>
            <a:r>
              <a:rPr lang="cs-CZ" sz="1600" dirty="0" smtClean="0"/>
              <a:t> a slovinskými jednotkami ve Slovinsku – 63</a:t>
            </a:r>
            <a:r>
              <a:rPr lang="cs-CZ" sz="1600" dirty="0" smtClean="0">
                <a:sym typeface="Wingdings"/>
              </a:rPr>
              <a:t></a:t>
            </a:r>
            <a:endParaRPr lang="cs-CZ" sz="1600" dirty="0" smtClean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/>
              <a:t>1991-1992-1995 válka v Chorvatsku – více než 22 000 </a:t>
            </a:r>
            <a:r>
              <a:rPr lang="cs-CZ" sz="1600" dirty="0" smtClean="0">
                <a:sym typeface="Wingdings"/>
              </a:rPr>
              <a:t>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>
                <a:sym typeface="Wingdings"/>
              </a:rPr>
              <a:t>1992-1995 válka v Bosně a Hercegovině – více než 100 000</a:t>
            </a:r>
            <a:r>
              <a:rPr lang="cs-CZ" sz="1600" dirty="0" smtClean="0"/>
              <a:t> </a:t>
            </a:r>
            <a:r>
              <a:rPr lang="cs-CZ" sz="1600" dirty="0" smtClean="0">
                <a:sym typeface="Wingdings"/>
              </a:rPr>
              <a:t>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>
                <a:sym typeface="Wingdings"/>
              </a:rPr>
              <a:t>1998-1999 válka v Kosovu – více než 14 000</a:t>
            </a:r>
            <a:r>
              <a:rPr lang="cs-CZ" sz="1600" dirty="0" smtClean="0"/>
              <a:t> </a:t>
            </a:r>
            <a:r>
              <a:rPr lang="cs-CZ" sz="1600" dirty="0" smtClean="0">
                <a:sym typeface="Wingdings"/>
              </a:rPr>
              <a:t>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>
                <a:sym typeface="Wingdings"/>
              </a:rPr>
              <a:t>1999-2001 ozbrojené střety v údolí </a:t>
            </a:r>
            <a:r>
              <a:rPr lang="cs-CZ" sz="1600" dirty="0" err="1" smtClean="0">
                <a:sym typeface="Wingdings"/>
              </a:rPr>
              <a:t>Preševo</a:t>
            </a:r>
            <a:r>
              <a:rPr lang="cs-CZ" sz="1600" dirty="0" smtClean="0">
                <a:sym typeface="Wingdings"/>
              </a:rPr>
              <a:t>  (J Srbsko) – 53 </a:t>
            </a:r>
            <a:r>
              <a:rPr lang="cs-CZ" sz="1600" dirty="0" smtClean="0"/>
              <a:t> </a:t>
            </a:r>
            <a:r>
              <a:rPr lang="cs-CZ" sz="1600" dirty="0" smtClean="0">
                <a:sym typeface="Wingdings"/>
              </a:rPr>
              <a:t>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cs-CZ" sz="1600" dirty="0" smtClean="0">
                <a:sym typeface="Wingdings"/>
              </a:rPr>
              <a:t>2001 konflikt v Makedonii - 731</a:t>
            </a:r>
            <a:r>
              <a:rPr lang="cs-CZ" sz="1600" dirty="0" smtClean="0"/>
              <a:t> </a:t>
            </a:r>
            <a:r>
              <a:rPr lang="cs-CZ" sz="1600" dirty="0" smtClean="0">
                <a:sym typeface="Wingdings"/>
              </a:rPr>
              <a:t></a:t>
            </a:r>
            <a:endParaRPr lang="en-GB" sz="1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4797152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Dragović</a:t>
            </a:r>
            <a:r>
              <a:rPr lang="cs-CZ" dirty="0" smtClean="0"/>
              <a:t>-</a:t>
            </a:r>
            <a:r>
              <a:rPr lang="cs-CZ" dirty="0" err="1" smtClean="0"/>
              <a:t>Soso</a:t>
            </a:r>
            <a:r>
              <a:rPr lang="cs-CZ" dirty="0" smtClean="0"/>
              <a:t>: </a:t>
            </a:r>
            <a:r>
              <a:rPr lang="cs-CZ" i="1" dirty="0" smtClean="0"/>
              <a:t>„</a:t>
            </a:r>
            <a:r>
              <a:rPr lang="cs-CZ" i="1" dirty="0" err="1" smtClean="0"/>
              <a:t>But</a:t>
            </a:r>
            <a:r>
              <a:rPr lang="cs-CZ" i="1" dirty="0" smtClean="0"/>
              <a:t> </a:t>
            </a:r>
            <a:r>
              <a:rPr lang="cs-CZ" i="1" dirty="0" err="1" smtClean="0"/>
              <a:t>when</a:t>
            </a:r>
            <a:r>
              <a:rPr lang="cs-CZ" i="1" dirty="0" smtClean="0"/>
              <a:t> </a:t>
            </a:r>
            <a:r>
              <a:rPr lang="cs-CZ" i="1" dirty="0" err="1" smtClean="0"/>
              <a:t>did</a:t>
            </a:r>
            <a:r>
              <a:rPr lang="cs-CZ" i="1" dirty="0" smtClean="0"/>
              <a:t> the country </a:t>
            </a:r>
            <a:r>
              <a:rPr lang="cs-CZ" i="1" dirty="0" err="1" smtClean="0"/>
              <a:t>actually</a:t>
            </a:r>
            <a:r>
              <a:rPr lang="cs-CZ" i="1" dirty="0" smtClean="0"/>
              <a:t> </a:t>
            </a:r>
            <a:r>
              <a:rPr lang="cs-CZ" i="1" dirty="0" err="1" smtClean="0"/>
              <a:t>disintegrate</a:t>
            </a:r>
            <a:r>
              <a:rPr lang="cs-CZ" i="1" dirty="0" smtClean="0"/>
              <a:t> </a:t>
            </a:r>
            <a:r>
              <a:rPr lang="cs-CZ" i="1" dirty="0" err="1" smtClean="0"/>
              <a:t>and</a:t>
            </a:r>
            <a:r>
              <a:rPr lang="cs-CZ" i="1" dirty="0" smtClean="0"/>
              <a:t> </a:t>
            </a:r>
            <a:r>
              <a:rPr lang="cs-CZ" i="1" dirty="0" err="1" smtClean="0"/>
              <a:t>what</a:t>
            </a:r>
            <a:r>
              <a:rPr lang="cs-CZ" i="1" dirty="0" smtClean="0"/>
              <a:t> </a:t>
            </a:r>
            <a:r>
              <a:rPr lang="cs-CZ" i="1" dirty="0" err="1" smtClean="0"/>
              <a:t>were</a:t>
            </a:r>
            <a:r>
              <a:rPr lang="cs-CZ" i="1" dirty="0" smtClean="0"/>
              <a:t> the </a:t>
            </a:r>
            <a:r>
              <a:rPr lang="cs-CZ" i="1" dirty="0" err="1" smtClean="0"/>
              <a:t>causes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its</a:t>
            </a:r>
            <a:r>
              <a:rPr lang="cs-CZ" i="1" dirty="0" smtClean="0"/>
              <a:t> </a:t>
            </a:r>
            <a:r>
              <a:rPr lang="cs-CZ" i="1" dirty="0" err="1" smtClean="0"/>
              <a:t>breakup</a:t>
            </a:r>
            <a:r>
              <a:rPr lang="cs-CZ" i="1" dirty="0" smtClean="0"/>
              <a:t>? </a:t>
            </a:r>
            <a:r>
              <a:rPr lang="cs-CZ" i="1" dirty="0" err="1" smtClean="0"/>
              <a:t>Why</a:t>
            </a:r>
            <a:r>
              <a:rPr lang="cs-CZ" i="1" dirty="0" smtClean="0"/>
              <a:t> </a:t>
            </a:r>
            <a:r>
              <a:rPr lang="cs-CZ" i="1" dirty="0" err="1" smtClean="0"/>
              <a:t>was</a:t>
            </a:r>
            <a:r>
              <a:rPr lang="cs-CZ" i="1" dirty="0" smtClean="0"/>
              <a:t> </a:t>
            </a:r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so</a:t>
            </a:r>
            <a:r>
              <a:rPr lang="cs-CZ" i="1" dirty="0" smtClean="0"/>
              <a:t> </a:t>
            </a:r>
            <a:r>
              <a:rPr lang="cs-CZ" i="1" dirty="0" err="1" smtClean="0"/>
              <a:t>violent</a:t>
            </a:r>
            <a:r>
              <a:rPr lang="cs-CZ" i="1" dirty="0" smtClean="0"/>
              <a:t>? And, </a:t>
            </a:r>
            <a:r>
              <a:rPr lang="cs-CZ" i="1" dirty="0" err="1" smtClean="0"/>
              <a:t>who</a:t>
            </a:r>
            <a:r>
              <a:rPr lang="cs-CZ" i="1" dirty="0" smtClean="0"/>
              <a:t>, </a:t>
            </a:r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anyone</a:t>
            </a:r>
            <a:r>
              <a:rPr lang="cs-CZ" i="1" dirty="0" smtClean="0"/>
              <a:t>, </a:t>
            </a:r>
            <a:r>
              <a:rPr lang="cs-CZ" i="1" dirty="0" err="1" smtClean="0"/>
              <a:t>was</a:t>
            </a:r>
            <a:r>
              <a:rPr lang="cs-CZ" i="1" dirty="0" smtClean="0"/>
              <a:t> to </a:t>
            </a:r>
            <a:r>
              <a:rPr lang="cs-CZ" i="1" dirty="0" err="1" smtClean="0"/>
              <a:t>blame</a:t>
            </a:r>
            <a:r>
              <a:rPr lang="cs-CZ" i="1" dirty="0" smtClean="0"/>
              <a:t>?“</a:t>
            </a: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>Jasna </a:t>
            </a:r>
            <a:r>
              <a:rPr lang="cs-CZ" sz="3600" b="1" dirty="0" err="1" smtClean="0"/>
              <a:t>Dragović</a:t>
            </a:r>
            <a:r>
              <a:rPr lang="cs-CZ" sz="3600" b="1" dirty="0" smtClean="0"/>
              <a:t>-</a:t>
            </a:r>
            <a:r>
              <a:rPr lang="cs-CZ" sz="3600" b="1" dirty="0" err="1" smtClean="0"/>
              <a:t>Soso</a:t>
            </a:r>
            <a:r>
              <a:rPr lang="cs-CZ" sz="3600" b="1" dirty="0" smtClean="0"/>
              <a:t>, „</a:t>
            </a:r>
            <a:r>
              <a:rPr lang="cs-CZ" sz="3600" b="1" dirty="0" err="1" smtClean="0"/>
              <a:t>Why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Did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Yugoslavia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Disintegrate</a:t>
            </a:r>
            <a:r>
              <a:rPr lang="cs-CZ" sz="3600" b="1" dirty="0" smtClean="0"/>
              <a:t>? “</a:t>
            </a:r>
            <a:endParaRPr lang="en-GB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5328592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sz="1700" i="1" dirty="0" smtClean="0"/>
              <a:t>“Scholarship does not exist in a vacuum but tends to be influenced by the dominant cognitive frameworks of its time and often seeks to respond to prevailing public perceptions and political debates”</a:t>
            </a:r>
            <a:endParaRPr lang="cs-CZ" sz="1700" i="1" dirty="0" smtClean="0"/>
          </a:p>
          <a:p>
            <a:pPr marL="0" indent="0">
              <a:spcAft>
                <a:spcPts val="1200"/>
              </a:spcAft>
              <a:buNone/>
            </a:pPr>
            <a:endParaRPr lang="cs-CZ" sz="1700" i="1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cs-CZ" sz="1700" b="1" dirty="0" smtClean="0"/>
              <a:t>5 základních explanačních rámců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cs-CZ" sz="1700" i="1" dirty="0" err="1" smtClean="0"/>
              <a:t>Explanations</a:t>
            </a:r>
            <a:r>
              <a:rPr lang="cs-CZ" sz="1700" i="1" dirty="0" smtClean="0"/>
              <a:t> </a:t>
            </a:r>
            <a:r>
              <a:rPr lang="cs-CZ" sz="1700" i="1" dirty="0" err="1" smtClean="0"/>
              <a:t>focused</a:t>
            </a:r>
            <a:r>
              <a:rPr lang="cs-CZ" sz="1700" i="1" dirty="0" smtClean="0"/>
              <a:t> on</a:t>
            </a:r>
          </a:p>
          <a:p>
            <a:pPr lvl="0">
              <a:spcAft>
                <a:spcPts val="600"/>
              </a:spcAft>
            </a:pPr>
            <a:r>
              <a:rPr lang="cs-CZ" sz="1700" b="1" i="1" dirty="0" smtClean="0"/>
              <a:t>longue </a:t>
            </a:r>
            <a:r>
              <a:rPr lang="cs-CZ" sz="1700" b="1" i="1" dirty="0" err="1" smtClean="0"/>
              <a:t>duree</a:t>
            </a:r>
            <a:r>
              <a:rPr lang="cs-CZ" sz="1700" dirty="0" smtClean="0"/>
              <a:t>, </a:t>
            </a:r>
            <a:r>
              <a:rPr lang="cs-CZ" sz="1700" dirty="0" err="1" smtClean="0"/>
              <a:t>emphasizing</a:t>
            </a:r>
            <a:r>
              <a:rPr lang="cs-CZ" sz="1700" dirty="0" smtClean="0"/>
              <a:t> “</a:t>
            </a:r>
            <a:r>
              <a:rPr lang="cs-CZ" sz="1700" b="1" dirty="0" err="1" smtClean="0"/>
              <a:t>ancient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hatreds</a:t>
            </a:r>
            <a:r>
              <a:rPr lang="cs-CZ" sz="1700" dirty="0" smtClean="0"/>
              <a:t>,” a “</a:t>
            </a:r>
            <a:r>
              <a:rPr lang="cs-CZ" sz="1700" b="1" dirty="0" err="1" smtClean="0"/>
              <a:t>clash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of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civilizations</a:t>
            </a:r>
            <a:r>
              <a:rPr lang="cs-CZ" sz="1700" dirty="0" smtClean="0"/>
              <a:t>,” </a:t>
            </a:r>
            <a:r>
              <a:rPr lang="cs-CZ" sz="1700" dirty="0" err="1" smtClean="0"/>
              <a:t>or</a:t>
            </a:r>
            <a:r>
              <a:rPr lang="cs-CZ" sz="1700" dirty="0" smtClean="0"/>
              <a:t> the </a:t>
            </a:r>
            <a:r>
              <a:rPr lang="cs-CZ" sz="1700" dirty="0" err="1" smtClean="0"/>
              <a:t>legacy</a:t>
            </a:r>
            <a:r>
              <a:rPr lang="cs-CZ" sz="1700" dirty="0" smtClean="0"/>
              <a:t> </a:t>
            </a:r>
            <a:r>
              <a:rPr lang="cs-CZ" sz="1700" dirty="0" err="1" smtClean="0"/>
              <a:t>of</a:t>
            </a:r>
            <a:r>
              <a:rPr lang="cs-CZ" sz="1700" dirty="0" smtClean="0"/>
              <a:t> </a:t>
            </a:r>
            <a:r>
              <a:rPr lang="cs-CZ" sz="1700" b="1" dirty="0" err="1" smtClean="0"/>
              <a:t>imperial</a:t>
            </a:r>
            <a:r>
              <a:rPr lang="cs-CZ" sz="1700" b="1" dirty="0" smtClean="0"/>
              <a:t> rule </a:t>
            </a:r>
            <a:r>
              <a:rPr lang="cs-CZ" sz="1700" dirty="0" smtClean="0"/>
              <a:t>in the </a:t>
            </a:r>
            <a:r>
              <a:rPr lang="cs-CZ" sz="1700" dirty="0" err="1" smtClean="0"/>
              <a:t>Balkans</a:t>
            </a:r>
            <a:endParaRPr lang="en-GB" sz="1700" dirty="0" smtClean="0"/>
          </a:p>
          <a:p>
            <a:pPr lvl="0">
              <a:spcAft>
                <a:spcPts val="600"/>
              </a:spcAft>
            </a:pPr>
            <a:r>
              <a:rPr lang="cs-CZ" sz="1700" dirty="0" err="1" smtClean="0"/>
              <a:t>historical</a:t>
            </a:r>
            <a:r>
              <a:rPr lang="cs-CZ" sz="1700" dirty="0" smtClean="0"/>
              <a:t> </a:t>
            </a:r>
            <a:r>
              <a:rPr lang="cs-CZ" sz="1700" dirty="0" err="1" smtClean="0"/>
              <a:t>legacy</a:t>
            </a:r>
            <a:r>
              <a:rPr lang="cs-CZ" sz="1700" dirty="0" smtClean="0"/>
              <a:t> </a:t>
            </a:r>
            <a:r>
              <a:rPr lang="cs-CZ" sz="1700" dirty="0" err="1" smtClean="0"/>
              <a:t>of</a:t>
            </a:r>
            <a:r>
              <a:rPr lang="cs-CZ" sz="1700" dirty="0" smtClean="0"/>
              <a:t> the </a:t>
            </a:r>
            <a:r>
              <a:rPr lang="cs-CZ" sz="1700" dirty="0" err="1" smtClean="0"/>
              <a:t>nineteenth</a:t>
            </a:r>
            <a:r>
              <a:rPr lang="cs-CZ" sz="1700" dirty="0" smtClean="0"/>
              <a:t>-</a:t>
            </a:r>
            <a:r>
              <a:rPr lang="cs-CZ" sz="1700" dirty="0" err="1" smtClean="0"/>
              <a:t>century</a:t>
            </a:r>
            <a:r>
              <a:rPr lang="cs-CZ" sz="1700" dirty="0" smtClean="0"/>
              <a:t> </a:t>
            </a:r>
            <a:r>
              <a:rPr lang="cs-CZ" sz="1700" b="1" dirty="0" err="1" smtClean="0"/>
              <a:t>South</a:t>
            </a:r>
            <a:r>
              <a:rPr lang="cs-CZ" sz="1700" b="1" dirty="0" smtClean="0"/>
              <a:t> Slav </a:t>
            </a:r>
            <a:r>
              <a:rPr lang="cs-CZ" sz="1700" b="1" dirty="0" err="1" smtClean="0"/>
              <a:t>national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ideologies</a:t>
            </a:r>
            <a:r>
              <a:rPr lang="cs-CZ" sz="1700" b="1" dirty="0" smtClean="0"/>
              <a:t> </a:t>
            </a:r>
            <a:r>
              <a:rPr lang="cs-CZ" sz="1700" dirty="0" err="1" smtClean="0"/>
              <a:t>and</a:t>
            </a:r>
            <a:r>
              <a:rPr lang="cs-CZ" sz="1700" dirty="0" smtClean="0"/>
              <a:t> the </a:t>
            </a:r>
            <a:r>
              <a:rPr lang="cs-CZ" sz="1700" dirty="0" err="1" smtClean="0"/>
              <a:t>first</a:t>
            </a:r>
            <a:r>
              <a:rPr lang="cs-CZ" sz="1700" dirty="0" smtClean="0"/>
              <a:t> </a:t>
            </a:r>
            <a:r>
              <a:rPr lang="cs-CZ" sz="1700" dirty="0" err="1" smtClean="0"/>
              <a:t>Yugoslav</a:t>
            </a:r>
            <a:r>
              <a:rPr lang="cs-CZ" sz="1700" dirty="0" smtClean="0"/>
              <a:t> </a:t>
            </a:r>
            <a:r>
              <a:rPr lang="cs-CZ" sz="1700" dirty="0" err="1" smtClean="0"/>
              <a:t>state</a:t>
            </a:r>
            <a:r>
              <a:rPr lang="cs-CZ" sz="1700" dirty="0" smtClean="0"/>
              <a:t>-</a:t>
            </a:r>
            <a:r>
              <a:rPr lang="cs-CZ" sz="1700" dirty="0" err="1" smtClean="0"/>
              <a:t>building</a:t>
            </a:r>
            <a:r>
              <a:rPr lang="cs-CZ" sz="1700" dirty="0" smtClean="0"/>
              <a:t> experiment </a:t>
            </a:r>
            <a:r>
              <a:rPr lang="cs-CZ" sz="1700" dirty="0" err="1" smtClean="0"/>
              <a:t>from</a:t>
            </a:r>
            <a:r>
              <a:rPr lang="cs-CZ" sz="1700" dirty="0" smtClean="0"/>
              <a:t> 1918 to 1941</a:t>
            </a:r>
            <a:endParaRPr lang="en-GB" sz="1700" dirty="0" smtClean="0"/>
          </a:p>
          <a:p>
            <a:pPr lvl="0">
              <a:spcAft>
                <a:spcPts val="600"/>
              </a:spcAft>
            </a:pPr>
            <a:r>
              <a:rPr lang="cs-CZ" sz="1700" b="1" dirty="0" err="1" smtClean="0"/>
              <a:t>legacy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of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Yugoslavia’s</a:t>
            </a:r>
            <a:r>
              <a:rPr lang="cs-CZ" sz="1700" b="1" dirty="0" smtClean="0"/>
              <a:t> socialist </a:t>
            </a:r>
            <a:r>
              <a:rPr lang="cs-CZ" sz="1700" b="1" dirty="0" err="1" smtClean="0"/>
              <a:t>system</a:t>
            </a:r>
            <a:r>
              <a:rPr lang="cs-CZ" sz="1700" dirty="0" smtClean="0"/>
              <a:t>, </a:t>
            </a:r>
            <a:r>
              <a:rPr lang="cs-CZ" sz="1700" dirty="0" err="1" smtClean="0"/>
              <a:t>its</a:t>
            </a:r>
            <a:r>
              <a:rPr lang="cs-CZ" sz="1700" dirty="0" smtClean="0"/>
              <a:t> </a:t>
            </a:r>
            <a:r>
              <a:rPr lang="cs-CZ" sz="1700" dirty="0" err="1" smtClean="0"/>
              <a:t>constitutional</a:t>
            </a:r>
            <a:r>
              <a:rPr lang="cs-CZ" sz="1700" dirty="0" smtClean="0"/>
              <a:t> </a:t>
            </a:r>
            <a:r>
              <a:rPr lang="cs-CZ" sz="1700" dirty="0" err="1" smtClean="0"/>
              <a:t>development</a:t>
            </a:r>
            <a:r>
              <a:rPr lang="cs-CZ" sz="1700" dirty="0" smtClean="0"/>
              <a:t> </a:t>
            </a:r>
            <a:r>
              <a:rPr lang="cs-CZ" sz="1700" dirty="0" err="1" smtClean="0"/>
              <a:t>and</a:t>
            </a:r>
            <a:r>
              <a:rPr lang="cs-CZ" sz="1700" dirty="0" smtClean="0"/>
              <a:t> </a:t>
            </a:r>
            <a:r>
              <a:rPr lang="cs-CZ" sz="1700" dirty="0" err="1" smtClean="0"/>
              <a:t>federal</a:t>
            </a:r>
            <a:r>
              <a:rPr lang="cs-CZ" sz="1700" dirty="0" smtClean="0"/>
              <a:t> </a:t>
            </a:r>
            <a:r>
              <a:rPr lang="cs-CZ" sz="1700" dirty="0" err="1" smtClean="0"/>
              <a:t>structure</a:t>
            </a:r>
            <a:r>
              <a:rPr lang="cs-CZ" sz="1700" dirty="0" smtClean="0"/>
              <a:t>, </a:t>
            </a:r>
            <a:r>
              <a:rPr lang="cs-CZ" sz="1700" dirty="0" err="1" smtClean="0"/>
              <a:t>its</a:t>
            </a:r>
            <a:r>
              <a:rPr lang="cs-CZ" sz="1700" dirty="0" smtClean="0"/>
              <a:t> </a:t>
            </a:r>
            <a:r>
              <a:rPr lang="cs-CZ" sz="1700" dirty="0" err="1" smtClean="0"/>
              <a:t>ideological</a:t>
            </a:r>
            <a:r>
              <a:rPr lang="cs-CZ" sz="1700" dirty="0" smtClean="0"/>
              <a:t> </a:t>
            </a:r>
            <a:r>
              <a:rPr lang="cs-CZ" sz="1700" dirty="0" err="1" smtClean="0"/>
              <a:t>delegitimation</a:t>
            </a:r>
            <a:r>
              <a:rPr lang="cs-CZ" sz="1700" dirty="0" smtClean="0"/>
              <a:t>, </a:t>
            </a:r>
            <a:r>
              <a:rPr lang="cs-CZ" sz="1700" dirty="0" err="1" smtClean="0"/>
              <a:t>and</a:t>
            </a:r>
            <a:r>
              <a:rPr lang="cs-CZ" sz="1700" dirty="0" smtClean="0"/>
              <a:t> </a:t>
            </a:r>
            <a:r>
              <a:rPr lang="cs-CZ" sz="1700" dirty="0" err="1" smtClean="0"/>
              <a:t>its</a:t>
            </a:r>
            <a:r>
              <a:rPr lang="cs-CZ" sz="1700" dirty="0" smtClean="0"/>
              <a:t> </a:t>
            </a:r>
            <a:r>
              <a:rPr lang="cs-CZ" sz="1700" dirty="0" err="1" smtClean="0"/>
              <a:t>economic</a:t>
            </a:r>
            <a:r>
              <a:rPr lang="cs-CZ" sz="1700" dirty="0" smtClean="0"/>
              <a:t> </a:t>
            </a:r>
            <a:r>
              <a:rPr lang="cs-CZ" sz="1700" dirty="0" err="1" smtClean="0"/>
              <a:t>failure</a:t>
            </a:r>
            <a:endParaRPr lang="en-GB" sz="1700" dirty="0" smtClean="0"/>
          </a:p>
          <a:p>
            <a:pPr lvl="0">
              <a:spcAft>
                <a:spcPts val="600"/>
              </a:spcAft>
            </a:pPr>
            <a:r>
              <a:rPr lang="cs-CZ" sz="1700" dirty="0" smtClean="0"/>
              <a:t>period </a:t>
            </a:r>
            <a:r>
              <a:rPr lang="cs-CZ" sz="1700" dirty="0" err="1" smtClean="0"/>
              <a:t>of</a:t>
            </a:r>
            <a:r>
              <a:rPr lang="cs-CZ" sz="1700" dirty="0" smtClean="0"/>
              <a:t> </a:t>
            </a:r>
            <a:r>
              <a:rPr lang="cs-CZ" sz="1700" dirty="0" err="1" smtClean="0"/>
              <a:t>Yugoslavia’s</a:t>
            </a:r>
            <a:r>
              <a:rPr lang="cs-CZ" sz="1700" dirty="0" smtClean="0"/>
              <a:t> </a:t>
            </a:r>
            <a:r>
              <a:rPr lang="cs-CZ" sz="1700" dirty="0" err="1" smtClean="0"/>
              <a:t>breakdown</a:t>
            </a:r>
            <a:r>
              <a:rPr lang="cs-CZ" sz="1700" dirty="0" smtClean="0"/>
              <a:t> in the </a:t>
            </a:r>
            <a:r>
              <a:rPr lang="cs-CZ" sz="1700" dirty="0" err="1" smtClean="0"/>
              <a:t>second</a:t>
            </a:r>
            <a:r>
              <a:rPr lang="cs-CZ" sz="1700" dirty="0" smtClean="0"/>
              <a:t> half </a:t>
            </a:r>
            <a:r>
              <a:rPr lang="cs-CZ" sz="1700" dirty="0" err="1" smtClean="0"/>
              <a:t>of</a:t>
            </a:r>
            <a:r>
              <a:rPr lang="cs-CZ" sz="1700" dirty="0" smtClean="0"/>
              <a:t> the 1980s </a:t>
            </a:r>
            <a:r>
              <a:rPr lang="cs-CZ" sz="1700" dirty="0" err="1" smtClean="0"/>
              <a:t>and</a:t>
            </a:r>
            <a:r>
              <a:rPr lang="cs-CZ" sz="1700" dirty="0" smtClean="0"/>
              <a:t> the </a:t>
            </a:r>
            <a:r>
              <a:rPr lang="cs-CZ" sz="1700" b="1" dirty="0" smtClean="0"/>
              <a:t>role </a:t>
            </a:r>
            <a:r>
              <a:rPr lang="cs-CZ" sz="1700" b="1" dirty="0" err="1" smtClean="0"/>
              <a:t>of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political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and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intellectual</a:t>
            </a:r>
            <a:r>
              <a:rPr lang="cs-CZ" sz="1700" b="1" dirty="0" smtClean="0"/>
              <a:t> </a:t>
            </a:r>
            <a:r>
              <a:rPr lang="cs-CZ" sz="1700" b="1" dirty="0" err="1" smtClean="0"/>
              <a:t>agency</a:t>
            </a:r>
            <a:endParaRPr lang="en-GB" sz="1700" b="1" dirty="0" smtClean="0"/>
          </a:p>
          <a:p>
            <a:pPr>
              <a:spcAft>
                <a:spcPts val="600"/>
              </a:spcAft>
            </a:pPr>
            <a:r>
              <a:rPr lang="en-GB" sz="1700" dirty="0" smtClean="0"/>
              <a:t>impact of </a:t>
            </a:r>
            <a:r>
              <a:rPr lang="en-GB" sz="1700" b="1" dirty="0" smtClean="0"/>
              <a:t>external factors</a:t>
            </a:r>
            <a:endParaRPr lang="en-US" sz="17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296144"/>
          </a:xfrm>
        </p:spPr>
        <p:txBody>
          <a:bodyPr>
            <a:noAutofit/>
          </a:bodyPr>
          <a:lstStyle/>
          <a:p>
            <a:pPr algn="l"/>
            <a:r>
              <a:rPr lang="cs-CZ" sz="2400" dirty="0" err="1" smtClean="0"/>
              <a:t>Dejan</a:t>
            </a:r>
            <a:r>
              <a:rPr lang="cs-CZ" sz="2400" dirty="0" smtClean="0"/>
              <a:t> </a:t>
            </a:r>
            <a:r>
              <a:rPr lang="cs-CZ" sz="2400" dirty="0" err="1" smtClean="0"/>
              <a:t>Jović</a:t>
            </a:r>
            <a:r>
              <a:rPr lang="cs-CZ" sz="2400" dirty="0" smtClean="0"/>
              <a:t>: </a:t>
            </a:r>
            <a:br>
              <a:rPr lang="cs-CZ" sz="2400" dirty="0" smtClean="0"/>
            </a:br>
            <a:r>
              <a:rPr lang="cs-CZ" sz="2400" b="1" dirty="0" smtClean="0"/>
              <a:t>The </a:t>
            </a:r>
            <a:r>
              <a:rPr lang="cs-CZ" sz="2400" b="1" dirty="0" err="1" smtClean="0"/>
              <a:t>Break</a:t>
            </a:r>
            <a:r>
              <a:rPr lang="cs-CZ" sz="2400" b="1" dirty="0" smtClean="0"/>
              <a:t>-</a:t>
            </a:r>
            <a:r>
              <a:rPr lang="cs-CZ" sz="2400" b="1" dirty="0" err="1" smtClean="0"/>
              <a:t>Up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the </a:t>
            </a:r>
            <a:r>
              <a:rPr lang="cs-CZ" sz="2400" b="1" dirty="0" err="1" smtClean="0"/>
              <a:t>Yugoslav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Federation</a:t>
            </a:r>
            <a:r>
              <a:rPr lang="cs-CZ" sz="2400" b="1" dirty="0" smtClean="0"/>
              <a:t> – The most </a:t>
            </a:r>
            <a:r>
              <a:rPr lang="cs-CZ" sz="2400" b="1" dirty="0" err="1" smtClean="0"/>
              <a:t>common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explanations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the </a:t>
            </a:r>
            <a:r>
              <a:rPr lang="cs-CZ" sz="2400" b="1" dirty="0" err="1" smtClean="0"/>
              <a:t>dissolution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socialist </a:t>
            </a:r>
            <a:r>
              <a:rPr lang="cs-CZ" sz="2400" b="1" dirty="0" err="1" smtClean="0"/>
              <a:t>Yugoslavia</a:t>
            </a:r>
            <a:endParaRPr lang="en-GB" sz="2400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395536" y="2060848"/>
            <a:ext cx="8363272" cy="4392488"/>
          </a:xfrm>
        </p:spPr>
        <p:txBody>
          <a:bodyPr>
            <a:normAutofit fontScale="92500" lnSpcReduction="10000"/>
          </a:bodyPr>
          <a:lstStyle/>
          <a:p>
            <a:pPr marL="36000" lvl="1">
              <a:spcAft>
                <a:spcPts val="600"/>
              </a:spcAft>
              <a:buNone/>
            </a:pPr>
            <a:r>
              <a:rPr lang="cs-CZ" sz="1800" b="1" dirty="0" smtClean="0"/>
              <a:t>7 základních vysvětlení</a:t>
            </a:r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dirty="0" smtClean="0"/>
              <a:t>the </a:t>
            </a:r>
            <a:r>
              <a:rPr lang="cs-CZ" sz="1800" dirty="0" err="1" smtClean="0"/>
              <a:t>international</a:t>
            </a:r>
            <a:r>
              <a:rPr lang="cs-CZ" sz="1800" dirty="0" smtClean="0"/>
              <a:t> </a:t>
            </a:r>
            <a:r>
              <a:rPr lang="cs-CZ" sz="1800" dirty="0" err="1" smtClean="0"/>
              <a:t>politics</a:t>
            </a:r>
            <a:r>
              <a:rPr lang="cs-CZ" sz="1800" dirty="0" smtClean="0"/>
              <a:t> argument</a:t>
            </a:r>
            <a:endParaRPr lang="en-GB" sz="1800" dirty="0" smtClean="0"/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dirty="0" smtClean="0"/>
              <a:t> the </a:t>
            </a:r>
            <a:r>
              <a:rPr lang="cs-CZ" sz="1800" dirty="0" err="1" smtClean="0"/>
              <a:t>economic</a:t>
            </a:r>
            <a:r>
              <a:rPr lang="cs-CZ" sz="1800" dirty="0" smtClean="0"/>
              <a:t> argument</a:t>
            </a:r>
            <a:endParaRPr lang="en-GB" sz="1800" dirty="0" smtClean="0"/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dirty="0" smtClean="0"/>
              <a:t>the </a:t>
            </a:r>
            <a:r>
              <a:rPr lang="cs-CZ" sz="1800" dirty="0" err="1" smtClean="0"/>
              <a:t>ancient</a:t>
            </a:r>
            <a:r>
              <a:rPr lang="cs-CZ" sz="1800" dirty="0" smtClean="0"/>
              <a:t> </a:t>
            </a:r>
            <a:r>
              <a:rPr lang="cs-CZ" sz="1800" dirty="0" err="1" smtClean="0"/>
              <a:t>ethnic</a:t>
            </a:r>
            <a:r>
              <a:rPr lang="cs-CZ" sz="1800" dirty="0" smtClean="0"/>
              <a:t> </a:t>
            </a:r>
            <a:r>
              <a:rPr lang="cs-CZ" sz="1800" dirty="0" err="1" smtClean="0"/>
              <a:t>hatred</a:t>
            </a:r>
            <a:r>
              <a:rPr lang="cs-CZ" sz="1800" dirty="0" smtClean="0"/>
              <a:t> argument</a:t>
            </a:r>
            <a:endParaRPr lang="en-GB" sz="1800" dirty="0" smtClean="0"/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dirty="0" smtClean="0"/>
              <a:t>the </a:t>
            </a:r>
            <a:r>
              <a:rPr lang="cs-CZ" sz="1800" dirty="0" err="1" smtClean="0"/>
              <a:t>nationalism</a:t>
            </a:r>
            <a:r>
              <a:rPr lang="cs-CZ" sz="1800" dirty="0" smtClean="0"/>
              <a:t> argument</a:t>
            </a:r>
            <a:endParaRPr lang="en-GB" sz="1800" dirty="0" smtClean="0"/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dirty="0" smtClean="0"/>
              <a:t>the </a:t>
            </a:r>
            <a:r>
              <a:rPr lang="cs-CZ" sz="1800" dirty="0" err="1" smtClean="0"/>
              <a:t>cultural</a:t>
            </a:r>
            <a:r>
              <a:rPr lang="cs-CZ" sz="1800" dirty="0" smtClean="0"/>
              <a:t> argument</a:t>
            </a:r>
            <a:endParaRPr lang="en-GB" sz="1800" dirty="0" smtClean="0"/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dirty="0" smtClean="0"/>
              <a:t>the role </a:t>
            </a:r>
            <a:r>
              <a:rPr lang="cs-CZ" sz="1800" dirty="0" err="1" smtClean="0"/>
              <a:t>of</a:t>
            </a:r>
            <a:r>
              <a:rPr lang="cs-CZ" sz="1800" dirty="0" smtClean="0"/>
              <a:t> personality argument</a:t>
            </a:r>
            <a:endParaRPr lang="en-GB" sz="1800" dirty="0" smtClean="0"/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dirty="0" smtClean="0"/>
              <a:t>the </a:t>
            </a:r>
            <a:r>
              <a:rPr lang="cs-CZ" sz="1800" dirty="0" err="1" smtClean="0"/>
              <a:t>fall</a:t>
            </a:r>
            <a:r>
              <a:rPr lang="cs-CZ" sz="1800" dirty="0" smtClean="0"/>
              <a:t> </a:t>
            </a:r>
            <a:r>
              <a:rPr lang="cs-CZ" sz="1800" dirty="0" err="1" smtClean="0"/>
              <a:t>of</a:t>
            </a:r>
            <a:r>
              <a:rPr lang="cs-CZ" sz="1800" dirty="0" smtClean="0"/>
              <a:t> </a:t>
            </a:r>
            <a:r>
              <a:rPr lang="cs-CZ" sz="1800" dirty="0" err="1" smtClean="0"/>
              <a:t>empires</a:t>
            </a:r>
            <a:r>
              <a:rPr lang="cs-CZ" sz="1800" dirty="0" smtClean="0"/>
              <a:t> argument</a:t>
            </a:r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endParaRPr lang="cs-CZ" sz="1800" dirty="0" smtClean="0"/>
          </a:p>
          <a:p>
            <a:pPr marL="36000" lvl="1">
              <a:spcAft>
                <a:spcPts val="600"/>
              </a:spcAft>
              <a:buNone/>
            </a:pPr>
            <a:r>
              <a:rPr lang="cs-CZ" sz="1800" dirty="0" smtClean="0"/>
              <a:t>W</a:t>
            </a:r>
            <a:r>
              <a:rPr lang="en-GB" sz="1800" dirty="0" err="1" smtClean="0"/>
              <a:t>ith</a:t>
            </a:r>
            <a:r>
              <a:rPr lang="en-GB" sz="1800" dirty="0" smtClean="0"/>
              <a:t> the exception of the ancient ethnic hatred argument, all </a:t>
            </a:r>
            <a:r>
              <a:rPr lang="en-GB" sz="1800" dirty="0" err="1" smtClean="0"/>
              <a:t>approches</a:t>
            </a:r>
            <a:r>
              <a:rPr lang="en-GB" sz="1800" dirty="0" smtClean="0"/>
              <a:t> offer useful elements for explaining the reasons for the </a:t>
            </a:r>
            <a:r>
              <a:rPr lang="en-GB" sz="1800" dirty="0" err="1" smtClean="0"/>
              <a:t>disintegrarion</a:t>
            </a:r>
            <a:r>
              <a:rPr lang="en-GB" sz="1800" dirty="0" smtClean="0"/>
              <a:t> of Yugoslavia</a:t>
            </a:r>
            <a:r>
              <a:rPr lang="cs-CZ" sz="1800" dirty="0" smtClean="0"/>
              <a:t>.</a:t>
            </a:r>
            <a:endParaRPr lang="en-GB" sz="1800" dirty="0" smtClean="0"/>
          </a:p>
          <a:p>
            <a:pPr marL="36000" lvl="1">
              <a:spcAft>
                <a:spcPts val="600"/>
              </a:spcAft>
              <a:buNone/>
            </a:pPr>
            <a:r>
              <a:rPr lang="cs-CZ" sz="1800" dirty="0" smtClean="0"/>
              <a:t>H</a:t>
            </a:r>
            <a:r>
              <a:rPr lang="en-GB" sz="1800" dirty="0" err="1" smtClean="0"/>
              <a:t>owever</a:t>
            </a:r>
            <a:r>
              <a:rPr lang="en-GB" sz="1800" dirty="0" smtClean="0"/>
              <a:t>, they sometimes tend to reduce its complexity to a single cause</a:t>
            </a:r>
            <a:r>
              <a:rPr lang="cs-CZ" sz="1800" dirty="0" smtClean="0"/>
              <a:t>.</a:t>
            </a:r>
            <a:endParaRPr lang="en-GB" sz="1800" dirty="0" smtClean="0"/>
          </a:p>
          <a:p>
            <a:pPr marL="36000" lvl="1">
              <a:spcAft>
                <a:spcPts val="600"/>
              </a:spcAft>
              <a:buFont typeface="Arial" pitchFamily="34" charset="0"/>
              <a:buChar char="•"/>
            </a:pPr>
            <a:endParaRPr lang="en-GB" sz="1800" dirty="0" smtClean="0"/>
          </a:p>
          <a:p>
            <a:pPr marL="36000">
              <a:spcAft>
                <a:spcPts val="600"/>
              </a:spcAft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908720"/>
          </a:xfrm>
        </p:spPr>
        <p:txBody>
          <a:bodyPr>
            <a:normAutofit fontScale="90000"/>
          </a:bodyPr>
          <a:lstStyle/>
          <a:p>
            <a:r>
              <a:rPr lang="cs-CZ" sz="3000" dirty="0" smtClean="0">
                <a:solidFill>
                  <a:schemeClr val="bg1"/>
                </a:solidFill>
                <a:hlinkClick r:id="rId3"/>
              </a:rPr>
              <a:t>https://www.youtube.com/watch?v=oiSgAiM0d8A</a:t>
            </a:r>
            <a:r>
              <a:rPr lang="cs-CZ" sz="3000" dirty="0" smtClean="0">
                <a:solidFill>
                  <a:schemeClr val="bg1"/>
                </a:solidFill>
              </a:rPr>
              <a:t/>
            </a:r>
            <a:br>
              <a:rPr lang="cs-CZ" sz="3000" dirty="0" smtClean="0">
                <a:solidFill>
                  <a:schemeClr val="bg1"/>
                </a:solidFill>
              </a:rPr>
            </a:br>
            <a:endParaRPr lang="en-GB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Stupně šed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Vlastní 1">
      <a:majorFont>
        <a:latin typeface="Montserrat SemiBold"/>
        <a:ea typeface=""/>
        <a:cs typeface=""/>
      </a:majorFont>
      <a:minorFont>
        <a:latin typeface="PT Serif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326</Words>
  <Application>Microsoft Office PowerPoint</Application>
  <PresentationFormat>Předvádění na obrazovce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Rozpad socialistické Jugoslávie – mezinárodní dimenze</vt:lpstr>
      <vt:lpstr>Cesta k rozpadu Jugoslávie</vt:lpstr>
      <vt:lpstr>Krvavý rozpad Jugoslávie</vt:lpstr>
      <vt:lpstr>Jasna Dragović-Soso, „Why Did Yugoslavia Disintegrate? “</vt:lpstr>
      <vt:lpstr>Dejan Jović:  The Break-Up of the Yugoslav Federation – The most common explanations of the dissolution of socialist Yugoslavia</vt:lpstr>
      <vt:lpstr>https://www.youtube.com/watch?v=oiSgAiM0d8A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Contested Memory of Jasenovac in the Croatian and Bosnian-Herzegovinian Borderland</dc:title>
  <dc:creator>Barbora Knappová</dc:creator>
  <cp:lastModifiedBy>Barbora Knappová</cp:lastModifiedBy>
  <cp:revision>60</cp:revision>
  <dcterms:created xsi:type="dcterms:W3CDTF">2018-10-23T20:07:56Z</dcterms:created>
  <dcterms:modified xsi:type="dcterms:W3CDTF">2018-11-06T20:14:32Z</dcterms:modified>
</cp:coreProperties>
</file>