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60" r:id="rId6"/>
    <p:sldId id="264" r:id="rId7"/>
    <p:sldId id="286" r:id="rId8"/>
    <p:sldId id="287" r:id="rId9"/>
    <p:sldId id="284" r:id="rId10"/>
    <p:sldId id="285" r:id="rId11"/>
    <p:sldId id="259" r:id="rId12"/>
    <p:sldId id="265" r:id="rId13"/>
    <p:sldId id="261"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60"/>
  </p:normalViewPr>
  <p:slideViewPr>
    <p:cSldViewPr snapToGrid="0">
      <p:cViewPr varScale="1">
        <p:scale>
          <a:sx n="115" d="100"/>
          <a:sy n="115"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3/4/2025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00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3/4/2025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973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3/4/2025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7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3/4/2025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2565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3/4/2025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7704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3/4/2025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4903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3/4/2025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3391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3/4/2025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6957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3/4/2025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6592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3/4/2025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4725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3/4/2025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93729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3/4/2025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4848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yslenedrevo.com.ua/uk/Lit/K/KvitkaOsnovjanenko/Dramas/SvatNaGoncharivci.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7B07AA-639F-1CF5-AA32-84828DA0920F}"/>
              </a:ext>
            </a:extLst>
          </p:cNvPr>
          <p:cNvSpPr>
            <a:spLocks noGrp="1"/>
          </p:cNvSpPr>
          <p:nvPr>
            <p:ph type="ctrTitle"/>
          </p:nvPr>
        </p:nvSpPr>
        <p:spPr>
          <a:xfrm>
            <a:off x="517870" y="1012723"/>
            <a:ext cx="6384375" cy="2299932"/>
          </a:xfrm>
        </p:spPr>
        <p:txBody>
          <a:bodyPr anchor="t">
            <a:normAutofit fontScale="90000"/>
          </a:bodyPr>
          <a:lstStyle/>
          <a:p>
            <a:pPr>
              <a:lnSpc>
                <a:spcPct val="90000"/>
              </a:lnSpc>
            </a:pPr>
            <a:r>
              <a:rPr lang="cs-CZ" b="1" dirty="0" err="1">
                <a:solidFill>
                  <a:srgbClr val="C00000"/>
                </a:solidFill>
              </a:rPr>
              <a:t>Hryhorij</a:t>
            </a:r>
            <a:r>
              <a:rPr lang="cs-CZ" b="1" dirty="0">
                <a:solidFill>
                  <a:srgbClr val="C00000"/>
                </a:solidFill>
              </a:rPr>
              <a:t> </a:t>
            </a:r>
            <a:br>
              <a:rPr lang="uk-UA" b="1" dirty="0">
                <a:solidFill>
                  <a:srgbClr val="C00000"/>
                </a:solidFill>
              </a:rPr>
            </a:br>
            <a:r>
              <a:rPr lang="cs-CZ" b="1" dirty="0" err="1">
                <a:solidFill>
                  <a:srgbClr val="C00000"/>
                </a:solidFill>
              </a:rPr>
              <a:t>Kvitka</a:t>
            </a:r>
            <a:r>
              <a:rPr lang="uk-UA" b="1" dirty="0">
                <a:solidFill>
                  <a:srgbClr val="C00000"/>
                </a:solidFill>
              </a:rPr>
              <a:t>-</a:t>
            </a:r>
            <a:r>
              <a:rPr lang="cs-CZ" b="1" dirty="0" err="1">
                <a:solidFill>
                  <a:srgbClr val="C00000"/>
                </a:solidFill>
              </a:rPr>
              <a:t>Osnovjanenko</a:t>
            </a:r>
            <a:br>
              <a:rPr lang="uk-UA" b="1" dirty="0"/>
            </a:br>
            <a:r>
              <a:rPr lang="cs-CZ" sz="2200" b="0" dirty="0"/>
              <a:t>(</a:t>
            </a:r>
            <a:r>
              <a:rPr lang="uk-UA" sz="2200" b="0" dirty="0"/>
              <a:t>1778 – 1843</a:t>
            </a:r>
            <a:r>
              <a:rPr lang="cs-CZ" sz="2200" b="0" dirty="0"/>
              <a:t>)</a:t>
            </a:r>
            <a:r>
              <a:rPr lang="uk-UA" sz="2200" b="0" dirty="0"/>
              <a:t> </a:t>
            </a:r>
            <a:endParaRPr lang="cs-CZ" sz="2200" b="0" dirty="0"/>
          </a:p>
        </p:txBody>
      </p:sp>
      <p:sp>
        <p:nvSpPr>
          <p:cNvPr id="12" name="Rectangle 1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rtrait of a person&#10;&#10;AI-generated content may be incorrect.">
            <a:extLst>
              <a:ext uri="{FF2B5EF4-FFF2-40B4-BE49-F238E27FC236}">
                <a16:creationId xmlns:a16="http://schemas.microsoft.com/office/drawing/2014/main" id="{64D6038F-75D8-0A34-C9C2-A4D864478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835" y="389524"/>
            <a:ext cx="2345813" cy="2923131"/>
          </a:xfrm>
          <a:prstGeom prst="rect">
            <a:avLst/>
          </a:prstGeom>
        </p:spPr>
      </p:pic>
      <p:sp>
        <p:nvSpPr>
          <p:cNvPr id="14" name="Rectangle 13">
            <a:extLst>
              <a:ext uri="{FF2B5EF4-FFF2-40B4-BE49-F238E27FC236}">
                <a16:creationId xmlns:a16="http://schemas.microsoft.com/office/drawing/2014/main" id="{F261CD1D-C921-4DD4-B856-8EA1D71A4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49513" y="6209925"/>
            <a:ext cx="445472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F36A4-424F-2B7D-3B0B-FB83E9A3914D}"/>
              </a:ext>
            </a:extLst>
          </p:cNvPr>
          <p:cNvSpPr txBox="1"/>
          <p:nvPr/>
        </p:nvSpPr>
        <p:spPr>
          <a:xfrm>
            <a:off x="612550" y="3018504"/>
            <a:ext cx="4274082" cy="1384995"/>
          </a:xfrm>
          <a:prstGeom prst="rect">
            <a:avLst/>
          </a:prstGeom>
          <a:noFill/>
        </p:spPr>
        <p:txBody>
          <a:bodyPr wrap="square">
            <a:spAutoFit/>
          </a:bodyPr>
          <a:lstStyle/>
          <a:p>
            <a:pPr marL="457200" indent="-457200">
              <a:buFont typeface="Arial" panose="020B0604020202020204" pitchFamily="34" charset="0"/>
              <a:buChar char="•"/>
              <a:tabLst>
                <a:tab pos="1878013" algn="l"/>
              </a:tabLst>
            </a:pPr>
            <a:r>
              <a:rPr lang="cs-CZ" sz="2800" dirty="0"/>
              <a:t>ukrajinský prozaik, dramatik, novinář, literární kritik. </a:t>
            </a:r>
          </a:p>
        </p:txBody>
      </p:sp>
      <p:pic>
        <p:nvPicPr>
          <p:cNvPr id="11" name="Picture 10" descr="A person walking with a cart in front of a house&#10;&#10;AI-generated content may be incorrect.">
            <a:extLst>
              <a:ext uri="{FF2B5EF4-FFF2-40B4-BE49-F238E27FC236}">
                <a16:creationId xmlns:a16="http://schemas.microsoft.com/office/drawing/2014/main" id="{1FF3E36A-958D-EB2E-464E-24BFF2A43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57" y="4539053"/>
            <a:ext cx="2857500" cy="1847850"/>
          </a:xfrm>
          <a:prstGeom prst="rect">
            <a:avLst/>
          </a:prstGeom>
        </p:spPr>
      </p:pic>
      <p:pic>
        <p:nvPicPr>
          <p:cNvPr id="15" name="Picture 14" descr="A black and white picture of a city&#10;&#10;AI-generated content may be incorrect.">
            <a:extLst>
              <a:ext uri="{FF2B5EF4-FFF2-40B4-BE49-F238E27FC236}">
                <a16:creationId xmlns:a16="http://schemas.microsoft.com/office/drawing/2014/main" id="{D4E9EB37-70D5-6589-CB69-274F1D302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614" y="3648193"/>
            <a:ext cx="7037832" cy="2874264"/>
          </a:xfrm>
          <a:prstGeom prst="rect">
            <a:avLst/>
          </a:prstGeom>
        </p:spPr>
      </p:pic>
    </p:spTree>
    <p:extLst>
      <p:ext uri="{BB962C8B-B14F-4D97-AF65-F5344CB8AC3E}">
        <p14:creationId xmlns:p14="http://schemas.microsoft.com/office/powerpoint/2010/main" val="115342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593424-8A9E-6AEF-D784-0F8B0133D5EB}"/>
              </a:ext>
            </a:extLst>
          </p:cNvPr>
          <p:cNvSpPr txBox="1"/>
          <p:nvPr/>
        </p:nvSpPr>
        <p:spPr>
          <a:xfrm>
            <a:off x="475983" y="919949"/>
            <a:ext cx="6097384" cy="646331"/>
          </a:xfrm>
          <a:prstGeom prst="rect">
            <a:avLst/>
          </a:prstGeom>
          <a:noFill/>
        </p:spPr>
        <p:txBody>
          <a:bodyPr wrap="square">
            <a:spAutoFit/>
          </a:bodyPr>
          <a:lstStyle/>
          <a:p>
            <a:r>
              <a:rPr lang="cs-CZ" sz="3600" b="1" dirty="0">
                <a:latin typeface="+mj-lt"/>
                <a:ea typeface="+mj-ea"/>
                <a:cs typeface="+mj-cs"/>
              </a:rPr>
              <a:t>Sentimentální díla </a:t>
            </a:r>
          </a:p>
        </p:txBody>
      </p:sp>
      <p:sp>
        <p:nvSpPr>
          <p:cNvPr id="9" name="TextBox 8">
            <a:extLst>
              <a:ext uri="{FF2B5EF4-FFF2-40B4-BE49-F238E27FC236}">
                <a16:creationId xmlns:a16="http://schemas.microsoft.com/office/drawing/2014/main" id="{1ECA2C01-4491-3F66-EACF-AF10B48A9DB5}"/>
              </a:ext>
            </a:extLst>
          </p:cNvPr>
          <p:cNvSpPr txBox="1"/>
          <p:nvPr/>
        </p:nvSpPr>
        <p:spPr>
          <a:xfrm>
            <a:off x="475983" y="1566280"/>
            <a:ext cx="6097384" cy="1200329"/>
          </a:xfrm>
          <a:prstGeom prst="rect">
            <a:avLst/>
          </a:prstGeom>
          <a:noFill/>
        </p:spPr>
        <p:txBody>
          <a:bodyPr wrap="square">
            <a:spAutoFit/>
          </a:bodyPr>
          <a:lstStyle/>
          <a:p>
            <a:r>
              <a:rPr lang="ru-RU" dirty="0"/>
              <a:t>•	</a:t>
            </a:r>
            <a:r>
              <a:rPr lang="ru-RU" dirty="0">
                <a:solidFill>
                  <a:schemeClr val="accent6">
                    <a:lumMod val="75000"/>
                  </a:schemeClr>
                </a:solidFill>
              </a:rPr>
              <a:t>Маруся</a:t>
            </a:r>
          </a:p>
          <a:p>
            <a:r>
              <a:rPr lang="ru-RU" dirty="0">
                <a:solidFill>
                  <a:schemeClr val="accent6">
                    <a:lumMod val="75000"/>
                  </a:schemeClr>
                </a:solidFill>
              </a:rPr>
              <a:t>•	</a:t>
            </a:r>
            <a:r>
              <a:rPr lang="ru-RU" dirty="0" err="1">
                <a:solidFill>
                  <a:schemeClr val="accent6">
                    <a:lumMod val="75000"/>
                  </a:schemeClr>
                </a:solidFill>
              </a:rPr>
              <a:t>Козир-дівка</a:t>
            </a:r>
            <a:endParaRPr lang="ru-RU" dirty="0">
              <a:solidFill>
                <a:schemeClr val="accent6">
                  <a:lumMod val="75000"/>
                </a:schemeClr>
              </a:solidFill>
            </a:endParaRPr>
          </a:p>
          <a:p>
            <a:r>
              <a:rPr lang="ru-RU" dirty="0">
                <a:solidFill>
                  <a:schemeClr val="accent6">
                    <a:lumMod val="75000"/>
                  </a:schemeClr>
                </a:solidFill>
              </a:rPr>
              <a:t>•	Сердешна Оксана</a:t>
            </a:r>
          </a:p>
          <a:p>
            <a:r>
              <a:rPr lang="ru-RU" dirty="0">
                <a:solidFill>
                  <a:schemeClr val="accent6">
                    <a:lumMod val="75000"/>
                  </a:schemeClr>
                </a:solidFill>
              </a:rPr>
              <a:t>•	Щира </a:t>
            </a:r>
            <a:r>
              <a:rPr lang="ru-RU" dirty="0" err="1">
                <a:solidFill>
                  <a:schemeClr val="accent6">
                    <a:lumMod val="75000"/>
                  </a:schemeClr>
                </a:solidFill>
              </a:rPr>
              <a:t>любов</a:t>
            </a:r>
            <a:endParaRPr lang="ru-RU" dirty="0">
              <a:solidFill>
                <a:schemeClr val="accent6">
                  <a:lumMod val="75000"/>
                </a:schemeClr>
              </a:solidFill>
            </a:endParaRPr>
          </a:p>
        </p:txBody>
      </p:sp>
      <p:pic>
        <p:nvPicPr>
          <p:cNvPr id="5" name="Content Placeholder 4" descr="A book with a picture of a person and a dog&#10;&#10;AI-generated content may be incorrect.">
            <a:extLst>
              <a:ext uri="{FF2B5EF4-FFF2-40B4-BE49-F238E27FC236}">
                <a16:creationId xmlns:a16="http://schemas.microsoft.com/office/drawing/2014/main" id="{059B6D5A-2416-7027-4380-A13E1C1A52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8025" y="483576"/>
            <a:ext cx="5927992" cy="4039262"/>
          </a:xfrm>
          <a:prstGeom prst="rect">
            <a:avLst/>
          </a:prstGeom>
        </p:spPr>
      </p:pic>
    </p:spTree>
    <p:extLst>
      <p:ext uri="{BB962C8B-B14F-4D97-AF65-F5344CB8AC3E}">
        <p14:creationId xmlns:p14="http://schemas.microsoft.com/office/powerpoint/2010/main" val="16930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84A24A-6172-B5E6-5340-E5C1D26F152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D922C-BD0D-52D3-275B-3B4EEDE1B9AD}"/>
              </a:ext>
            </a:extLst>
          </p:cNvPr>
          <p:cNvSpPr>
            <a:spLocks noGrp="1"/>
          </p:cNvSpPr>
          <p:nvPr>
            <p:ph type="title"/>
          </p:nvPr>
        </p:nvSpPr>
        <p:spPr>
          <a:xfrm>
            <a:off x="521208" y="978408"/>
            <a:ext cx="3397649" cy="3303764"/>
          </a:xfrm>
        </p:spPr>
        <p:txBody>
          <a:bodyPr vert="horz" lIns="91440" tIns="45720" rIns="91440" bIns="45720" rtlCol="0" anchor="t">
            <a:normAutofit/>
          </a:bodyPr>
          <a:lstStyle/>
          <a:p>
            <a:endParaRPr lang="en-US" dirty="0"/>
          </a:p>
        </p:txBody>
      </p:sp>
      <p:sp>
        <p:nvSpPr>
          <p:cNvPr id="20" name="Freeform: Shape 19">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4D138C8E-21C5-EF28-A143-607D84CF7B52}"/>
              </a:ext>
            </a:extLst>
          </p:cNvPr>
          <p:cNvSpPr>
            <a:spLocks noGrp="1"/>
          </p:cNvSpPr>
          <p:nvPr>
            <p:ph idx="1"/>
          </p:nvPr>
        </p:nvSpPr>
        <p:spPr/>
        <p:txBody>
          <a:bodyPr/>
          <a:lstStyle/>
          <a:p>
            <a:endParaRPr lang="cs-CZ"/>
          </a:p>
        </p:txBody>
      </p:sp>
      <p:pic>
        <p:nvPicPr>
          <p:cNvPr id="9" name="Picture 8">
            <a:extLst>
              <a:ext uri="{FF2B5EF4-FFF2-40B4-BE49-F238E27FC236}">
                <a16:creationId xmlns:a16="http://schemas.microsoft.com/office/drawing/2014/main" id="{A604691B-27D5-3974-F671-866EB904A44F}"/>
              </a:ext>
            </a:extLst>
          </p:cNvPr>
          <p:cNvPicPr>
            <a:picLocks noChangeAspect="1"/>
          </p:cNvPicPr>
          <p:nvPr/>
        </p:nvPicPr>
        <p:blipFill>
          <a:blip r:embed="rId2"/>
          <a:stretch>
            <a:fillRect/>
          </a:stretch>
        </p:blipFill>
        <p:spPr>
          <a:xfrm>
            <a:off x="0" y="878287"/>
            <a:ext cx="12192000" cy="5101425"/>
          </a:xfrm>
          <a:prstGeom prst="rect">
            <a:avLst/>
          </a:prstGeom>
        </p:spPr>
      </p:pic>
    </p:spTree>
    <p:extLst>
      <p:ext uri="{BB962C8B-B14F-4D97-AF65-F5344CB8AC3E}">
        <p14:creationId xmlns:p14="http://schemas.microsoft.com/office/powerpoint/2010/main" val="416345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C8DB47-9FDB-1CE0-7211-D7BD7D12CB3D}"/>
              </a:ext>
            </a:extLst>
          </p:cNvPr>
          <p:cNvSpPr txBox="1"/>
          <p:nvPr/>
        </p:nvSpPr>
        <p:spPr>
          <a:xfrm>
            <a:off x="508650" y="969264"/>
            <a:ext cx="6097384" cy="1138773"/>
          </a:xfrm>
          <a:prstGeom prst="rect">
            <a:avLst/>
          </a:prstGeom>
          <a:noFill/>
        </p:spPr>
        <p:txBody>
          <a:bodyPr wrap="square">
            <a:spAutoFit/>
          </a:bodyPr>
          <a:lstStyle/>
          <a:p>
            <a:r>
              <a:rPr lang="cs-CZ" sz="3200" b="1" dirty="0"/>
              <a:t>Divadlo</a:t>
            </a:r>
          </a:p>
          <a:p>
            <a:pPr marL="285750" indent="-285750">
              <a:buFont typeface="Arial" panose="020B0604020202020204" pitchFamily="34" charset="0"/>
              <a:buChar char="•"/>
            </a:pPr>
            <a:r>
              <a:rPr lang="cs-CZ" dirty="0"/>
              <a:t>Účastnil se založení profesionálního divadla v Charkově (1812).</a:t>
            </a:r>
          </a:p>
        </p:txBody>
      </p:sp>
      <p:sp>
        <p:nvSpPr>
          <p:cNvPr id="7" name="TextBox 6">
            <a:extLst>
              <a:ext uri="{FF2B5EF4-FFF2-40B4-BE49-F238E27FC236}">
                <a16:creationId xmlns:a16="http://schemas.microsoft.com/office/drawing/2014/main" id="{36B22BAC-E1D0-814D-5944-A5379EC091AA}"/>
              </a:ext>
            </a:extLst>
          </p:cNvPr>
          <p:cNvSpPr txBox="1"/>
          <p:nvPr/>
        </p:nvSpPr>
        <p:spPr>
          <a:xfrm>
            <a:off x="564784" y="2286213"/>
            <a:ext cx="6097384" cy="646331"/>
          </a:xfrm>
          <a:prstGeom prst="rect">
            <a:avLst/>
          </a:prstGeom>
          <a:noFill/>
        </p:spPr>
        <p:txBody>
          <a:bodyPr wrap="square">
            <a:spAutoFit/>
          </a:bodyPr>
          <a:lstStyle/>
          <a:p>
            <a:r>
              <a:rPr lang="ru-RU" b="1" i="1" dirty="0" err="1">
                <a:solidFill>
                  <a:schemeClr val="accent6">
                    <a:lumMod val="75000"/>
                  </a:schemeClr>
                </a:solidFill>
              </a:rPr>
              <a:t>Сватання</a:t>
            </a:r>
            <a:r>
              <a:rPr lang="ru-RU" b="1" i="1" dirty="0">
                <a:solidFill>
                  <a:schemeClr val="accent6">
                    <a:lumMod val="75000"/>
                  </a:schemeClr>
                </a:solidFill>
              </a:rPr>
              <a:t> на </a:t>
            </a:r>
            <a:r>
              <a:rPr lang="ru-RU" b="1" i="1" dirty="0" err="1">
                <a:solidFill>
                  <a:schemeClr val="accent6">
                    <a:lumMod val="75000"/>
                  </a:schemeClr>
                </a:solidFill>
              </a:rPr>
              <a:t>Гончарівці</a:t>
            </a:r>
            <a:r>
              <a:rPr lang="ru-RU" b="1" i="1" dirty="0">
                <a:solidFill>
                  <a:schemeClr val="accent6">
                    <a:lumMod val="75000"/>
                  </a:schemeClr>
                </a:solidFill>
              </a:rPr>
              <a:t> </a:t>
            </a:r>
            <a:r>
              <a:rPr lang="ru-RU" dirty="0"/>
              <a:t>(1835)</a:t>
            </a:r>
            <a:endParaRPr lang="cs-CZ" dirty="0"/>
          </a:p>
          <a:p>
            <a:r>
              <a:rPr lang="ru-RU" b="1" i="1" dirty="0">
                <a:solidFill>
                  <a:schemeClr val="accent6">
                    <a:lumMod val="75000"/>
                  </a:schemeClr>
                </a:solidFill>
              </a:rPr>
              <a:t>Шельменко-денщик</a:t>
            </a:r>
            <a:r>
              <a:rPr lang="ru-RU" dirty="0"/>
              <a:t> (1840). </a:t>
            </a:r>
            <a:endParaRPr lang="cs-CZ" dirty="0"/>
          </a:p>
        </p:txBody>
      </p:sp>
      <p:pic>
        <p:nvPicPr>
          <p:cNvPr id="8" name="Content Placeholder 4" descr="A document with writing on it&#10;&#10;AI-generated content may be incorrect.">
            <a:extLst>
              <a:ext uri="{FF2B5EF4-FFF2-40B4-BE49-F238E27FC236}">
                <a16:creationId xmlns:a16="http://schemas.microsoft.com/office/drawing/2014/main" id="{0479B185-AB36-949D-9DD3-CB16C1B6A1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8213" y="339377"/>
            <a:ext cx="4080319" cy="5703976"/>
          </a:xfrm>
        </p:spPr>
      </p:pic>
      <p:sp>
        <p:nvSpPr>
          <p:cNvPr id="9" name="TextBox 8">
            <a:extLst>
              <a:ext uri="{FF2B5EF4-FFF2-40B4-BE49-F238E27FC236}">
                <a16:creationId xmlns:a16="http://schemas.microsoft.com/office/drawing/2014/main" id="{01A3EAFE-CED4-1C2F-590D-3A82E4DFFAD3}"/>
              </a:ext>
            </a:extLst>
          </p:cNvPr>
          <p:cNvSpPr txBox="1"/>
          <p:nvPr/>
        </p:nvSpPr>
        <p:spPr>
          <a:xfrm>
            <a:off x="7688161" y="6150751"/>
            <a:ext cx="6096000" cy="246221"/>
          </a:xfrm>
          <a:prstGeom prst="rect">
            <a:avLst/>
          </a:prstGeom>
          <a:noFill/>
        </p:spPr>
        <p:txBody>
          <a:bodyPr wrap="square">
            <a:spAutoFit/>
          </a:bodyPr>
          <a:lstStyle/>
          <a:p>
            <a:r>
              <a:rPr lang="ru-RU" sz="1000" dirty="0" err="1"/>
              <a:t>Сторінка</a:t>
            </a:r>
            <a:r>
              <a:rPr lang="ru-RU" sz="1000" dirty="0"/>
              <a:t> автографа </a:t>
            </a:r>
            <a:r>
              <a:rPr lang="ru-RU" sz="1000" dirty="0" err="1"/>
              <a:t>комедії</a:t>
            </a:r>
            <a:r>
              <a:rPr lang="ru-RU" sz="1000" dirty="0"/>
              <a:t> «</a:t>
            </a:r>
            <a:r>
              <a:rPr lang="ru-RU" sz="1000" dirty="0" err="1">
                <a:hlinkClick r:id="rId3" tooltip="Сватання на Гончарівці"/>
              </a:rPr>
              <a:t>Сватання</a:t>
            </a:r>
            <a:r>
              <a:rPr lang="ru-RU" sz="1000" dirty="0">
                <a:hlinkClick r:id="rId3" tooltip="Сватання на Гончарівці"/>
              </a:rPr>
              <a:t> на </a:t>
            </a:r>
            <a:r>
              <a:rPr lang="ru-RU" sz="1000" dirty="0" err="1">
                <a:hlinkClick r:id="rId3" tooltip="Сватання на Гончарівці"/>
              </a:rPr>
              <a:t>Гончарівці</a:t>
            </a:r>
            <a:r>
              <a:rPr lang="ru-RU" sz="1000" dirty="0"/>
              <a:t>», 1835 р. </a:t>
            </a:r>
            <a:endParaRPr lang="cs-CZ" sz="1000" dirty="0"/>
          </a:p>
        </p:txBody>
      </p:sp>
      <p:sp>
        <p:nvSpPr>
          <p:cNvPr id="10" name="TextBox 9">
            <a:extLst>
              <a:ext uri="{FF2B5EF4-FFF2-40B4-BE49-F238E27FC236}">
                <a16:creationId xmlns:a16="http://schemas.microsoft.com/office/drawing/2014/main" id="{693503D8-1838-FC27-3805-8527C1ACB00B}"/>
              </a:ext>
            </a:extLst>
          </p:cNvPr>
          <p:cNvSpPr txBox="1"/>
          <p:nvPr/>
        </p:nvSpPr>
        <p:spPr>
          <a:xfrm>
            <a:off x="6993840" y="6504370"/>
            <a:ext cx="6109854" cy="246221"/>
          </a:xfrm>
          <a:prstGeom prst="rect">
            <a:avLst/>
          </a:prstGeom>
          <a:noFill/>
        </p:spPr>
        <p:txBody>
          <a:bodyPr wrap="square">
            <a:spAutoFit/>
          </a:bodyPr>
          <a:lstStyle/>
          <a:p>
            <a:r>
              <a:rPr lang="cs-CZ" sz="1000" dirty="0"/>
              <a:t>https://www.myslenedrevo.com.ua/uk/Lit/K/KvitkaOsnovjanenko/Gallery/Vol2-064.html</a:t>
            </a:r>
          </a:p>
        </p:txBody>
      </p:sp>
    </p:spTree>
    <p:extLst>
      <p:ext uri="{BB962C8B-B14F-4D97-AF65-F5344CB8AC3E}">
        <p14:creationId xmlns:p14="http://schemas.microsoft.com/office/powerpoint/2010/main" val="142796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B0F3-6D53-1228-6DC7-7FA254423F14}"/>
              </a:ext>
            </a:extLst>
          </p:cNvPr>
          <p:cNvSpPr>
            <a:spLocks noGrp="1"/>
          </p:cNvSpPr>
          <p:nvPr>
            <p:ph type="title"/>
          </p:nvPr>
        </p:nvSpPr>
        <p:spPr/>
        <p:txBody>
          <a:bodyPr/>
          <a:lstStyle/>
          <a:p>
            <a:endParaRPr lang="cs-CZ"/>
          </a:p>
        </p:txBody>
      </p:sp>
      <p:pic>
        <p:nvPicPr>
          <p:cNvPr id="13" name="Content Placeholder 12" descr="A group of women in colorful dresses&#10;&#10;AI-generated content may be incorrect.">
            <a:extLst>
              <a:ext uri="{FF2B5EF4-FFF2-40B4-BE49-F238E27FC236}">
                <a16:creationId xmlns:a16="http://schemas.microsoft.com/office/drawing/2014/main" id="{DFA969C0-0FDB-61B2-515F-0650498A3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599" y="504390"/>
            <a:ext cx="11301531" cy="5630937"/>
          </a:xfrm>
        </p:spPr>
      </p:pic>
      <p:sp>
        <p:nvSpPr>
          <p:cNvPr id="15" name="TextBox 14">
            <a:extLst>
              <a:ext uri="{FF2B5EF4-FFF2-40B4-BE49-F238E27FC236}">
                <a16:creationId xmlns:a16="http://schemas.microsoft.com/office/drawing/2014/main" id="{D0BA88E5-48E9-0BF5-AF57-DA8DE6459E53}"/>
              </a:ext>
            </a:extLst>
          </p:cNvPr>
          <p:cNvSpPr txBox="1"/>
          <p:nvPr/>
        </p:nvSpPr>
        <p:spPr>
          <a:xfrm>
            <a:off x="517870" y="6234545"/>
            <a:ext cx="9997730" cy="369332"/>
          </a:xfrm>
          <a:prstGeom prst="rect">
            <a:avLst/>
          </a:prstGeom>
          <a:noFill/>
        </p:spPr>
        <p:txBody>
          <a:bodyPr wrap="square">
            <a:spAutoFit/>
          </a:bodyPr>
          <a:lstStyle/>
          <a:p>
            <a:r>
              <a:rPr lang="cs-CZ" dirty="0"/>
              <a:t>https://molodyytheatre.com/repertoire/svatannya-na-goncharivci-kamerna-versiya</a:t>
            </a:r>
          </a:p>
        </p:txBody>
      </p:sp>
    </p:spTree>
    <p:extLst>
      <p:ext uri="{BB962C8B-B14F-4D97-AF65-F5344CB8AC3E}">
        <p14:creationId xmlns:p14="http://schemas.microsoft.com/office/powerpoint/2010/main" val="366494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35F2-CCCC-E2AE-FCA6-BD5043DB0107}"/>
              </a:ext>
            </a:extLst>
          </p:cNvPr>
          <p:cNvSpPr>
            <a:spLocks noGrp="1"/>
          </p:cNvSpPr>
          <p:nvPr>
            <p:ph type="title"/>
          </p:nvPr>
        </p:nvSpPr>
        <p:spPr/>
        <p:txBody>
          <a:bodyPr/>
          <a:lstStyle/>
          <a:p>
            <a:endParaRPr lang="cs-CZ"/>
          </a:p>
        </p:txBody>
      </p:sp>
      <p:pic>
        <p:nvPicPr>
          <p:cNvPr id="5" name="Content Placeholder 4" descr="A drawing of a village&#10;&#10;AI-generated content may be incorrect.">
            <a:extLst>
              <a:ext uri="{FF2B5EF4-FFF2-40B4-BE49-F238E27FC236}">
                <a16:creationId xmlns:a16="http://schemas.microsoft.com/office/drawing/2014/main" id="{600D5DB6-D146-77A7-6A16-CCE3234940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680" y="894941"/>
            <a:ext cx="7554414" cy="5442366"/>
          </a:xfrm>
        </p:spPr>
      </p:pic>
      <p:sp>
        <p:nvSpPr>
          <p:cNvPr id="7" name="TextBox 6">
            <a:extLst>
              <a:ext uri="{FF2B5EF4-FFF2-40B4-BE49-F238E27FC236}">
                <a16:creationId xmlns:a16="http://schemas.microsoft.com/office/drawing/2014/main" id="{29837C73-9DCA-ED8F-0B7A-AD0DC3CB0C65}"/>
              </a:ext>
            </a:extLst>
          </p:cNvPr>
          <p:cNvSpPr txBox="1"/>
          <p:nvPr/>
        </p:nvSpPr>
        <p:spPr>
          <a:xfrm>
            <a:off x="786939" y="1110421"/>
            <a:ext cx="6096000" cy="369332"/>
          </a:xfrm>
          <a:prstGeom prst="rect">
            <a:avLst/>
          </a:prstGeom>
          <a:noFill/>
        </p:spPr>
        <p:txBody>
          <a:bodyPr wrap="square">
            <a:spAutoFit/>
          </a:bodyPr>
          <a:lstStyle/>
          <a:p>
            <a:r>
              <a:rPr lang="ru-RU" b="1" dirty="0"/>
              <a:t>Вид </a:t>
            </a:r>
            <a:r>
              <a:rPr lang="ru-RU" b="1" dirty="0" err="1"/>
              <a:t>Харкова</a:t>
            </a:r>
            <a:r>
              <a:rPr lang="ru-RU" b="1" dirty="0"/>
              <a:t> на </a:t>
            </a:r>
            <a:r>
              <a:rPr lang="ru-RU" b="1" dirty="0" err="1"/>
              <a:t>поч</a:t>
            </a:r>
            <a:r>
              <a:rPr lang="ru-RU" b="1" dirty="0"/>
              <a:t>. 19 ст. </a:t>
            </a:r>
          </a:p>
        </p:txBody>
      </p:sp>
      <p:sp>
        <p:nvSpPr>
          <p:cNvPr id="9" name="TextBox 8">
            <a:extLst>
              <a:ext uri="{FF2B5EF4-FFF2-40B4-BE49-F238E27FC236}">
                <a16:creationId xmlns:a16="http://schemas.microsoft.com/office/drawing/2014/main" id="{E866CE8F-2BBC-8488-42A6-606AF10F6695}"/>
              </a:ext>
            </a:extLst>
          </p:cNvPr>
          <p:cNvSpPr txBox="1"/>
          <p:nvPr/>
        </p:nvSpPr>
        <p:spPr>
          <a:xfrm>
            <a:off x="459680" y="6211669"/>
            <a:ext cx="6097384" cy="646331"/>
          </a:xfrm>
          <a:prstGeom prst="rect">
            <a:avLst/>
          </a:prstGeom>
          <a:noFill/>
        </p:spPr>
        <p:txBody>
          <a:bodyPr wrap="square">
            <a:spAutoFit/>
          </a:bodyPr>
          <a:lstStyle/>
          <a:p>
            <a:r>
              <a:rPr lang="cs-CZ" dirty="0"/>
              <a:t>https://www.myslenedrevo.com.ua/uk/Lit/K/KvitkaOsnovjanenko/Gallery/082.html</a:t>
            </a:r>
          </a:p>
        </p:txBody>
      </p:sp>
    </p:spTree>
    <p:extLst>
      <p:ext uri="{BB962C8B-B14F-4D97-AF65-F5344CB8AC3E}">
        <p14:creationId xmlns:p14="http://schemas.microsoft.com/office/powerpoint/2010/main" val="225456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DB83-0617-24BA-FBAA-5B09EBB88869}"/>
              </a:ext>
            </a:extLst>
          </p:cNvPr>
          <p:cNvSpPr>
            <a:spLocks noGrp="1"/>
          </p:cNvSpPr>
          <p:nvPr>
            <p:ph type="title"/>
          </p:nvPr>
        </p:nvSpPr>
        <p:spPr/>
        <p:txBody>
          <a:bodyPr>
            <a:normAutofit/>
          </a:bodyPr>
          <a:lstStyle/>
          <a:p>
            <a:r>
              <a:rPr lang="cs-CZ" sz="2800" dirty="0"/>
              <a:t>Charkov</a:t>
            </a:r>
            <a:br>
              <a:rPr lang="uk-UA" sz="2800" dirty="0"/>
            </a:br>
            <a:endParaRPr lang="cs-CZ" sz="2800" dirty="0"/>
          </a:p>
        </p:txBody>
      </p:sp>
      <p:pic>
        <p:nvPicPr>
          <p:cNvPr id="5" name="Content Placeholder 4" descr="A portrait of a person&#10;&#10;AI-generated content may be incorrect.">
            <a:extLst>
              <a:ext uri="{FF2B5EF4-FFF2-40B4-BE49-F238E27FC236}">
                <a16:creationId xmlns:a16="http://schemas.microsoft.com/office/drawing/2014/main" id="{EE95B2A4-467B-906A-D84A-955F3B497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1965" y="969963"/>
            <a:ext cx="3982808" cy="4870450"/>
          </a:xfrm>
        </p:spPr>
      </p:pic>
      <p:sp>
        <p:nvSpPr>
          <p:cNvPr id="7" name="TextBox 6">
            <a:extLst>
              <a:ext uri="{FF2B5EF4-FFF2-40B4-BE49-F238E27FC236}">
                <a16:creationId xmlns:a16="http://schemas.microsoft.com/office/drawing/2014/main" id="{E726BBD6-9400-224F-122B-A9003F847C04}"/>
              </a:ext>
            </a:extLst>
          </p:cNvPr>
          <p:cNvSpPr txBox="1"/>
          <p:nvPr/>
        </p:nvSpPr>
        <p:spPr>
          <a:xfrm>
            <a:off x="517870" y="1496291"/>
            <a:ext cx="6448195" cy="830997"/>
          </a:xfrm>
          <a:prstGeom prst="rect">
            <a:avLst/>
          </a:prstGeom>
          <a:noFill/>
        </p:spPr>
        <p:txBody>
          <a:bodyPr wrap="square">
            <a:spAutoFit/>
          </a:bodyPr>
          <a:lstStyle/>
          <a:p>
            <a:pPr marL="285750" indent="-285750">
              <a:buFont typeface="Arial" panose="020B0604020202020204" pitchFamily="34" charset="0"/>
              <a:buChar char="•"/>
            </a:pPr>
            <a:r>
              <a:rPr lang="cs-CZ" sz="2400" dirty="0"/>
              <a:t>Stal se aktivním organizátorem kulturního života Charkova. </a:t>
            </a:r>
          </a:p>
        </p:txBody>
      </p:sp>
      <p:sp>
        <p:nvSpPr>
          <p:cNvPr id="9" name="TextBox 8">
            <a:extLst>
              <a:ext uri="{FF2B5EF4-FFF2-40B4-BE49-F238E27FC236}">
                <a16:creationId xmlns:a16="http://schemas.microsoft.com/office/drawing/2014/main" id="{0184810D-7D5C-8A15-6A6E-2F02EA452212}"/>
              </a:ext>
            </a:extLst>
          </p:cNvPr>
          <p:cNvSpPr txBox="1"/>
          <p:nvPr/>
        </p:nvSpPr>
        <p:spPr>
          <a:xfrm>
            <a:off x="787631" y="2327288"/>
            <a:ext cx="6097384" cy="2031325"/>
          </a:xfrm>
          <a:prstGeom prst="rect">
            <a:avLst/>
          </a:prstGeom>
          <a:noFill/>
        </p:spPr>
        <p:txBody>
          <a:bodyPr wrap="square">
            <a:spAutoFit/>
          </a:bodyPr>
          <a:lstStyle/>
          <a:p>
            <a:pPr marL="285750" indent="-285750">
              <a:buFont typeface="Wingdings" panose="05000000000000000000" pitchFamily="2" charset="2"/>
              <a:buChar char="Ø"/>
            </a:pPr>
            <a:r>
              <a:rPr lang="cs-CZ" dirty="0"/>
              <a:t>kulturní činnost</a:t>
            </a:r>
          </a:p>
          <a:p>
            <a:pPr marL="285750" indent="-285750">
              <a:buFont typeface="Wingdings" panose="05000000000000000000" pitchFamily="2" charset="2"/>
              <a:buChar char="Ø"/>
            </a:pPr>
            <a:r>
              <a:rPr lang="cs-CZ" dirty="0"/>
              <a:t>charitativní aktivity</a:t>
            </a:r>
          </a:p>
          <a:p>
            <a:pPr marL="285750" indent="-285750">
              <a:buFont typeface="Wingdings" panose="05000000000000000000" pitchFamily="2" charset="2"/>
              <a:buChar char="Ø"/>
            </a:pPr>
            <a:r>
              <a:rPr lang="cs-CZ" dirty="0"/>
              <a:t>vědecké aktivity</a:t>
            </a:r>
          </a:p>
          <a:p>
            <a:pPr marL="285750" indent="-285750">
              <a:buFont typeface="Wingdings" panose="05000000000000000000" pitchFamily="2" charset="2"/>
              <a:buChar char="Ø"/>
            </a:pPr>
            <a:r>
              <a:rPr lang="cs-CZ" dirty="0"/>
              <a:t>byl jedním ze zakladatelů Charkovského profesionálního divadla, později byl i jeho ředitelem</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69683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tatue of a person in a suit&#10;&#10;AI-generated content may be incorrect.">
            <a:extLst>
              <a:ext uri="{FF2B5EF4-FFF2-40B4-BE49-F238E27FC236}">
                <a16:creationId xmlns:a16="http://schemas.microsoft.com/office/drawing/2014/main" id="{A17D461D-F4BC-441F-CBCE-AE49974D2C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624" r="-2" b="19661"/>
          <a:stretch/>
        </p:blipFill>
        <p:spPr>
          <a:xfrm>
            <a:off x="5398477" y="508090"/>
            <a:ext cx="6271028" cy="5745379"/>
          </a:xfrm>
          <a:prstGeom prst="rect">
            <a:avLst/>
          </a:prstGeom>
        </p:spPr>
      </p:pic>
      <p:sp>
        <p:nvSpPr>
          <p:cNvPr id="2" name="Title 1">
            <a:extLst>
              <a:ext uri="{FF2B5EF4-FFF2-40B4-BE49-F238E27FC236}">
                <a16:creationId xmlns:a16="http://schemas.microsoft.com/office/drawing/2014/main" id="{FA80C324-8E40-DB9E-F8D3-48AF8A2DD899}"/>
              </a:ext>
            </a:extLst>
          </p:cNvPr>
          <p:cNvSpPr>
            <a:spLocks noGrp="1"/>
          </p:cNvSpPr>
          <p:nvPr>
            <p:ph type="title"/>
          </p:nvPr>
        </p:nvSpPr>
        <p:spPr>
          <a:xfrm>
            <a:off x="521208" y="978407"/>
            <a:ext cx="4358503" cy="3137941"/>
          </a:xfrm>
        </p:spPr>
        <p:txBody>
          <a:bodyPr vert="horz" lIns="91440" tIns="45720" rIns="91440" bIns="45720" rtlCol="0" anchor="t">
            <a:normAutofit/>
          </a:bodyPr>
          <a:lstStyle/>
          <a:p>
            <a:r>
              <a:rPr lang="cs-CZ" sz="3600" dirty="0"/>
              <a:t>Literární tvorba</a:t>
            </a:r>
            <a:endParaRPr lang="en-US" sz="3600" dirty="0"/>
          </a:p>
        </p:txBody>
      </p:sp>
      <p:sp>
        <p:nvSpPr>
          <p:cNvPr id="21" name="Freeform: Shape 20">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5"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FFA5DE21-09E8-D468-41A7-CE633E53E124}"/>
              </a:ext>
            </a:extLst>
          </p:cNvPr>
          <p:cNvSpPr txBox="1"/>
          <p:nvPr/>
        </p:nvSpPr>
        <p:spPr>
          <a:xfrm>
            <a:off x="566168" y="1620982"/>
            <a:ext cx="4463032" cy="707886"/>
          </a:xfrm>
          <a:prstGeom prst="rect">
            <a:avLst/>
          </a:prstGeom>
          <a:noFill/>
        </p:spPr>
        <p:txBody>
          <a:bodyPr wrap="square">
            <a:spAutoFit/>
          </a:bodyPr>
          <a:lstStyle/>
          <a:p>
            <a:pPr marL="285750" indent="-285750">
              <a:buFont typeface="Arial" panose="020B0604020202020204" pitchFamily="34" charset="0"/>
              <a:buChar char="•"/>
            </a:pPr>
            <a:r>
              <a:rPr lang="cs-CZ" sz="2000" dirty="0"/>
              <a:t>80 prozaických a dramatických děl v ruštině i ukrajinštině</a:t>
            </a:r>
          </a:p>
        </p:txBody>
      </p:sp>
      <p:sp>
        <p:nvSpPr>
          <p:cNvPr id="10" name="TextBox 9">
            <a:extLst>
              <a:ext uri="{FF2B5EF4-FFF2-40B4-BE49-F238E27FC236}">
                <a16:creationId xmlns:a16="http://schemas.microsoft.com/office/drawing/2014/main" id="{E3559A15-D7BB-6BB8-1ED4-0C485BF54C65}"/>
              </a:ext>
            </a:extLst>
          </p:cNvPr>
          <p:cNvSpPr txBox="1"/>
          <p:nvPr/>
        </p:nvSpPr>
        <p:spPr>
          <a:xfrm>
            <a:off x="517870" y="2299278"/>
            <a:ext cx="4358112" cy="1015663"/>
          </a:xfrm>
          <a:prstGeom prst="rect">
            <a:avLst/>
          </a:prstGeom>
          <a:noFill/>
        </p:spPr>
        <p:txBody>
          <a:bodyPr wrap="square">
            <a:spAutoFit/>
          </a:bodyPr>
          <a:lstStyle/>
          <a:p>
            <a:pPr marL="285750" indent="-285750">
              <a:buFont typeface="Arial" panose="020B0604020202020204" pitchFamily="34" charset="0"/>
              <a:buChar char="•"/>
            </a:pPr>
            <a:r>
              <a:rPr lang="cs-CZ" sz="2000" dirty="0"/>
              <a:t>od 30. let vystupoval i jako ukrajinský spisovatel, ovšem ruskou tvorbu neukončil</a:t>
            </a:r>
          </a:p>
        </p:txBody>
      </p:sp>
    </p:spTree>
    <p:extLst>
      <p:ext uri="{BB962C8B-B14F-4D97-AF65-F5344CB8AC3E}">
        <p14:creationId xmlns:p14="http://schemas.microsoft.com/office/powerpoint/2010/main" val="90999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195F41-3736-4D5F-0FFA-80F4DE3C5AA3}"/>
              </a:ext>
            </a:extLst>
          </p:cNvPr>
          <p:cNvSpPr txBox="1"/>
          <p:nvPr/>
        </p:nvSpPr>
        <p:spPr>
          <a:xfrm>
            <a:off x="388620" y="1559668"/>
            <a:ext cx="6097384" cy="830997"/>
          </a:xfrm>
          <a:prstGeom prst="rect">
            <a:avLst/>
          </a:prstGeom>
          <a:noFill/>
        </p:spPr>
        <p:txBody>
          <a:bodyPr wrap="square">
            <a:spAutoFit/>
          </a:bodyPr>
          <a:lstStyle/>
          <a:p>
            <a:r>
              <a:rPr lang="ru-RU" sz="2400" b="1" i="1" dirty="0">
                <a:solidFill>
                  <a:schemeClr val="accent6">
                    <a:lumMod val="75000"/>
                  </a:schemeClr>
                </a:solidFill>
              </a:rPr>
              <a:t>Малороссийские повести, рассказанные </a:t>
            </a:r>
            <a:r>
              <a:rPr lang="ru-RU" sz="2400" b="1" i="1" dirty="0" err="1">
                <a:solidFill>
                  <a:schemeClr val="accent6">
                    <a:lumMod val="75000"/>
                  </a:schemeClr>
                </a:solidFill>
              </a:rPr>
              <a:t>Грицьком</a:t>
            </a:r>
            <a:r>
              <a:rPr lang="ru-RU" sz="2400" b="1" i="1" dirty="0">
                <a:solidFill>
                  <a:schemeClr val="accent6">
                    <a:lumMod val="75000"/>
                  </a:schemeClr>
                </a:solidFill>
              </a:rPr>
              <a:t> </a:t>
            </a:r>
            <a:r>
              <a:rPr lang="ru-RU" sz="2400" b="1" i="1" dirty="0" err="1">
                <a:solidFill>
                  <a:schemeClr val="accent6">
                    <a:lumMod val="75000"/>
                  </a:schemeClr>
                </a:solidFill>
              </a:rPr>
              <a:t>Основьяненком</a:t>
            </a:r>
            <a:endParaRPr lang="cs-CZ" sz="2400" b="1" i="1" dirty="0">
              <a:solidFill>
                <a:schemeClr val="accent6">
                  <a:lumMod val="75000"/>
                </a:schemeClr>
              </a:solidFill>
            </a:endParaRPr>
          </a:p>
        </p:txBody>
      </p:sp>
      <p:sp>
        <p:nvSpPr>
          <p:cNvPr id="9" name="TextBox 8">
            <a:extLst>
              <a:ext uri="{FF2B5EF4-FFF2-40B4-BE49-F238E27FC236}">
                <a16:creationId xmlns:a16="http://schemas.microsoft.com/office/drawing/2014/main" id="{457577B8-23AE-202C-2C86-3214A8E56C4C}"/>
              </a:ext>
            </a:extLst>
          </p:cNvPr>
          <p:cNvSpPr txBox="1"/>
          <p:nvPr/>
        </p:nvSpPr>
        <p:spPr>
          <a:xfrm>
            <a:off x="388620" y="1024836"/>
            <a:ext cx="6097384" cy="369332"/>
          </a:xfrm>
          <a:prstGeom prst="rect">
            <a:avLst/>
          </a:prstGeom>
          <a:noFill/>
        </p:spPr>
        <p:txBody>
          <a:bodyPr wrap="square">
            <a:spAutoFit/>
          </a:bodyPr>
          <a:lstStyle/>
          <a:p>
            <a:r>
              <a:rPr lang="cs-CZ" dirty="0"/>
              <a:t>V letech 1834 a 1837 vyšly dvě knihy jeho próz: </a:t>
            </a:r>
          </a:p>
        </p:txBody>
      </p:sp>
      <p:pic>
        <p:nvPicPr>
          <p:cNvPr id="11" name="Picture 10" descr="A close-up of a book&#10;&#10;AI-generated content may be incorrect.">
            <a:extLst>
              <a:ext uri="{FF2B5EF4-FFF2-40B4-BE49-F238E27FC236}">
                <a16:creationId xmlns:a16="http://schemas.microsoft.com/office/drawing/2014/main" id="{160AF29B-03D7-6AA3-C36D-523DC865F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327" y="155725"/>
            <a:ext cx="4461187" cy="6397326"/>
          </a:xfrm>
          <a:prstGeom prst="rect">
            <a:avLst/>
          </a:prstGeom>
        </p:spPr>
      </p:pic>
      <p:sp>
        <p:nvSpPr>
          <p:cNvPr id="15" name="TextBox 14">
            <a:extLst>
              <a:ext uri="{FF2B5EF4-FFF2-40B4-BE49-F238E27FC236}">
                <a16:creationId xmlns:a16="http://schemas.microsoft.com/office/drawing/2014/main" id="{2555586C-9570-5A30-15D3-AE2DE24F520F}"/>
              </a:ext>
            </a:extLst>
          </p:cNvPr>
          <p:cNvSpPr txBox="1"/>
          <p:nvPr/>
        </p:nvSpPr>
        <p:spPr>
          <a:xfrm>
            <a:off x="585564" y="6114133"/>
            <a:ext cx="6097384" cy="369332"/>
          </a:xfrm>
          <a:prstGeom prst="rect">
            <a:avLst/>
          </a:prstGeom>
          <a:noFill/>
        </p:spPr>
        <p:txBody>
          <a:bodyPr wrap="square">
            <a:spAutoFit/>
          </a:bodyPr>
          <a:lstStyle/>
          <a:p>
            <a:r>
              <a:rPr lang="ru-RU" sz="1400" dirty="0" err="1"/>
              <a:t>Титульна</a:t>
            </a:r>
            <a:r>
              <a:rPr lang="ru-RU" sz="1400" dirty="0"/>
              <a:t> </a:t>
            </a:r>
            <a:r>
              <a:rPr lang="ru-RU" sz="1400" dirty="0" err="1"/>
              <a:t>сторінка</a:t>
            </a:r>
            <a:r>
              <a:rPr lang="ru-RU" sz="1400" dirty="0"/>
              <a:t> </a:t>
            </a:r>
            <a:r>
              <a:rPr lang="ru-RU" sz="1400" dirty="0" err="1"/>
              <a:t>другої</a:t>
            </a:r>
            <a:r>
              <a:rPr lang="ru-RU" sz="1400" dirty="0"/>
              <a:t> книжки «</a:t>
            </a:r>
            <a:r>
              <a:rPr lang="ru-RU" sz="1400" dirty="0" err="1"/>
              <a:t>Малоросійських</a:t>
            </a:r>
            <a:r>
              <a:rPr lang="ru-RU" sz="1400" dirty="0"/>
              <a:t> </a:t>
            </a:r>
            <a:r>
              <a:rPr lang="ru-RU" sz="1400" dirty="0" err="1"/>
              <a:t>повістей</a:t>
            </a:r>
            <a:r>
              <a:rPr lang="ru-RU" sz="1400" dirty="0"/>
              <a:t>». 1837 р.</a:t>
            </a:r>
            <a:r>
              <a:rPr lang="ru-RU" dirty="0"/>
              <a:t> </a:t>
            </a:r>
            <a:endParaRPr lang="cs-CZ" dirty="0"/>
          </a:p>
        </p:txBody>
      </p:sp>
      <p:sp>
        <p:nvSpPr>
          <p:cNvPr id="17" name="TextBox 16">
            <a:extLst>
              <a:ext uri="{FF2B5EF4-FFF2-40B4-BE49-F238E27FC236}">
                <a16:creationId xmlns:a16="http://schemas.microsoft.com/office/drawing/2014/main" id="{56B89BF5-DDC9-A4B1-817C-8D596A9E235E}"/>
              </a:ext>
            </a:extLst>
          </p:cNvPr>
          <p:cNvSpPr txBox="1"/>
          <p:nvPr/>
        </p:nvSpPr>
        <p:spPr>
          <a:xfrm>
            <a:off x="388620" y="2490693"/>
            <a:ext cx="6097384" cy="646331"/>
          </a:xfrm>
          <a:prstGeom prst="rect">
            <a:avLst/>
          </a:prstGeom>
          <a:noFill/>
        </p:spPr>
        <p:txBody>
          <a:bodyPr wrap="square">
            <a:spAutoFit/>
          </a:bodyPr>
          <a:lstStyle/>
          <a:p>
            <a:pPr>
              <a:tabLst>
                <a:tab pos="2152650" algn="l"/>
              </a:tabLst>
            </a:pPr>
            <a:r>
              <a:rPr lang="ru-RU" b="1" dirty="0" err="1"/>
              <a:t>První</a:t>
            </a:r>
            <a:r>
              <a:rPr lang="ru-RU" b="1" dirty="0"/>
              <a:t> </a:t>
            </a:r>
            <a:r>
              <a:rPr lang="ru-RU" b="1" dirty="0" err="1"/>
              <a:t>kniha</a:t>
            </a:r>
            <a:r>
              <a:rPr lang="ru-RU" b="1" dirty="0"/>
              <a:t>: </a:t>
            </a:r>
            <a:r>
              <a:rPr lang="ru-RU" dirty="0"/>
              <a:t>Маруся, </a:t>
            </a:r>
            <a:r>
              <a:rPr lang="ru-RU" dirty="0" err="1"/>
              <a:t>Салдацький</a:t>
            </a:r>
            <a:r>
              <a:rPr lang="ru-RU" dirty="0"/>
              <a:t> </a:t>
            </a:r>
            <a:r>
              <a:rPr lang="ru-RU" dirty="0" err="1"/>
              <a:t>патрет</a:t>
            </a:r>
            <a:r>
              <a:rPr lang="ru-RU" dirty="0"/>
              <a:t>, </a:t>
            </a:r>
            <a:r>
              <a:rPr lang="ru-RU" dirty="0" err="1"/>
              <a:t>Мертвецький</a:t>
            </a:r>
            <a:r>
              <a:rPr lang="ru-RU" dirty="0"/>
              <a:t> </a:t>
            </a:r>
            <a:r>
              <a:rPr lang="ru-RU" dirty="0" err="1"/>
              <a:t>Великдень</a:t>
            </a:r>
            <a:endParaRPr lang="cs-CZ" dirty="0"/>
          </a:p>
        </p:txBody>
      </p:sp>
      <p:sp>
        <p:nvSpPr>
          <p:cNvPr id="19" name="TextBox 18">
            <a:extLst>
              <a:ext uri="{FF2B5EF4-FFF2-40B4-BE49-F238E27FC236}">
                <a16:creationId xmlns:a16="http://schemas.microsoft.com/office/drawing/2014/main" id="{AB3EB8BE-5864-175B-D289-F2A679362079}"/>
              </a:ext>
            </a:extLst>
          </p:cNvPr>
          <p:cNvSpPr txBox="1"/>
          <p:nvPr/>
        </p:nvSpPr>
        <p:spPr>
          <a:xfrm>
            <a:off x="408363" y="3237052"/>
            <a:ext cx="6097384" cy="1200329"/>
          </a:xfrm>
          <a:prstGeom prst="rect">
            <a:avLst/>
          </a:prstGeom>
          <a:noFill/>
        </p:spPr>
        <p:txBody>
          <a:bodyPr wrap="square">
            <a:spAutoFit/>
          </a:bodyPr>
          <a:lstStyle/>
          <a:p>
            <a:r>
              <a:rPr lang="cs-CZ" b="1" dirty="0"/>
              <a:t>Druhá kniha: </a:t>
            </a:r>
            <a:r>
              <a:rPr lang="uk-UA" dirty="0"/>
              <a:t>От тобі і скарб, Козир-дівка, Сердешна Оксана, </a:t>
            </a:r>
            <a:r>
              <a:rPr lang="uk-UA" dirty="0" err="1"/>
              <a:t>Пархімове</a:t>
            </a:r>
            <a:r>
              <a:rPr lang="uk-UA" dirty="0"/>
              <a:t> снідання, На </a:t>
            </a:r>
            <a:r>
              <a:rPr lang="uk-UA" dirty="0" err="1"/>
              <a:t>пущання</a:t>
            </a:r>
            <a:r>
              <a:rPr lang="uk-UA" dirty="0"/>
              <a:t> - як зав'язано, Перекотиполе, Підбрехач, Божі діти, Щира любов, Листи до </a:t>
            </a:r>
            <a:r>
              <a:rPr lang="uk-UA" dirty="0" err="1"/>
              <a:t>любезних</a:t>
            </a:r>
            <a:r>
              <a:rPr lang="uk-UA" dirty="0"/>
              <a:t> земляків.</a:t>
            </a:r>
            <a:endParaRPr lang="cs-CZ" dirty="0"/>
          </a:p>
        </p:txBody>
      </p:sp>
    </p:spTree>
    <p:extLst>
      <p:ext uri="{BB962C8B-B14F-4D97-AF65-F5344CB8AC3E}">
        <p14:creationId xmlns:p14="http://schemas.microsoft.com/office/powerpoint/2010/main" val="28257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6CF9-2049-B88A-5F1E-44164D2FCA42}"/>
              </a:ext>
            </a:extLst>
          </p:cNvPr>
          <p:cNvSpPr>
            <a:spLocks noGrp="1"/>
          </p:cNvSpPr>
          <p:nvPr>
            <p:ph type="title"/>
          </p:nvPr>
        </p:nvSpPr>
        <p:spPr/>
        <p:txBody>
          <a:bodyPr>
            <a:normAutofit/>
          </a:bodyPr>
          <a:lstStyle/>
          <a:p>
            <a:r>
              <a:rPr lang="cs-CZ" sz="3600" dirty="0"/>
              <a:t>Burleskní díla</a:t>
            </a:r>
          </a:p>
        </p:txBody>
      </p:sp>
      <p:sp>
        <p:nvSpPr>
          <p:cNvPr id="5" name="TextBox 4">
            <a:extLst>
              <a:ext uri="{FF2B5EF4-FFF2-40B4-BE49-F238E27FC236}">
                <a16:creationId xmlns:a16="http://schemas.microsoft.com/office/drawing/2014/main" id="{134A2CF8-62C9-2616-2CE4-8D010CFEDB31}"/>
              </a:ext>
            </a:extLst>
          </p:cNvPr>
          <p:cNvSpPr txBox="1"/>
          <p:nvPr/>
        </p:nvSpPr>
        <p:spPr>
          <a:xfrm>
            <a:off x="517870" y="1562623"/>
            <a:ext cx="6097384" cy="1754326"/>
          </a:xfrm>
          <a:prstGeom prst="rect">
            <a:avLst/>
          </a:prstGeom>
          <a:noFill/>
        </p:spPr>
        <p:txBody>
          <a:bodyPr wrap="square">
            <a:spAutoFit/>
          </a:bodyPr>
          <a:lstStyle/>
          <a:p>
            <a:r>
              <a:rPr lang="ru-RU" dirty="0"/>
              <a:t>•	</a:t>
            </a:r>
            <a:r>
              <a:rPr lang="ru-RU" dirty="0" err="1">
                <a:solidFill>
                  <a:schemeClr val="accent6">
                    <a:lumMod val="75000"/>
                  </a:schemeClr>
                </a:solidFill>
              </a:rPr>
              <a:t>Салдацький</a:t>
            </a:r>
            <a:r>
              <a:rPr lang="ru-RU" dirty="0">
                <a:solidFill>
                  <a:schemeClr val="accent6">
                    <a:lumMod val="75000"/>
                  </a:schemeClr>
                </a:solidFill>
              </a:rPr>
              <a:t> </a:t>
            </a:r>
            <a:r>
              <a:rPr lang="ru-RU" dirty="0" err="1">
                <a:solidFill>
                  <a:schemeClr val="accent6">
                    <a:lumMod val="75000"/>
                  </a:schemeClr>
                </a:solidFill>
              </a:rPr>
              <a:t>патрет</a:t>
            </a:r>
            <a:endParaRPr lang="ru-RU" dirty="0">
              <a:solidFill>
                <a:schemeClr val="accent6">
                  <a:lumMod val="75000"/>
                </a:schemeClr>
              </a:solidFill>
            </a:endParaRPr>
          </a:p>
          <a:p>
            <a:r>
              <a:rPr lang="ru-RU" dirty="0">
                <a:solidFill>
                  <a:schemeClr val="accent6">
                    <a:lumMod val="75000"/>
                  </a:schemeClr>
                </a:solidFill>
              </a:rPr>
              <a:t>•	</a:t>
            </a:r>
            <a:r>
              <a:rPr lang="ru-RU" dirty="0" err="1">
                <a:solidFill>
                  <a:schemeClr val="accent6">
                    <a:lumMod val="75000"/>
                  </a:schemeClr>
                </a:solidFill>
              </a:rPr>
              <a:t>Мертвецький</a:t>
            </a:r>
            <a:r>
              <a:rPr lang="ru-RU" dirty="0">
                <a:solidFill>
                  <a:schemeClr val="accent6">
                    <a:lumMod val="75000"/>
                  </a:schemeClr>
                </a:solidFill>
              </a:rPr>
              <a:t> </a:t>
            </a:r>
            <a:r>
              <a:rPr lang="ru-RU" dirty="0" err="1">
                <a:solidFill>
                  <a:schemeClr val="accent6">
                    <a:lumMod val="75000"/>
                  </a:schemeClr>
                </a:solidFill>
              </a:rPr>
              <a:t>великдень</a:t>
            </a:r>
            <a:endParaRPr lang="ru-RU" dirty="0">
              <a:solidFill>
                <a:schemeClr val="accent6">
                  <a:lumMod val="75000"/>
                </a:schemeClr>
              </a:solidFill>
            </a:endParaRPr>
          </a:p>
          <a:p>
            <a:r>
              <a:rPr lang="ru-RU" dirty="0">
                <a:solidFill>
                  <a:schemeClr val="accent6">
                    <a:lumMod val="75000"/>
                  </a:schemeClr>
                </a:solidFill>
              </a:rPr>
              <a:t>•	От </a:t>
            </a:r>
            <a:r>
              <a:rPr lang="ru-RU" dirty="0" err="1">
                <a:solidFill>
                  <a:schemeClr val="accent6">
                    <a:lumMod val="75000"/>
                  </a:schemeClr>
                </a:solidFill>
              </a:rPr>
              <a:t>тобі</a:t>
            </a:r>
            <a:r>
              <a:rPr lang="ru-RU" dirty="0">
                <a:solidFill>
                  <a:schemeClr val="accent6">
                    <a:lumMod val="75000"/>
                  </a:schemeClr>
                </a:solidFill>
              </a:rPr>
              <a:t> і скарб</a:t>
            </a:r>
          </a:p>
          <a:p>
            <a:r>
              <a:rPr lang="ru-RU" dirty="0">
                <a:solidFill>
                  <a:schemeClr val="accent6">
                    <a:lumMod val="75000"/>
                  </a:schemeClr>
                </a:solidFill>
              </a:rPr>
              <a:t>•	</a:t>
            </a:r>
            <a:r>
              <a:rPr lang="ru-RU" dirty="0" err="1">
                <a:solidFill>
                  <a:schemeClr val="accent6">
                    <a:lumMod val="75000"/>
                  </a:schemeClr>
                </a:solidFill>
              </a:rPr>
              <a:t>Пархімове</a:t>
            </a:r>
            <a:r>
              <a:rPr lang="ru-RU" dirty="0">
                <a:solidFill>
                  <a:schemeClr val="accent6">
                    <a:lumMod val="75000"/>
                  </a:schemeClr>
                </a:solidFill>
              </a:rPr>
              <a:t> </a:t>
            </a:r>
            <a:r>
              <a:rPr lang="ru-RU" dirty="0" err="1">
                <a:solidFill>
                  <a:schemeClr val="accent6">
                    <a:lumMod val="75000"/>
                  </a:schemeClr>
                </a:solidFill>
              </a:rPr>
              <a:t>снідання</a:t>
            </a:r>
            <a:endParaRPr lang="ru-RU" dirty="0">
              <a:solidFill>
                <a:schemeClr val="accent6">
                  <a:lumMod val="75000"/>
                </a:schemeClr>
              </a:solidFill>
            </a:endParaRPr>
          </a:p>
          <a:p>
            <a:r>
              <a:rPr lang="ru-RU" dirty="0">
                <a:solidFill>
                  <a:schemeClr val="accent6">
                    <a:lumMod val="75000"/>
                  </a:schemeClr>
                </a:solidFill>
              </a:rPr>
              <a:t>•	</a:t>
            </a:r>
            <a:r>
              <a:rPr lang="ru-RU" dirty="0" err="1">
                <a:solidFill>
                  <a:schemeClr val="accent6">
                    <a:lumMod val="75000"/>
                  </a:schemeClr>
                </a:solidFill>
              </a:rPr>
              <a:t>Підбрехач</a:t>
            </a:r>
            <a:endParaRPr lang="ru-RU" dirty="0">
              <a:solidFill>
                <a:schemeClr val="accent6">
                  <a:lumMod val="75000"/>
                </a:schemeClr>
              </a:solidFill>
            </a:endParaRPr>
          </a:p>
          <a:p>
            <a:r>
              <a:rPr lang="ru-RU" dirty="0">
                <a:solidFill>
                  <a:schemeClr val="accent6">
                    <a:lumMod val="75000"/>
                  </a:schemeClr>
                </a:solidFill>
              </a:rPr>
              <a:t>•	</a:t>
            </a:r>
            <a:r>
              <a:rPr lang="ru-RU" dirty="0" err="1">
                <a:solidFill>
                  <a:schemeClr val="accent6">
                    <a:lumMod val="75000"/>
                  </a:schemeClr>
                </a:solidFill>
              </a:rPr>
              <a:t>Повість</a:t>
            </a:r>
            <a:r>
              <a:rPr lang="ru-RU" dirty="0">
                <a:solidFill>
                  <a:schemeClr val="accent6">
                    <a:lumMod val="75000"/>
                  </a:schemeClr>
                </a:solidFill>
              </a:rPr>
              <a:t> </a:t>
            </a:r>
            <a:r>
              <a:rPr lang="ru-RU" dirty="0" err="1">
                <a:solidFill>
                  <a:schemeClr val="accent6">
                    <a:lumMod val="75000"/>
                  </a:schemeClr>
                </a:solidFill>
              </a:rPr>
              <a:t>Конотопська</a:t>
            </a:r>
            <a:r>
              <a:rPr lang="ru-RU" dirty="0">
                <a:solidFill>
                  <a:schemeClr val="accent6">
                    <a:lumMod val="75000"/>
                  </a:schemeClr>
                </a:solidFill>
              </a:rPr>
              <a:t> </a:t>
            </a:r>
            <a:r>
              <a:rPr lang="ru-RU" dirty="0" err="1">
                <a:solidFill>
                  <a:schemeClr val="accent6">
                    <a:lumMod val="75000"/>
                  </a:schemeClr>
                </a:solidFill>
              </a:rPr>
              <a:t>відьма</a:t>
            </a:r>
            <a:endParaRPr lang="ru-RU" dirty="0">
              <a:solidFill>
                <a:schemeClr val="accent6">
                  <a:lumMod val="75000"/>
                </a:schemeClr>
              </a:solidFill>
            </a:endParaRPr>
          </a:p>
        </p:txBody>
      </p:sp>
      <p:pic>
        <p:nvPicPr>
          <p:cNvPr id="12" name="Picture 11" descr="A book with a cartoon of a person and a hat&#10;&#10;AI-generated content may be incorrect.">
            <a:extLst>
              <a:ext uri="{FF2B5EF4-FFF2-40B4-BE49-F238E27FC236}">
                <a16:creationId xmlns:a16="http://schemas.microsoft.com/office/drawing/2014/main" id="{285F11FA-DF4C-6E57-AEEE-04BC5064F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013" y="427434"/>
            <a:ext cx="2814320" cy="3749040"/>
          </a:xfrm>
          <a:prstGeom prst="rect">
            <a:avLst/>
          </a:prstGeom>
        </p:spPr>
      </p:pic>
      <p:pic>
        <p:nvPicPr>
          <p:cNvPr id="14" name="Picture 13" descr="A person standing next to a skeleton&#10;&#10;AI-generated content may be incorrect.">
            <a:extLst>
              <a:ext uri="{FF2B5EF4-FFF2-40B4-BE49-F238E27FC236}">
                <a16:creationId xmlns:a16="http://schemas.microsoft.com/office/drawing/2014/main" id="{03CF4F01-77A6-D2BF-1B6B-AC81CB11C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37" y="3765754"/>
            <a:ext cx="4273755" cy="2403987"/>
          </a:xfrm>
          <a:prstGeom prst="rect">
            <a:avLst/>
          </a:prstGeom>
        </p:spPr>
      </p:pic>
    </p:spTree>
    <p:extLst>
      <p:ext uri="{BB962C8B-B14F-4D97-AF65-F5344CB8AC3E}">
        <p14:creationId xmlns:p14="http://schemas.microsoft.com/office/powerpoint/2010/main" val="42932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ace on a magazine cover&#10;&#10;AI-generated content may be incorrect.">
            <a:extLst>
              <a:ext uri="{FF2B5EF4-FFF2-40B4-BE49-F238E27FC236}">
                <a16:creationId xmlns:a16="http://schemas.microsoft.com/office/drawing/2014/main" id="{03F31FA9-7BCD-701A-9A34-3E826B2819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997" y="993775"/>
            <a:ext cx="3892998" cy="5505348"/>
          </a:xfrm>
        </p:spPr>
      </p:pic>
      <p:pic>
        <p:nvPicPr>
          <p:cNvPr id="7" name="Picture 6" descr="A group of women in white dresses&#10;&#10;AI-generated content may be incorrect.">
            <a:extLst>
              <a:ext uri="{FF2B5EF4-FFF2-40B4-BE49-F238E27FC236}">
                <a16:creationId xmlns:a16="http://schemas.microsoft.com/office/drawing/2014/main" id="{35CBAC00-13FD-B0D5-4A60-8B46AFD44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607" y="373626"/>
            <a:ext cx="5027396" cy="2832100"/>
          </a:xfrm>
          <a:prstGeom prst="rect">
            <a:avLst/>
          </a:prstGeom>
        </p:spPr>
      </p:pic>
      <p:pic>
        <p:nvPicPr>
          <p:cNvPr id="9" name="Picture 8" descr="A group of people in clothing&#10;&#10;AI-generated content may be incorrect.">
            <a:extLst>
              <a:ext uri="{FF2B5EF4-FFF2-40B4-BE49-F238E27FC236}">
                <a16:creationId xmlns:a16="http://schemas.microsoft.com/office/drawing/2014/main" id="{40444B5E-2A1A-C07D-5026-8188058F0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283" y="3371838"/>
            <a:ext cx="4685071" cy="3127285"/>
          </a:xfrm>
          <a:prstGeom prst="rect">
            <a:avLst/>
          </a:prstGeom>
        </p:spPr>
      </p:pic>
    </p:spTree>
    <p:extLst>
      <p:ext uri="{BB962C8B-B14F-4D97-AF65-F5344CB8AC3E}">
        <p14:creationId xmlns:p14="http://schemas.microsoft.com/office/powerpoint/2010/main" val="188639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F27-1706-4BE6-424E-800E7C15DA4B}"/>
              </a:ext>
            </a:extLst>
          </p:cNvPr>
          <p:cNvSpPr>
            <a:spLocks noGrp="1"/>
          </p:cNvSpPr>
          <p:nvPr>
            <p:ph type="title"/>
          </p:nvPr>
        </p:nvSpPr>
        <p:spPr/>
        <p:txBody>
          <a:bodyPr/>
          <a:lstStyle/>
          <a:p>
            <a:endParaRPr lang="cs-CZ" dirty="0"/>
          </a:p>
        </p:txBody>
      </p:sp>
      <p:pic>
        <p:nvPicPr>
          <p:cNvPr id="5" name="Content Placeholder 4" descr="A group of men in black robes and hats&#10;&#10;AI-generated content may be incorrect.">
            <a:extLst>
              <a:ext uri="{FF2B5EF4-FFF2-40B4-BE49-F238E27FC236}">
                <a16:creationId xmlns:a16="http://schemas.microsoft.com/office/drawing/2014/main" id="{66E6A29D-9DD0-CB27-74A3-C7ACD0B80C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870" y="327285"/>
            <a:ext cx="5021262" cy="3347508"/>
          </a:xfrm>
        </p:spPr>
      </p:pic>
      <p:pic>
        <p:nvPicPr>
          <p:cNvPr id="7" name="Picture 6" descr="A person in a white dress dancing with a cross&#10;&#10;AI-generated content may be incorrect.">
            <a:extLst>
              <a:ext uri="{FF2B5EF4-FFF2-40B4-BE49-F238E27FC236}">
                <a16:creationId xmlns:a16="http://schemas.microsoft.com/office/drawing/2014/main" id="{E985C045-D3FF-422A-3AFB-4F2FBB648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825" y="327285"/>
            <a:ext cx="4133036" cy="6203430"/>
          </a:xfrm>
          <a:prstGeom prst="rect">
            <a:avLst/>
          </a:prstGeom>
        </p:spPr>
      </p:pic>
      <p:pic>
        <p:nvPicPr>
          <p:cNvPr id="9" name="Picture 8" descr="A person and person in a blue dress&#10;&#10;AI-generated content may be incorrect.">
            <a:extLst>
              <a:ext uri="{FF2B5EF4-FFF2-40B4-BE49-F238E27FC236}">
                <a16:creationId xmlns:a16="http://schemas.microsoft.com/office/drawing/2014/main" id="{607DFC42-1C01-54E4-5F60-AA17CB707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255" y="3250273"/>
            <a:ext cx="4528964" cy="3023112"/>
          </a:xfrm>
          <a:prstGeom prst="rect">
            <a:avLst/>
          </a:prstGeom>
        </p:spPr>
      </p:pic>
    </p:spTree>
    <p:extLst>
      <p:ext uri="{BB962C8B-B14F-4D97-AF65-F5344CB8AC3E}">
        <p14:creationId xmlns:p14="http://schemas.microsoft.com/office/powerpoint/2010/main" val="327132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ovéPole 19">
            <a:extLst>
              <a:ext uri="{FF2B5EF4-FFF2-40B4-BE49-F238E27FC236}">
                <a16:creationId xmlns:a16="http://schemas.microsoft.com/office/drawing/2014/main" id="{4DB1CAF0-8137-4F4D-B62E-67BD984D4121}"/>
              </a:ext>
            </a:extLst>
          </p:cNvPr>
          <p:cNvSpPr txBox="1"/>
          <p:nvPr/>
        </p:nvSpPr>
        <p:spPr>
          <a:xfrm>
            <a:off x="453797" y="717634"/>
            <a:ext cx="4572000" cy="369332"/>
          </a:xfrm>
          <a:prstGeom prst="rect">
            <a:avLst/>
          </a:prstGeom>
          <a:noFill/>
        </p:spPr>
        <p:txBody>
          <a:bodyPr wrap="square">
            <a:spAutoFit/>
          </a:bodyPr>
          <a:lstStyle/>
          <a:p>
            <a:r>
              <a:rPr lang="uk-UA" b="1" dirty="0">
                <a:solidFill>
                  <a:schemeClr val="accent6">
                    <a:lumMod val="75000"/>
                  </a:schemeClr>
                </a:solidFill>
                <a:latin typeface="Arial" pitchFamily="34" charset="0"/>
                <a:cs typeface="Arial" pitchFamily="34" charset="0"/>
              </a:rPr>
              <a:t>Салдацький партрет </a:t>
            </a:r>
            <a:r>
              <a:rPr lang="cs-CZ" dirty="0">
                <a:latin typeface="Arial" pitchFamily="34" charset="0"/>
                <a:cs typeface="Arial" pitchFamily="34" charset="0"/>
              </a:rPr>
              <a:t>(1833)</a:t>
            </a:r>
            <a:endParaRPr lang="cs-CZ" dirty="0"/>
          </a:p>
        </p:txBody>
      </p:sp>
      <p:sp>
        <p:nvSpPr>
          <p:cNvPr id="22" name="TextovéPole 21">
            <a:extLst>
              <a:ext uri="{FF2B5EF4-FFF2-40B4-BE49-F238E27FC236}">
                <a16:creationId xmlns:a16="http://schemas.microsoft.com/office/drawing/2014/main" id="{D7B36E8F-4B9E-4C6F-820D-B23BAF5F0B73}"/>
              </a:ext>
            </a:extLst>
          </p:cNvPr>
          <p:cNvSpPr txBox="1"/>
          <p:nvPr/>
        </p:nvSpPr>
        <p:spPr>
          <a:xfrm>
            <a:off x="453797" y="1086966"/>
            <a:ext cx="8551828" cy="6014082"/>
          </a:xfrm>
          <a:prstGeom prst="rect">
            <a:avLst/>
          </a:prstGeom>
          <a:noFill/>
        </p:spPr>
        <p:txBody>
          <a:bodyPr wrap="square">
            <a:spAutoFit/>
          </a:bodyPr>
          <a:lstStyle/>
          <a:p>
            <a:pPr algn="just">
              <a:lnSpc>
                <a:spcPct val="150000"/>
              </a:lnSpc>
              <a:spcAft>
                <a:spcPts val="800"/>
              </a:spcAft>
            </a:pPr>
            <a:r>
              <a:rPr lang="cs-CZ" b="1" dirty="0">
                <a:latin typeface="Times New Roman" panose="02020603050405020304" pitchFamily="18" charset="0"/>
                <a:ea typeface="SimSun" panose="02010600030101010101" pitchFamily="2" charset="-122"/>
                <a:cs typeface="Times New Roman" panose="02020603050405020304" pitchFamily="18" charset="0"/>
              </a:rPr>
              <a:t>Vojákův portrét</a:t>
            </a:r>
            <a:endParaRPr lang="cs-CZ"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b="1" dirty="0">
                <a:latin typeface="Times New Roman" panose="02020603050405020304" pitchFamily="18" charset="0"/>
                <a:ea typeface="SimSun" panose="02010600030101010101" pitchFamily="2" charset="-122"/>
                <a:cs typeface="Times New Roman" panose="02020603050405020304" pitchFamily="18" charset="0"/>
              </a:rPr>
              <a:t>Latinská povídačka po našem vyprávěná </a:t>
            </a:r>
            <a:endParaRPr lang="cs-CZ"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200" dirty="0">
                <a:latin typeface="Times New Roman" panose="02020603050405020304" pitchFamily="18" charset="0"/>
                <a:ea typeface="SimSun" panose="02010600030101010101" pitchFamily="2" charset="-122"/>
              </a:rPr>
              <a:t>Žil byl kdysi jeden malíř… mám jeho jméno na jazyku, ale nevzpomenu si… Nu což, prostě malíř. Ale jaký to byl malíř! Panečku, jak pěkně maloval! Pokud si, kamarádíčci, co čtete nebo posloucháte tuhle knížku, myslíte, že maloval tak nějak úplně obyčejně, že jenom rozmíchá červenou nebo purpurovou či žlutou a tak jednoduše natře třeba stůl nebo skříň? Ale ne, počkejte chvilku! Jak něco spatří, hned vykouzlí portrét. Ať vědro nebo prase, všechno jako živé, že tak akorát obdivně hvízdneš! A někdy, když něco namaloval, tak k tomu připsal – protože dokonce i psát uměl – že to není meloun, nýbrž švestka, no a taky že to byla opravdická švestka. Jednou… (jéje! to bylo veselo! chlapci se div nepotrhali smíchy) namaloval kobylu našeho otce </a:t>
            </a:r>
            <a:r>
              <a:rPr lang="cs-CZ" sz="1200" dirty="0" err="1">
                <a:latin typeface="Times New Roman" panose="02020603050405020304" pitchFamily="18" charset="0"/>
                <a:ea typeface="SimSun" panose="02010600030101010101" pitchFamily="2" charset="-122"/>
              </a:rPr>
              <a:t>Mykyty</a:t>
            </a:r>
            <a:r>
              <a:rPr lang="cs-CZ" sz="1200" dirty="0">
                <a:latin typeface="Times New Roman" panose="02020603050405020304" pitchFamily="18" charset="0"/>
                <a:ea typeface="SimSun" panose="02010600030101010101" pitchFamily="2" charset="-122"/>
              </a:rPr>
              <a:t>, a jak opravdově ji vyobrazil </a:t>
            </a:r>
            <a:r>
              <a:rPr lang="uk-UA" sz="1200" dirty="0">
                <a:latin typeface="Times New Roman" panose="02020603050405020304" pitchFamily="18" charset="0"/>
                <a:ea typeface="SimSun" panose="02010600030101010101" pitchFamily="2" charset="-122"/>
              </a:rPr>
              <a:t>– </a:t>
            </a:r>
            <a:r>
              <a:rPr lang="cs-CZ" sz="1200" dirty="0">
                <a:latin typeface="Times New Roman" panose="02020603050405020304" pitchFamily="18" charset="0"/>
                <a:ea typeface="SimSun" panose="02010600030101010101" pitchFamily="2" charset="-122"/>
              </a:rPr>
              <a:t> div divoucí! Inu, namaloval ji a povídá: „Koukejte teď, hoši, jaká bude legrace.“ A my říkáme: „No, a co bude?“ A on povídá: „No jen pojďte za mnou a vezměte obraz popovy kobyly.“ Tak jsme ho vzali a šli a podle jeho návodu postavili u popova statku; pěkně jsme ho podepřeli; úplně přesně tak, jak kobyla stojí: a je na jedno oko slepá, má olysalý ocas a povylezlá žebra, a k tomu ještě svěsila hlavu, jako by se pásla. A když jsme ji postavili, dřepli jsme si podél plotu do plevelu a čekáme na </a:t>
            </a:r>
            <a:r>
              <a:rPr lang="cs-CZ" sz="1200" dirty="0" err="1">
                <a:latin typeface="Times New Roman" panose="02020603050405020304" pitchFamily="18" charset="0"/>
                <a:ea typeface="SimSun" panose="02010600030101010101" pitchFamily="2" charset="-122"/>
              </a:rPr>
              <a:t>panotce</a:t>
            </a:r>
            <a:r>
              <a:rPr lang="cs-CZ" sz="1200" dirty="0">
                <a:latin typeface="Times New Roman" panose="02020603050405020304" pitchFamily="18" charset="0"/>
                <a:ea typeface="SimSun" panose="02010600030101010101" pitchFamily="2" charset="-122"/>
              </a:rPr>
              <a:t> a máme co dělat, abychom se nerozesmáli. Až najednou, ejhle! Náš otec </a:t>
            </a:r>
            <a:r>
              <a:rPr lang="cs-CZ" sz="1200" dirty="0" err="1">
                <a:latin typeface="Times New Roman" panose="02020603050405020304" pitchFamily="18" charset="0"/>
                <a:ea typeface="SimSun" panose="02010600030101010101" pitchFamily="2" charset="-122"/>
              </a:rPr>
              <a:t>Mykyta</a:t>
            </a:r>
            <a:r>
              <a:rPr lang="cs-CZ" sz="1200" dirty="0">
                <a:latin typeface="Times New Roman" panose="02020603050405020304" pitchFamily="18" charset="0"/>
                <a:ea typeface="SimSun" panose="02010600030101010101" pitchFamily="2" charset="-122"/>
              </a:rPr>
              <a:t> přichází (a zřejmě měl trochu upito), jde a pod vousy si brumlá „Zdrávas“ a pak spatřil kobylu a povídá: „Co je to jen za lajdáka, ten můj </a:t>
            </a:r>
            <a:r>
              <a:rPr lang="cs-CZ" sz="1200" dirty="0" err="1">
                <a:latin typeface="Times New Roman" panose="02020603050405020304" pitchFamily="18" charset="0"/>
                <a:ea typeface="SimSun" panose="02010600030101010101" pitchFamily="2" charset="-122"/>
              </a:rPr>
              <a:t>Ochrim</a:t>
            </a:r>
            <a:r>
              <a:rPr lang="cs-CZ" sz="1200" dirty="0">
                <a:latin typeface="Times New Roman" panose="02020603050405020304" pitchFamily="18" charset="0"/>
                <a:ea typeface="SimSun" panose="02010600030101010101" pitchFamily="2" charset="-122"/>
              </a:rPr>
              <a:t>!“ (jeho nádeník se jmenoval </a:t>
            </a:r>
            <a:r>
              <a:rPr lang="cs-CZ" sz="1200" dirty="0" err="1">
                <a:latin typeface="Times New Roman" panose="02020603050405020304" pitchFamily="18" charset="0"/>
                <a:ea typeface="SimSun" panose="02010600030101010101" pitchFamily="2" charset="-122"/>
              </a:rPr>
              <a:t>Ochrim</a:t>
            </a:r>
            <a:r>
              <a:rPr lang="cs-CZ" sz="1200" dirty="0">
                <a:latin typeface="Times New Roman" panose="02020603050405020304" pitchFamily="18" charset="0"/>
                <a:ea typeface="SimSun" panose="02010600030101010101" pitchFamily="2" charset="-122"/>
              </a:rPr>
              <a:t>). „Kobyla,“ říká, „uteče v noci ze dvora a jemu je to jedno; a já abych ji ještě chytal!“ A pak si sundal opasek, udělal na něm smyčku a začal se k ní plížit, pomlaskává a povídá: „Klid, kobylko, klid!“ A potom, když už byl blizoučko, když jí přehodil přes šíji opasek a křiknul „prr!“, a když ji popotáhl k sobě a kobyla spadla, jak jsme se jen zasmáli a úprk! </a:t>
            </a:r>
            <a:endParaRPr lang="uk-UA" sz="1200" dirty="0">
              <a:latin typeface="Times New Roman" panose="02020603050405020304" pitchFamily="18" charset="0"/>
              <a:ea typeface="SimSun" panose="02010600030101010101" pitchFamily="2" charset="-122"/>
            </a:endParaRPr>
          </a:p>
          <a:p>
            <a:pPr algn="just">
              <a:lnSpc>
                <a:spcPct val="150000"/>
              </a:lnSpc>
              <a:spcAft>
                <a:spcPts val="800"/>
              </a:spcAft>
            </a:pPr>
            <a:r>
              <a:rPr lang="cs-CZ" sz="1200" dirty="0">
                <a:latin typeface="Times New Roman" panose="02020603050405020304" pitchFamily="18" charset="0"/>
                <a:ea typeface="SimSun" panose="02010600030101010101" pitchFamily="2" charset="-122"/>
              </a:rPr>
              <a:t>Překlad: Petra Grycová</a:t>
            </a:r>
            <a:endParaRPr lang="uk-UA" sz="1200" dirty="0">
              <a:latin typeface="Times New Roman" panose="02020603050405020304" pitchFamily="18" charset="0"/>
              <a:ea typeface="SimSun" panose="02010600030101010101" pitchFamily="2" charset="-122"/>
            </a:endParaRPr>
          </a:p>
          <a:p>
            <a:pPr algn="just">
              <a:lnSpc>
                <a:spcPct val="150000"/>
              </a:lnSpc>
              <a:spcAft>
                <a:spcPts val="800"/>
              </a:spcAft>
            </a:pPr>
            <a:endParaRPr lang="cs-CZ" sz="1200" dirty="0"/>
          </a:p>
        </p:txBody>
      </p:sp>
    </p:spTree>
    <p:extLst>
      <p:ext uri="{BB962C8B-B14F-4D97-AF65-F5344CB8AC3E}">
        <p14:creationId xmlns:p14="http://schemas.microsoft.com/office/powerpoint/2010/main" val="4034409601"/>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231</TotalTime>
  <Words>735</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Bierstadt</vt:lpstr>
      <vt:lpstr>Calibri</vt:lpstr>
      <vt:lpstr>Times New Roman</vt:lpstr>
      <vt:lpstr>Wingdings</vt:lpstr>
      <vt:lpstr>GestaltVTI</vt:lpstr>
      <vt:lpstr>Hryhorij  Kvitka-Osnovjanenko (1778 – 1843) </vt:lpstr>
      <vt:lpstr>PowerPoint Presentation</vt:lpstr>
      <vt:lpstr>Charkov </vt:lpstr>
      <vt:lpstr>Literární tvorba</vt:lpstr>
      <vt:lpstr>PowerPoint Presentation</vt:lpstr>
      <vt:lpstr>Burleskní díla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Chlaňová, Tereza</dc:creator>
  <cp:lastModifiedBy>Chlaňová, Tereza</cp:lastModifiedBy>
  <cp:revision>2</cp:revision>
  <dcterms:created xsi:type="dcterms:W3CDTF">2025-03-04T12:54:38Z</dcterms:created>
  <dcterms:modified xsi:type="dcterms:W3CDTF">2025-03-04T16:46:24Z</dcterms:modified>
</cp:coreProperties>
</file>