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0" r:id="rId1"/>
  </p:sldMasterIdLst>
  <p:notesMasterIdLst>
    <p:notesMasterId r:id="rId28"/>
  </p:notesMasterIdLst>
  <p:handoutMasterIdLst>
    <p:handoutMasterId r:id="rId29"/>
  </p:handoutMasterIdLst>
  <p:sldIdLst>
    <p:sldId id="330" r:id="rId2"/>
    <p:sldId id="358" r:id="rId3"/>
    <p:sldId id="359" r:id="rId4"/>
    <p:sldId id="360" r:id="rId5"/>
    <p:sldId id="361" r:id="rId6"/>
    <p:sldId id="362" r:id="rId7"/>
    <p:sldId id="331" r:id="rId8"/>
    <p:sldId id="333" r:id="rId9"/>
    <p:sldId id="332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3" r:id="rId18"/>
    <p:sldId id="344" r:id="rId19"/>
    <p:sldId id="342" r:id="rId20"/>
    <p:sldId id="345" r:id="rId21"/>
    <p:sldId id="351" r:id="rId22"/>
    <p:sldId id="348" r:id="rId23"/>
    <p:sldId id="349" r:id="rId24"/>
    <p:sldId id="346" r:id="rId25"/>
    <p:sldId id="350" r:id="rId26"/>
    <p:sldId id="357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43000FB-7888-4C58-A9CC-E47A98A22716}" type="datetime1">
              <a:rPr lang="en-US"/>
              <a:pPr/>
              <a:t>4/20/2013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D1B22BD-5697-4F9A-988F-70A60C65DB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D92DA43-0462-4F22-B511-4CF100F86357}" type="datetime1">
              <a:rPr lang="en-US"/>
              <a:pPr/>
              <a:t>4/20/2013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5C953C9-CB8D-448D-A435-067A861E29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2A79E2-FA0A-485B-A583-068B5BC6225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>
              <a:ea typeface="ＭＳ Ｐゴシック" pitchFamily="34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5DD062-2AA0-422A-8FBB-44DC3AF8277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Vice netrpelivi lide kdyz perioda mene kdyz stejne datum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3987F4-B6A9-4404-B849-C69B895BB79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928538-C19A-4A4E-9562-18022C738E6F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F2459-264A-45F7-9507-62F9A9345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5B0488-CFD0-40B0-826B-D92522F24D80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83D9A-C96F-427F-B43A-3D06D631B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563DC9-C025-42DE-AB18-2F3221EEFD08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B75F5-4ECA-49E8-9EF2-E4B63D47A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D2C765-4B08-4156-B385-367881E5E9C5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0E7A3-1F81-4973-99BC-33FC18E149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F98F6-178D-4E3F-9797-414E34E56174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38C52-CE32-4144-B371-17D15168D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5D7926-8D9D-431B-BC5E-C414B8FE3A43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1E09-19BB-437A-B4FC-287405BED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850A07-65B4-4EC5-862C-4394B7D79F22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A758E-8FC1-42CF-910D-1258BDE48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6D611-CC4E-4DFE-826F-BBF4765D35A6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746B9-42FF-494D-96A9-66E5D75FDE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09AB3-78B1-4285-A816-0EDF1DF07394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BB7B8-8CEE-467B-B0F4-9C21D0C49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BD5AE5-4BDF-43E4-BDAF-51B955E796A2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A13C3-3A5B-460E-8FB1-5221383092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01B8D0-7CE7-49B0-BF79-517E3563C705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73BA9-2A1C-48CE-ADC2-3E952A541B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0B28B38-819E-4D40-A42F-BA54E78676AE}" type="datetime1">
              <a:rPr lang="cs-CZ" smtClean="0"/>
              <a:pPr/>
              <a:t>20.4.2013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 smtClean="0"/>
              <a:t>CC: BY NC SA by </a:t>
            </a:r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Houdek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D8A5DF9-9089-451A-A7A6-725B758CAB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hosting.vse.cz/xhoup05/teaching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FF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312"/>
            <a:ext cx="3234518" cy="1452939"/>
          </a:xfrm>
          <a:prstGeom prst="rect">
            <a:avLst/>
          </a:prstGeom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248280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APS300320 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  <a:t>Heuristiky, zkreslení a iracionalita</a:t>
            </a:r>
            <a:b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2000" b="1" dirty="0" smtClean="0">
                <a:latin typeface="Calibri" charset="0"/>
                <a:ea typeface="ＭＳ Ｐゴシック" charset="0"/>
                <a:cs typeface="ＭＳ Ｐゴシック" charset="0"/>
              </a:rPr>
              <a:t>(v každodenní praxi)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 smtClean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Marek Vranka</a:t>
            </a:r>
            <a:r>
              <a:rPr lang="en-US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24399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5. 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800" b="1" dirty="0" err="1" smtClean="0">
                <a:solidFill>
                  <a:schemeClr val="tx1"/>
                </a:solidFill>
              </a:rPr>
              <a:t>Prokrastinace</a:t>
            </a:r>
            <a:r>
              <a:rPr lang="cs-CZ" sz="2800" b="1" dirty="0" smtClean="0">
                <a:solidFill>
                  <a:schemeClr val="tx1"/>
                </a:solidFill>
              </a:rPr>
              <a:t>, sebekontrola a chyby v odhadování budoucnosti.</a:t>
            </a:r>
            <a:r>
              <a:rPr lang="cs-CZ" sz="2800" dirty="0" smtClean="0"/>
              <a:t> </a:t>
            </a:r>
            <a:endParaRPr lang="cs-CZ" sz="2800" b="1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171" y="5998311"/>
            <a:ext cx="8671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0000"/>
                </a:solidFill>
              </a:rPr>
              <a:t>Zrušili FRVŠ...  Nevíte o nějaké alternativě...?</a:t>
            </a:r>
          </a:p>
          <a:p>
            <a:pPr algn="ctr"/>
            <a:r>
              <a:rPr lang="cs-CZ" sz="1400" dirty="0" smtClean="0">
                <a:solidFill>
                  <a:srgbClr val="000000"/>
                </a:solidFill>
              </a:rPr>
              <a:t>(část prezentace (tentokrát asi o něco větší) přebraná od Petra Houdka, </a:t>
            </a:r>
            <a:r>
              <a:rPr lang="cs-CZ" sz="1400" dirty="0" smtClean="0">
                <a:solidFill>
                  <a:srgbClr val="000000"/>
                </a:solidFill>
                <a:hlinkClick r:id="rId3"/>
              </a:rPr>
              <a:t>https://webhosting.vse.cz/xhoup05/teaching.html</a:t>
            </a:r>
            <a:r>
              <a:rPr lang="cs-CZ" sz="1400" dirty="0" smtClean="0">
                <a:solidFill>
                  <a:srgbClr val="000000"/>
                </a:solidFill>
              </a:rPr>
              <a:t>)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23379" y="-1"/>
            <a:ext cx="2920621" cy="12482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(prostor pro loga sponzorů)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Framing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Upřednostníte 100,- Kč dnes nebo 120,- Kč za 60 dnů?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510DFE-C1DA-4E9B-B1B1-246C32DD25A8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Framing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Upřednostníte</a:t>
            </a:r>
            <a:r>
              <a:rPr lang="en-US" dirty="0" smtClean="0">
                <a:ea typeface="ＭＳ Ｐゴシック" pitchFamily="34" charset="-128"/>
              </a:rPr>
              <a:t> 100,- </a:t>
            </a:r>
            <a:r>
              <a:rPr lang="en-US" dirty="0" err="1" smtClean="0">
                <a:ea typeface="ＭＳ Ｐゴシック" pitchFamily="34" charset="-128"/>
              </a:rPr>
              <a:t>Kč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dnes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nebo</a:t>
            </a:r>
            <a:r>
              <a:rPr lang="en-US" dirty="0" smtClean="0">
                <a:ea typeface="ＭＳ Ｐゴシック" pitchFamily="34" charset="-128"/>
              </a:rPr>
              <a:t> 120,- </a:t>
            </a:r>
            <a:r>
              <a:rPr lang="en-US" dirty="0" err="1" smtClean="0">
                <a:ea typeface="ＭＳ Ｐゴシック" pitchFamily="34" charset="-128"/>
              </a:rPr>
              <a:t>Kč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cs-CZ" dirty="0" smtClean="0">
                <a:ea typeface="ＭＳ Ｐゴシック" pitchFamily="34" charset="-128"/>
              </a:rPr>
              <a:t>17</a:t>
            </a:r>
            <a:r>
              <a:rPr lang="en-US" dirty="0" smtClean="0">
                <a:ea typeface="ＭＳ Ｐゴシック" pitchFamily="34" charset="-128"/>
              </a:rPr>
              <a:t>. </a:t>
            </a:r>
            <a:r>
              <a:rPr lang="cs-CZ" dirty="0" smtClean="0">
                <a:ea typeface="ＭＳ Ｐゴシック" pitchFamily="34" charset="-128"/>
              </a:rPr>
              <a:t>června</a:t>
            </a:r>
            <a:r>
              <a:rPr lang="en-US" dirty="0" smtClean="0">
                <a:ea typeface="ＭＳ Ｐゴシック" pitchFamily="34" charset="-128"/>
              </a:rPr>
              <a:t> 2012?</a:t>
            </a:r>
          </a:p>
          <a:p>
            <a:pPr>
              <a:buFont typeface="Arial" pitchFamily="34" charset="0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BFACA5-DBCC-4C39-A535-77D21EE17A0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Framing: data v. zpoždění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Jakmile je volba zarámována jako zpoždění, lidé jsou netrpělivější, je-li uvedena coby datum, jsou trpělivější. Jak byste vysvětlili a využili? Jaké je ještě další možnost informování?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  <a:ea typeface="ＭＳ Ｐゴシック" pitchFamily="34" charset="-128"/>
              </a:rPr>
              <a:t>Chcete, aby lidé diskontovali nízko (dodání práce, zisk z investic) nebo vysoko (splátka dluhu).</a:t>
            </a:r>
          </a:p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727C62-8C2B-423B-86E7-CF432C1B366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Experiment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Preferovali byste, aby se Váš měsíční příjem v zaměstnání pohyboval</a:t>
            </a:r>
          </a:p>
          <a:p>
            <a:r>
              <a:rPr lang="cs-CZ" sz="2800" dirty="0" smtClean="0">
                <a:ea typeface="ＭＳ Ｐゴシック" pitchFamily="34" charset="-128"/>
              </a:rPr>
              <a:t>1. rok 30.000,-, 2. rok 40.000,- a 3. rok 50.000,-</a:t>
            </a:r>
          </a:p>
          <a:p>
            <a:pPr>
              <a:buNone/>
            </a:pPr>
            <a:r>
              <a:rPr lang="cs-CZ" sz="2800" dirty="0" smtClean="0">
                <a:ea typeface="ＭＳ Ｐゴシック" pitchFamily="34" charset="-128"/>
              </a:rPr>
              <a:t>nebo</a:t>
            </a:r>
          </a:p>
          <a:p>
            <a:r>
              <a:rPr lang="cs-CZ" sz="2800" dirty="0" smtClean="0">
                <a:ea typeface="ＭＳ Ｐゴシック" pitchFamily="34" charset="-128"/>
              </a:rPr>
              <a:t>1. rok 50.000,-, 2. rok 40.000,- a 3. rok 30.000,-?</a:t>
            </a:r>
            <a:endParaRPr lang="en-US" sz="2800" dirty="0" smtClean="0">
              <a:ea typeface="ＭＳ Ｐゴシック" pitchFamily="34" charset="-128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D3F0F8-E7F9-4D38-A628-69DC7FF9BA7D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Měsíční příjem</a:t>
            </a:r>
          </a:p>
        </p:txBody>
      </p:sp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46A959-AC44-434C-93DA-A4A9B6C4578C}" type="slidenum">
              <a:rPr lang="en-US"/>
              <a:pPr/>
              <a:t>14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1563" y="4948238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1563" y="4124325"/>
            <a:ext cx="1847850" cy="8239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71563" y="3298825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71813" y="4948238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084763" y="4948238"/>
            <a:ext cx="1846262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71813" y="2488561"/>
            <a:ext cx="1847850" cy="82391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10.000,- </a:t>
            </a:r>
            <a:r>
              <a:rPr lang="en-US" dirty="0" err="1">
                <a:solidFill>
                  <a:srgbClr val="FFFFFF"/>
                </a:solidFill>
                <a:latin typeface="Calibri" pitchFamily="34" charset="0"/>
              </a:rPr>
              <a:t>Kč</a:t>
            </a:r>
            <a:endParaRPr lang="en-U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71813" y="3312473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71813" y="4134159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10.000,- </a:t>
            </a:r>
            <a:r>
              <a:rPr lang="en-US" dirty="0" err="1">
                <a:solidFill>
                  <a:srgbClr val="FFFFFF"/>
                </a:solidFill>
                <a:latin typeface="Calibri" pitchFamily="34" charset="0"/>
              </a:rPr>
              <a:t>Kč</a:t>
            </a:r>
            <a:endParaRPr lang="en-U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084763" y="2509198"/>
            <a:ext cx="1846262" cy="8239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084763" y="3319463"/>
            <a:ext cx="1846262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084763" y="4134159"/>
            <a:ext cx="1846262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084763" y="1683698"/>
            <a:ext cx="1846262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808038" y="1417638"/>
            <a:ext cx="33337" cy="4525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V="1">
            <a:off x="808038" y="5927725"/>
            <a:ext cx="6729412" cy="333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5617" name="TextBox 26"/>
          <p:cNvSpPr txBox="1">
            <a:spLocks noChangeArrowheads="1"/>
          </p:cNvSpPr>
          <p:nvPr/>
        </p:nvSpPr>
        <p:spPr bwMode="auto">
          <a:xfrm>
            <a:off x="1582738" y="6026150"/>
            <a:ext cx="1336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1. rok</a:t>
            </a:r>
          </a:p>
        </p:txBody>
      </p:sp>
      <p:sp>
        <p:nvSpPr>
          <p:cNvPr id="25618" name="TextBox 29"/>
          <p:cNvSpPr txBox="1">
            <a:spLocks noChangeArrowheads="1"/>
          </p:cNvSpPr>
          <p:nvPr/>
        </p:nvSpPr>
        <p:spPr bwMode="auto">
          <a:xfrm>
            <a:off x="3582988" y="6026150"/>
            <a:ext cx="1336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2. rok</a:t>
            </a:r>
          </a:p>
        </p:txBody>
      </p:sp>
      <p:sp>
        <p:nvSpPr>
          <p:cNvPr id="25619" name="TextBox 30"/>
          <p:cNvSpPr txBox="1">
            <a:spLocks noChangeArrowheads="1"/>
          </p:cNvSpPr>
          <p:nvPr/>
        </p:nvSpPr>
        <p:spPr bwMode="auto">
          <a:xfrm>
            <a:off x="5595938" y="5986463"/>
            <a:ext cx="1335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3.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Měsíční příjem</a:t>
            </a:r>
          </a:p>
        </p:txBody>
      </p:sp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D17C41-048B-4F58-9A22-8B062E902386}" type="slidenum">
              <a:rPr lang="en-US"/>
              <a:pPr/>
              <a:t>15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1563" y="4948238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1563" y="4124325"/>
            <a:ext cx="1847850" cy="8239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71563" y="3298825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71813" y="4948238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084763" y="4948238"/>
            <a:ext cx="1846262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71813" y="2488561"/>
            <a:ext cx="1847850" cy="82391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10.000,- </a:t>
            </a:r>
            <a:r>
              <a:rPr lang="en-US" dirty="0" err="1">
                <a:solidFill>
                  <a:srgbClr val="FFFFFF"/>
                </a:solidFill>
                <a:latin typeface="Calibri" pitchFamily="34" charset="0"/>
              </a:rPr>
              <a:t>Kč</a:t>
            </a:r>
            <a:endParaRPr lang="en-U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71813" y="3312473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Calibri" pitchFamily="34" charset="0"/>
              </a:rPr>
              <a:t>10.000,- </a:t>
            </a:r>
            <a:r>
              <a:rPr lang="en-US" dirty="0" err="1">
                <a:solidFill>
                  <a:srgbClr val="FFFFFF"/>
                </a:solidFill>
                <a:latin typeface="Calibri" pitchFamily="34" charset="0"/>
              </a:rPr>
              <a:t>Kč</a:t>
            </a:r>
            <a:endParaRPr lang="en-U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71813" y="4134159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071563" y="1670050"/>
            <a:ext cx="1847850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084763" y="3319463"/>
            <a:ext cx="1846262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084763" y="4134159"/>
            <a:ext cx="1846262" cy="8255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071563" y="2495550"/>
            <a:ext cx="1847850" cy="8239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pitchFamily="34" charset="0"/>
              </a:rPr>
              <a:t>10.000,- Kč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808038" y="1417638"/>
            <a:ext cx="33337" cy="4525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V="1">
            <a:off x="808038" y="5927725"/>
            <a:ext cx="6729412" cy="3333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6641" name="TextBox 26"/>
          <p:cNvSpPr txBox="1">
            <a:spLocks noChangeArrowheads="1"/>
          </p:cNvSpPr>
          <p:nvPr/>
        </p:nvSpPr>
        <p:spPr bwMode="auto">
          <a:xfrm>
            <a:off x="1582738" y="6026150"/>
            <a:ext cx="1336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1. rok</a:t>
            </a:r>
          </a:p>
        </p:txBody>
      </p:sp>
      <p:sp>
        <p:nvSpPr>
          <p:cNvPr id="26642" name="TextBox 29"/>
          <p:cNvSpPr txBox="1">
            <a:spLocks noChangeArrowheads="1"/>
          </p:cNvSpPr>
          <p:nvPr/>
        </p:nvSpPr>
        <p:spPr bwMode="auto">
          <a:xfrm>
            <a:off x="3582988" y="6026150"/>
            <a:ext cx="1336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2. rok</a:t>
            </a:r>
          </a:p>
        </p:txBody>
      </p:sp>
      <p:sp>
        <p:nvSpPr>
          <p:cNvPr id="26643" name="TextBox 30"/>
          <p:cNvSpPr txBox="1">
            <a:spLocks noChangeArrowheads="1"/>
          </p:cNvSpPr>
          <p:nvPr/>
        </p:nvSpPr>
        <p:spPr bwMode="auto">
          <a:xfrm>
            <a:off x="5595938" y="5992813"/>
            <a:ext cx="1335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3. rok</a:t>
            </a:r>
          </a:p>
        </p:txBody>
      </p:sp>
      <p:sp>
        <p:nvSpPr>
          <p:cNvPr id="3" name="Rectangular Callout 2"/>
          <p:cNvSpPr>
            <a:spLocks noChangeArrowheads="1"/>
          </p:cNvSpPr>
          <p:nvPr/>
        </p:nvSpPr>
        <p:spPr bwMode="auto">
          <a:xfrm>
            <a:off x="5595938" y="1550988"/>
            <a:ext cx="2832100" cy="428625"/>
          </a:xfrm>
          <a:prstGeom prst="wedgeRectCallout">
            <a:avLst>
              <a:gd name="adj1" fmla="val -180644"/>
              <a:gd name="adj2" fmla="val 177884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400">
                <a:solidFill>
                  <a:srgbClr val="FFFFFF"/>
                </a:solidFill>
                <a:latin typeface="Calibri" pitchFamily="34" charset="0"/>
              </a:rPr>
              <a:t>Získáte dříve!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Kdy hodnotíme budoucnost významněji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ea typeface="ＭＳ Ｐゴシック" pitchFamily="34" charset="-128"/>
              </a:rPr>
              <a:t>Růst referenčního bodu, tj. lidé preferují stoupající sekvenci výsledků, tj. δ&gt;1.</a:t>
            </a:r>
          </a:p>
          <a:p>
            <a:pPr lvl="1"/>
            <a:r>
              <a:rPr lang="cs-CZ" sz="2400" dirty="0" smtClean="0">
                <a:ea typeface="ＭＳ Ｐゴシック" pitchFamily="34" charset="-128"/>
              </a:rPr>
              <a:t>to je paradoxní – lidé chtějí více (peněz) raději </a:t>
            </a:r>
            <a:r>
              <a:rPr lang="cs-CZ" sz="2400" b="1" u="sng" dirty="0" smtClean="0">
                <a:ea typeface="ＭＳ Ｐゴシック" pitchFamily="34" charset="-128"/>
              </a:rPr>
              <a:t>později </a:t>
            </a:r>
          </a:p>
          <a:p>
            <a:pPr>
              <a:buNone/>
            </a:pPr>
            <a:r>
              <a:rPr lang="cs-CZ" sz="2800" dirty="0" smtClean="0">
                <a:ea typeface="ＭＳ Ｐゴシック" pitchFamily="34" charset="-128"/>
              </a:rPr>
              <a:t>Vysvětlení (?):</a:t>
            </a:r>
          </a:p>
          <a:p>
            <a:r>
              <a:rPr lang="cs-CZ" sz="2800" dirty="0" smtClean="0">
                <a:ea typeface="ＭＳ Ｐゴシック" pitchFamily="34" charset="-128"/>
              </a:rPr>
              <a:t>Extrapolace (užitek z pocitu očekávání).</a:t>
            </a:r>
          </a:p>
          <a:p>
            <a:r>
              <a:rPr lang="cs-CZ" sz="2800" dirty="0" smtClean="0">
                <a:ea typeface="ＭＳ Ｐゴシック" pitchFamily="34" charset="-128"/>
              </a:rPr>
              <a:t>Zapamatovaný užitek (ne prožitek, ale vzpomínky).</a:t>
            </a:r>
          </a:p>
          <a:p>
            <a:r>
              <a:rPr lang="cs-CZ" sz="2800" dirty="0" smtClean="0">
                <a:ea typeface="ＭＳ Ｐゴシック" pitchFamily="34" charset="-128"/>
              </a:rPr>
              <a:t>Kontrast (tj. nárůst, nikoliv pokles od </a:t>
            </a:r>
            <a:r>
              <a:rPr lang="cs-CZ" sz="2800" dirty="0" err="1" smtClean="0">
                <a:ea typeface="ＭＳ Ｐゴシック" pitchFamily="34" charset="-128"/>
              </a:rPr>
              <a:t>ref</a:t>
            </a:r>
            <a:r>
              <a:rPr lang="cs-CZ" sz="2800" dirty="0" smtClean="0">
                <a:ea typeface="ＭＳ Ｐゴシック" pitchFamily="34" charset="-128"/>
              </a:rPr>
              <a:t>. bodu).</a:t>
            </a:r>
          </a:p>
          <a:p>
            <a:pPr>
              <a:buFont typeface="Lucida Grande" pitchFamily="2" charset="0"/>
              <a:buChar char="×"/>
            </a:pPr>
            <a:r>
              <a:rPr lang="cs-CZ" sz="2800" dirty="0" smtClean="0">
                <a:ea typeface="ＭＳ Ｐゴシック" pitchFamily="34" charset="-128"/>
              </a:rPr>
              <a:t>Nejistota (limita života), nedočkavost … (?).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E43626-A4B2-4C69-A9BA-008804188F08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Další experiment</a:t>
            </a:r>
          </a:p>
        </p:txBody>
      </p:sp>
      <p:pic>
        <p:nvPicPr>
          <p:cNvPr id="30722" name="Content Placeholder 4" descr="Matisse.jpeg"/>
          <p:cNvPicPr>
            <a:picLocks noGrp="1" noChangeAspect="1"/>
          </p:cNvPicPr>
          <p:nvPr>
            <p:ph idx="1"/>
          </p:nvPr>
        </p:nvPicPr>
        <p:blipFill>
          <a:blip r:embed="rId2"/>
          <a:srcRect t="-15912" b="-15912"/>
          <a:stretch>
            <a:fillRect/>
          </a:stretch>
        </p:blipFill>
        <p:spPr/>
      </p:pic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ACB9AC-A4E7-4B2E-8BFE-77A789EF8CAE}" type="slidenum">
              <a:rPr lang="en-US"/>
              <a:pPr/>
              <a:t>17</a:t>
            </a:fld>
            <a:endParaRPr lang="en-US"/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5370513" y="5881688"/>
            <a:ext cx="3316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Frederick, Loewenstein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DUM není dále schopna …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Problém velikosti výsledků - Diskontují lidé více malé než velké částky?</a:t>
            </a:r>
          </a:p>
          <a:p>
            <a:pPr lvl="1"/>
            <a:r>
              <a:rPr lang="cs-CZ" dirty="0" smtClean="0">
                <a:ea typeface="ＭＳ Ｐゴシック" pitchFamily="34" charset="-128"/>
              </a:rPr>
              <a:t>Experiment: Jakou nejmenší částku byste za rok požadovali:</a:t>
            </a:r>
          </a:p>
          <a:p>
            <a:pPr lvl="2"/>
            <a:r>
              <a:rPr lang="cs-CZ" dirty="0" smtClean="0">
                <a:ea typeface="ＭＳ Ｐゴシック" pitchFamily="34" charset="-128"/>
              </a:rPr>
              <a:t>Kdybyste se museli vzdát nyní 300,- Kč?</a:t>
            </a:r>
          </a:p>
          <a:p>
            <a:pPr lvl="2"/>
            <a:r>
              <a:rPr lang="cs-CZ" dirty="0" smtClean="0">
                <a:ea typeface="ＭＳ Ｐゴシック" pitchFamily="34" charset="-128"/>
              </a:rPr>
              <a:t>Kdybyste se museli vzdát nyní 7.000,- Kč?</a:t>
            </a:r>
          </a:p>
          <a:p>
            <a:pPr lvl="2"/>
            <a:r>
              <a:rPr lang="cs-CZ" dirty="0" smtClean="0">
                <a:ea typeface="ＭＳ Ｐゴシック" pitchFamily="34" charset="-128"/>
              </a:rPr>
              <a:t>Kdybyste se museli vzdát nyní 90.000,- Kč?</a:t>
            </a:r>
          </a:p>
          <a:p>
            <a:r>
              <a:rPr lang="cs-CZ" dirty="0" smtClean="0">
                <a:ea typeface="ＭＳ Ｐゴシック" pitchFamily="34" charset="-128"/>
              </a:rPr>
              <a:t>Odlišit zisky od ztrát – u ztrát je δ≈1 a často &gt;1.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2546B7-FB86-4AE6-869B-1FB66716196A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Jedna z alternativ: Hyperbolické diskonotování</a:t>
            </a:r>
          </a:p>
        </p:txBody>
      </p:sp>
      <p:pic>
        <p:nvPicPr>
          <p:cNvPr id="36866" name="Content Placeholder 1" descr="Modely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17229" b="-17229"/>
          <a:stretch>
            <a:fillRect/>
          </a:stretch>
        </p:blipFill>
        <p:spPr/>
      </p:pic>
      <p:sp>
        <p:nvSpPr>
          <p:cNvPr id="368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AC2AF5-9C0C-4833-B046-41B0747A521B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„Předpovídání“ budoucnosti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34368" y="1417638"/>
            <a:ext cx="8686800" cy="5303837"/>
          </a:xfrm>
        </p:spPr>
        <p:txBody>
          <a:bodyPr/>
          <a:lstStyle/>
          <a:p>
            <a:r>
              <a:rPr lang="cs-CZ" sz="2400" dirty="0" smtClean="0">
                <a:ea typeface="ＭＳ Ｐゴシック" pitchFamily="34" charset="-128"/>
              </a:rPr>
              <a:t>každé (?) rozhodování je založeno na představě budoucích emocí</a:t>
            </a:r>
          </a:p>
          <a:p>
            <a:pPr lvl="1"/>
            <a:r>
              <a:rPr lang="cs-CZ" sz="1800" dirty="0" smtClean="0">
                <a:ea typeface="ＭＳ Ｐゴシック" pitchFamily="34" charset="-128"/>
              </a:rPr>
              <a:t>tj. představách alternativních budoucností a jejich </a:t>
            </a:r>
            <a:r>
              <a:rPr lang="cs-CZ" altLang="en-US" sz="1800" dirty="0" smtClean="0">
                <a:ea typeface="ＭＳ Ｐゴシック" pitchFamily="34" charset="-128"/>
              </a:rPr>
              <a:t>“</a:t>
            </a:r>
            <a:r>
              <a:rPr lang="cs-CZ" altLang="ja-JP" sz="1800" dirty="0" err="1" smtClean="0">
                <a:ea typeface="ＭＳ Ｐゴシック" pitchFamily="34" charset="-128"/>
              </a:rPr>
              <a:t>předprožití</a:t>
            </a:r>
            <a:r>
              <a:rPr lang="cs-CZ" altLang="en-US" sz="1800" dirty="0" smtClean="0">
                <a:ea typeface="ＭＳ Ｐゴシック" pitchFamily="34" charset="-128"/>
              </a:rPr>
              <a:t>”</a:t>
            </a:r>
            <a:r>
              <a:rPr lang="cs-CZ" altLang="ja-JP" sz="1800" dirty="0" smtClean="0">
                <a:ea typeface="ＭＳ Ｐゴシック" pitchFamily="34" charset="-128"/>
              </a:rPr>
              <a:t>: predikce o blahu, které nám alternativy přinesou.</a:t>
            </a:r>
          </a:p>
          <a:p>
            <a:pPr lvl="1"/>
            <a:r>
              <a:rPr lang="cs-CZ" sz="1800" dirty="0" smtClean="0">
                <a:ea typeface="ＭＳ Ｐゴシック" pitchFamily="34" charset="-128"/>
              </a:rPr>
              <a:t>„mám ji pozvat na rande?“ = „jaké pocity mi život s ní přinese?“</a:t>
            </a:r>
          </a:p>
          <a:p>
            <a:r>
              <a:rPr lang="cs-CZ" sz="2400" dirty="0" smtClean="0">
                <a:ea typeface="ＭＳ Ｐゴシック" pitchFamily="34" charset="-128"/>
              </a:rPr>
              <a:t>Důležitost </a:t>
            </a:r>
            <a:r>
              <a:rPr lang="cs-CZ" sz="2400" b="1" dirty="0" smtClean="0">
                <a:ea typeface="ＭＳ Ｐゴシック" pitchFamily="34" charset="-128"/>
              </a:rPr>
              <a:t>obsahu</a:t>
            </a:r>
            <a:r>
              <a:rPr lang="cs-CZ" sz="2400" dirty="0" smtClean="0">
                <a:ea typeface="ＭＳ Ｐゴシック" pitchFamily="34" charset="-128"/>
              </a:rPr>
              <a:t> a </a:t>
            </a:r>
            <a:r>
              <a:rPr lang="cs-CZ" sz="2400" b="1" dirty="0" smtClean="0">
                <a:ea typeface="ＭＳ Ｐゴシック" pitchFamily="34" charset="-128"/>
              </a:rPr>
              <a:t>kontextu </a:t>
            </a:r>
            <a:r>
              <a:rPr lang="cs-CZ" sz="2400" dirty="0" smtClean="0">
                <a:ea typeface="ＭＳ Ｐゴシック" pitchFamily="34" charset="-128"/>
              </a:rPr>
              <a:t>a systematické chyby: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Obsah je však obvykle </a:t>
            </a:r>
            <a:r>
              <a:rPr lang="cs-CZ" sz="2000" b="1" dirty="0" smtClean="0">
                <a:ea typeface="ＭＳ Ｐゴシック" pitchFamily="34" charset="-128"/>
              </a:rPr>
              <a:t>založen na </a:t>
            </a:r>
            <a:r>
              <a:rPr lang="cs-CZ" altLang="en-US" sz="2000" b="1" dirty="0" smtClean="0">
                <a:ea typeface="ＭＳ Ｐゴシック" pitchFamily="34" charset="-128"/>
              </a:rPr>
              <a:t>“</a:t>
            </a:r>
            <a:r>
              <a:rPr lang="cs-CZ" altLang="ja-JP" sz="2000" b="1" dirty="0" smtClean="0">
                <a:ea typeface="ＭＳ Ｐゴシック" pitchFamily="34" charset="-128"/>
              </a:rPr>
              <a:t>dostupnosti</a:t>
            </a:r>
            <a:r>
              <a:rPr lang="cs-CZ" altLang="en-US" sz="2000" b="1" dirty="0" smtClean="0">
                <a:ea typeface="ＭＳ Ｐゴシック" pitchFamily="34" charset="-128"/>
              </a:rPr>
              <a:t>”</a:t>
            </a:r>
            <a:r>
              <a:rPr lang="cs-CZ" altLang="ja-JP" sz="2000" dirty="0" smtClean="0">
                <a:ea typeface="ＭＳ Ｐゴシック" pitchFamily="34" charset="-128"/>
              </a:rPr>
              <a:t> nikoliv </a:t>
            </a:r>
            <a:r>
              <a:rPr lang="cs-CZ" altLang="en-US" sz="2000" dirty="0" smtClean="0">
                <a:ea typeface="ＭＳ Ｐゴシック" pitchFamily="34" charset="-128"/>
              </a:rPr>
              <a:t>“</a:t>
            </a:r>
            <a:r>
              <a:rPr lang="cs-CZ" altLang="ja-JP" sz="2000" dirty="0" smtClean="0">
                <a:ea typeface="ＭＳ Ｐゴシック" pitchFamily="34" charset="-128"/>
              </a:rPr>
              <a:t>typičnosti</a:t>
            </a:r>
            <a:r>
              <a:rPr lang="cs-CZ" altLang="en-US" sz="2000" dirty="0" smtClean="0">
                <a:ea typeface="ＭＳ Ｐゴシック" pitchFamily="34" charset="-128"/>
              </a:rPr>
              <a:t>”</a:t>
            </a:r>
            <a:r>
              <a:rPr lang="cs-CZ" altLang="ja-JP" sz="2000" dirty="0" smtClean="0">
                <a:ea typeface="ＭＳ Ｐゴシック" pitchFamily="34" charset="-128"/>
              </a:rPr>
              <a:t> </a:t>
            </a:r>
          </a:p>
          <a:p>
            <a:pPr lvl="3"/>
            <a:r>
              <a:rPr lang="cs-CZ" altLang="ja-JP" sz="1600" dirty="0" smtClean="0">
                <a:ea typeface="ＭＳ Ｐゴシック" pitchFamily="34" charset="-128"/>
              </a:rPr>
              <a:t>zubař, vlak – pravidlo vrcholu a závěru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Rovněž </a:t>
            </a:r>
            <a:r>
              <a:rPr lang="cs-CZ" sz="2000" b="1" dirty="0" smtClean="0">
                <a:ea typeface="ＭＳ Ｐゴシック" pitchFamily="34" charset="-128"/>
              </a:rPr>
              <a:t>je agregován</a:t>
            </a:r>
            <a:r>
              <a:rPr lang="cs-CZ" sz="2000" dirty="0" smtClean="0">
                <a:ea typeface="ＭＳ Ｐゴシック" pitchFamily="34" charset="-128"/>
              </a:rPr>
              <a:t>, tj. chybí doprovodné události </a:t>
            </a:r>
          </a:p>
          <a:p>
            <a:pPr lvl="3"/>
            <a:r>
              <a:rPr lang="cs-CZ" sz="1600" dirty="0" smtClean="0">
                <a:ea typeface="ＭＳ Ｐゴシック" pitchFamily="34" charset="-128"/>
              </a:rPr>
              <a:t>vítězství oblíbeného týmu, bohatství, dítě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Představy </a:t>
            </a:r>
            <a:r>
              <a:rPr lang="cs-CZ" sz="2000" b="1" dirty="0" smtClean="0">
                <a:ea typeface="ＭＳ Ｐゴシック" pitchFamily="34" charset="-128"/>
              </a:rPr>
              <a:t>se zaměřují na začátek</a:t>
            </a:r>
            <a:r>
              <a:rPr lang="cs-CZ" sz="2000" dirty="0" smtClean="0">
                <a:ea typeface="ＭＳ Ｐゴシック" pitchFamily="34" charset="-128"/>
              </a:rPr>
              <a:t> </a:t>
            </a:r>
          </a:p>
          <a:p>
            <a:pPr lvl="3"/>
            <a:r>
              <a:rPr lang="cs-CZ" altLang="en-US" sz="1600" dirty="0" smtClean="0">
                <a:ea typeface="ＭＳ Ｐゴシック" pitchFamily="34" charset="-128"/>
              </a:rPr>
              <a:t>“</a:t>
            </a:r>
            <a:r>
              <a:rPr lang="cs-CZ" altLang="ja-JP" sz="1600" dirty="0" smtClean="0">
                <a:ea typeface="ＭＳ Ｐゴシック" pitchFamily="34" charset="-128"/>
              </a:rPr>
              <a:t>stávat se</a:t>
            </a:r>
            <a:r>
              <a:rPr lang="cs-CZ" altLang="en-US" sz="1600" dirty="0" smtClean="0">
                <a:ea typeface="ＭＳ Ｐゴシック" pitchFamily="34" charset="-128"/>
              </a:rPr>
              <a:t>”</a:t>
            </a:r>
            <a:r>
              <a:rPr lang="cs-CZ" altLang="ja-JP" sz="1600" dirty="0" smtClean="0">
                <a:ea typeface="ＭＳ Ｐゴシック" pitchFamily="34" charset="-128"/>
              </a:rPr>
              <a:t> nikoliv </a:t>
            </a:r>
            <a:r>
              <a:rPr lang="cs-CZ" altLang="en-US" sz="1600" dirty="0" smtClean="0">
                <a:ea typeface="ＭＳ Ｐゴシック" pitchFamily="34" charset="-128"/>
              </a:rPr>
              <a:t>“</a:t>
            </a:r>
            <a:r>
              <a:rPr lang="cs-CZ" altLang="ja-JP" sz="1600" dirty="0" smtClean="0">
                <a:ea typeface="ＭＳ Ｐゴシック" pitchFamily="34" charset="-128"/>
              </a:rPr>
              <a:t>být</a:t>
            </a:r>
            <a:r>
              <a:rPr lang="cs-CZ" altLang="en-US" sz="1600" dirty="0" smtClean="0">
                <a:ea typeface="ＭＳ Ｐゴシック" pitchFamily="34" charset="-128"/>
              </a:rPr>
              <a:t>”</a:t>
            </a:r>
            <a:r>
              <a:rPr lang="cs-CZ" altLang="ja-JP" sz="1600" dirty="0" smtClean="0">
                <a:ea typeface="ＭＳ Ｐゴシック" pitchFamily="34" charset="-128"/>
              </a:rPr>
              <a:t> nemocný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Představy </a:t>
            </a:r>
            <a:r>
              <a:rPr lang="cs-CZ" sz="2000" b="1" dirty="0" err="1" smtClean="0">
                <a:ea typeface="ＭＳ Ｐゴシック" pitchFamily="34" charset="-128"/>
              </a:rPr>
              <a:t>komparují</a:t>
            </a:r>
            <a:r>
              <a:rPr lang="cs-CZ" sz="2000" dirty="0" smtClean="0">
                <a:ea typeface="ＭＳ Ｐゴシック" pitchFamily="34" charset="-128"/>
              </a:rPr>
              <a:t> (jinak to nejde), prožitky v menší míře (nemusí)</a:t>
            </a:r>
          </a:p>
          <a:p>
            <a:pPr lvl="3"/>
            <a:r>
              <a:rPr lang="cs-CZ" sz="1600" dirty="0" smtClean="0">
                <a:ea typeface="ＭＳ Ｐゴシック" pitchFamily="34" charset="-128"/>
              </a:rPr>
              <a:t>brambůrky, sardinky, čokoláda</a:t>
            </a:r>
          </a:p>
          <a:p>
            <a:pPr lvl="2"/>
            <a:r>
              <a:rPr lang="cs-CZ" sz="2000" dirty="0" smtClean="0">
                <a:ea typeface="ＭＳ Ｐゴシック" pitchFamily="34" charset="-128"/>
              </a:rPr>
              <a:t>Představy </a:t>
            </a:r>
            <a:r>
              <a:rPr lang="cs-CZ" sz="2000" b="1" dirty="0" smtClean="0">
                <a:ea typeface="ＭＳ Ｐゴシック" pitchFamily="34" charset="-128"/>
              </a:rPr>
              <a:t>nemají správný kontext</a:t>
            </a:r>
          </a:p>
          <a:p>
            <a:pPr lvl="3"/>
            <a:r>
              <a:rPr lang="cs-CZ" altLang="ja-JP" sz="1600" dirty="0" smtClean="0">
                <a:ea typeface="ＭＳ Ｐゴシック" pitchFamily="34" charset="-128"/>
              </a:rPr>
              <a:t>spokojenost s </a:t>
            </a:r>
            <a:r>
              <a:rPr lang="cs-CZ" altLang="ja-JP" sz="1600" u="sng" dirty="0" smtClean="0">
                <a:ea typeface="ＭＳ Ｐゴシック" pitchFamily="34" charset="-128"/>
              </a:rPr>
              <a:t>budoucím</a:t>
            </a:r>
            <a:r>
              <a:rPr lang="cs-CZ" altLang="ja-JP" sz="1600" dirty="0" smtClean="0">
                <a:ea typeface="ＭＳ Ｐゴシック" pitchFamily="34" charset="-128"/>
              </a:rPr>
              <a:t> jídlem je určována spíše </a:t>
            </a:r>
            <a:r>
              <a:rPr lang="cs-CZ" altLang="ja-JP" sz="1600" u="sng" dirty="0" smtClean="0">
                <a:ea typeface="ＭＳ Ｐゴシック" pitchFamily="34" charset="-128"/>
              </a:rPr>
              <a:t>současnou</a:t>
            </a:r>
            <a:r>
              <a:rPr lang="cs-CZ" altLang="ja-JP" sz="1600" dirty="0" smtClean="0">
                <a:ea typeface="ＭＳ Ｐゴシック" pitchFamily="34" charset="-128"/>
              </a:rPr>
              <a:t> úrovní hladu</a:t>
            </a:r>
            <a:endParaRPr lang="cs-CZ" sz="1600" b="1" dirty="0" smtClean="0">
              <a:ea typeface="ＭＳ Ｐゴシック" pitchFamily="34" charset="-128"/>
            </a:endParaRPr>
          </a:p>
          <a:p>
            <a:pPr lvl="3"/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49947D-05C5-413C-9EB5-563B62883A9B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Jedna z alternativ: Hyperbolické diskonotování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ea typeface="ＭＳ Ｐゴシック" pitchFamily="34" charset="-128"/>
              </a:rPr>
              <a:t>Konfliktem mezi současným a budoucím „já“</a:t>
            </a:r>
            <a:r>
              <a:rPr lang="cs-CZ" altLang="ja-JP" sz="2400" dirty="0" smtClean="0">
                <a:ea typeface="ＭＳ Ｐゴシック" pitchFamily="34" charset="-128"/>
              </a:rPr>
              <a:t>, kdy současné „já“ upřednostňuje dlouhodobé cíle – zdraví, vyšší spoření – zatímco budoucí „já“ závazky nerespektuje a volí okamžité potěšení – sladkou tyčinku a novou televizi</a:t>
            </a:r>
            <a:r>
              <a:rPr lang="en-US" altLang="ja-JP" sz="2400" dirty="0" smtClean="0">
                <a:ea typeface="ＭＳ Ｐゴシック" pitchFamily="34" charset="-128"/>
              </a:rPr>
              <a:t>:</a:t>
            </a: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r>
              <a:rPr lang="en-US" sz="2400" dirty="0" smtClean="0">
                <a:ea typeface="ＭＳ Ｐゴシック" pitchFamily="34" charset="-128"/>
              </a:rPr>
              <a:t>0</a:t>
            </a:r>
            <a:r>
              <a:rPr lang="cs-CZ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&lt;</a:t>
            </a:r>
            <a:r>
              <a:rPr lang="cs-CZ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β</a:t>
            </a:r>
            <a:r>
              <a:rPr lang="cs-CZ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≤</a:t>
            </a:r>
            <a:r>
              <a:rPr lang="cs-CZ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1 – </a:t>
            </a:r>
            <a:r>
              <a:rPr lang="cs-CZ" sz="2400" dirty="0" smtClean="0">
                <a:ea typeface="ＭＳ Ｐゴシック" pitchFamily="34" charset="-128"/>
              </a:rPr>
              <a:t>koeficient předpojatosti k přítomnosti.</a:t>
            </a:r>
          </a:p>
          <a:p>
            <a:pPr lvl="1"/>
            <a:r>
              <a:rPr lang="cs-CZ" sz="2000" dirty="0" smtClean="0">
                <a:ea typeface="ＭＳ Ｐゴシック" pitchFamily="34" charset="-128"/>
              </a:rPr>
              <a:t>lidé mohou být tzv. naivní nebo sofistikovaní, ti druzí si uvědomují svoji „</a:t>
            </a:r>
            <a:r>
              <a:rPr lang="en-US" sz="2000" dirty="0" smtClean="0">
                <a:ea typeface="ＭＳ Ｐゴシック" pitchFamily="34" charset="-128"/>
              </a:rPr>
              <a:t>β</a:t>
            </a:r>
            <a:r>
              <a:rPr lang="cs-CZ" sz="2000" dirty="0" smtClean="0">
                <a:ea typeface="ＭＳ Ｐゴシック" pitchFamily="34" charset="-128"/>
              </a:rPr>
              <a:t>“ a proto se zavazují – např. stanovení nákladné </a:t>
            </a:r>
            <a:r>
              <a:rPr lang="cs-CZ" sz="2000" dirty="0" err="1" smtClean="0">
                <a:ea typeface="ＭＳ Ｐゴシック" pitchFamily="34" charset="-128"/>
              </a:rPr>
              <a:t>deadline</a:t>
            </a:r>
            <a:r>
              <a:rPr lang="cs-CZ" sz="2000" dirty="0" smtClean="0">
                <a:ea typeface="ＭＳ Ｐゴシック" pitchFamily="34" charset="-128"/>
              </a:rPr>
              <a:t>, nenakupují „výhodná balení“ nezdravých potravin, mají finance v nelikvidních aktivech, atd.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2702B66-635C-4E59-A7CD-B57864D436E8}" type="slidenum">
              <a:rPr lang="en-US"/>
              <a:pPr/>
              <a:t>20</a:t>
            </a:fld>
            <a:endParaRPr lang="en-US"/>
          </a:p>
        </p:txBody>
      </p:sp>
      <p:pic>
        <p:nvPicPr>
          <p:cNvPr id="37892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5700" y="3169364"/>
            <a:ext cx="4292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Hostovaná přednáška!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Tomáš Rubín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Diskuze k Ariely, Wertenbroch 2002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Co jsou časově nekonzistentní preference (pro okamžité uspokojení)?</a:t>
            </a:r>
          </a:p>
          <a:p>
            <a:pPr lvl="1"/>
            <a:r>
              <a:rPr lang="cs-CZ" dirty="0" smtClean="0">
                <a:ea typeface="ＭＳ Ｐゴシック" pitchFamily="34" charset="-128"/>
              </a:rPr>
              <a:t>A jak se to týká škrabání vyrážky, nechráněného sexu, zneužívání drog, nadměrného utrácení?</a:t>
            </a:r>
          </a:p>
          <a:p>
            <a:pPr lvl="2"/>
            <a:r>
              <a:rPr lang="cs-CZ" dirty="0" smtClean="0">
                <a:ea typeface="ＭＳ Ｐゴシック" pitchFamily="34" charset="-128"/>
              </a:rPr>
              <a:t>Jsou uživatelé drog dopředu-hledící?</a:t>
            </a:r>
          </a:p>
          <a:p>
            <a:pPr lvl="1"/>
            <a:r>
              <a:rPr lang="cs-CZ" dirty="0" smtClean="0">
                <a:ea typeface="ＭＳ Ｐゴシック" pitchFamily="34" charset="-128"/>
              </a:rPr>
              <a:t>Co otázka </a:t>
            </a:r>
            <a:r>
              <a:rPr lang="cs-CZ" altLang="en-US" dirty="0" smtClean="0">
                <a:ea typeface="ＭＳ Ｐゴシック" pitchFamily="34" charset="-128"/>
              </a:rPr>
              <a:t>“</a:t>
            </a:r>
            <a:r>
              <a:rPr lang="cs-CZ" dirty="0" err="1" smtClean="0">
                <a:ea typeface="ＭＳ Ｐゴシック" pitchFamily="34" charset="-128"/>
              </a:rPr>
              <a:t>salience</a:t>
            </a:r>
            <a:r>
              <a:rPr lang="cs-CZ" altLang="en-US" dirty="0" smtClean="0">
                <a:ea typeface="ＭＳ Ｐゴシック" pitchFamily="34" charset="-128"/>
              </a:rPr>
              <a:t>”</a:t>
            </a:r>
            <a:r>
              <a:rPr lang="cs-CZ" dirty="0" smtClean="0">
                <a:ea typeface="ＭＳ Ｐゴシック" pitchFamily="34" charset="-128"/>
              </a:rPr>
              <a:t> nákladů a výnosů v průběhu času?</a:t>
            </a:r>
          </a:p>
          <a:p>
            <a:pPr lvl="1"/>
            <a:r>
              <a:rPr lang="cs-CZ" dirty="0" smtClean="0">
                <a:ea typeface="ＭＳ Ｐゴシック" pitchFamily="34" charset="-128"/>
              </a:rPr>
              <a:t>Kdy platí lidé </a:t>
            </a:r>
            <a:r>
              <a:rPr lang="cs-CZ" altLang="en-US" dirty="0" smtClean="0">
                <a:ea typeface="ＭＳ Ｐゴシック" pitchFamily="34" charset="-128"/>
              </a:rPr>
              <a:t>“</a:t>
            </a:r>
            <a:r>
              <a:rPr lang="cs-CZ" dirty="0" smtClean="0">
                <a:ea typeface="ＭＳ Ｐゴシック" pitchFamily="34" charset="-128"/>
              </a:rPr>
              <a:t>prémii za sebekontrolu</a:t>
            </a:r>
            <a:r>
              <a:rPr lang="cs-CZ" altLang="en-US" dirty="0" smtClean="0">
                <a:ea typeface="ＭＳ Ｐゴシック" pitchFamily="34" charset="-128"/>
              </a:rPr>
              <a:t>”</a:t>
            </a:r>
            <a:r>
              <a:rPr lang="cs-CZ" dirty="0" smtClean="0">
                <a:ea typeface="ＭＳ Ｐゴシック" pitchFamily="34" charset="-128"/>
              </a:rPr>
              <a:t>?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249796-852C-44E2-B8C2-C2D57AF25A9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Diskuze k Ariely, Wertenbroch 2002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Užívají lidé nákladné </a:t>
            </a:r>
            <a:r>
              <a:rPr lang="cs-CZ" altLang="en-US" dirty="0" smtClean="0">
                <a:ea typeface="ＭＳ Ｐゴシック" pitchFamily="34" charset="-128"/>
              </a:rPr>
              <a:t>“</a:t>
            </a:r>
            <a:r>
              <a:rPr lang="cs-CZ" dirty="0" err="1" smtClean="0">
                <a:ea typeface="ＭＳ Ｐゴシック" pitchFamily="34" charset="-128"/>
              </a:rPr>
              <a:t>deadline</a:t>
            </a:r>
            <a:r>
              <a:rPr lang="cs-CZ" altLang="en-US" dirty="0" smtClean="0">
                <a:ea typeface="ＭＳ Ｐゴシック" pitchFamily="34" charset="-128"/>
              </a:rPr>
              <a:t>”</a:t>
            </a:r>
            <a:r>
              <a:rPr lang="cs-CZ" dirty="0" smtClean="0">
                <a:ea typeface="ＭＳ Ｐゴシック" pitchFamily="34" charset="-128"/>
              </a:rPr>
              <a:t> v úkolech, v nichž </a:t>
            </a:r>
            <a:r>
              <a:rPr lang="cs-CZ" dirty="0" err="1" smtClean="0">
                <a:ea typeface="ＭＳ Ｐゴシック" pitchFamily="34" charset="-128"/>
              </a:rPr>
              <a:t>prokrastinace</a:t>
            </a:r>
            <a:r>
              <a:rPr lang="cs-CZ" dirty="0" smtClean="0">
                <a:ea typeface="ＭＳ Ｐゴシック" pitchFamily="34" charset="-128"/>
              </a:rPr>
              <a:t> brání dobrému výkonu?</a:t>
            </a:r>
          </a:p>
          <a:p>
            <a:r>
              <a:rPr lang="cs-CZ" dirty="0" smtClean="0">
                <a:ea typeface="ＭＳ Ｐゴシック" pitchFamily="34" charset="-128"/>
              </a:rPr>
              <a:t>Jsou </a:t>
            </a:r>
            <a:r>
              <a:rPr lang="cs-CZ" altLang="en-US" dirty="0" smtClean="0">
                <a:ea typeface="ＭＳ Ｐゴシック" pitchFamily="34" charset="-128"/>
              </a:rPr>
              <a:t>“</a:t>
            </a:r>
            <a:r>
              <a:rPr lang="cs-CZ" dirty="0" err="1" smtClean="0">
                <a:ea typeface="ＭＳ Ｐゴシック" pitchFamily="34" charset="-128"/>
              </a:rPr>
              <a:t>deadline</a:t>
            </a:r>
            <a:r>
              <a:rPr lang="cs-CZ" altLang="en-US" dirty="0" smtClean="0">
                <a:ea typeface="ＭＳ Ｐゴシック" pitchFamily="34" charset="-128"/>
              </a:rPr>
              <a:t>”</a:t>
            </a:r>
            <a:r>
              <a:rPr lang="cs-CZ" dirty="0" smtClean="0">
                <a:ea typeface="ＭＳ Ｐゴシック" pitchFamily="34" charset="-128"/>
              </a:rPr>
              <a:t> efektivní v potlačování </a:t>
            </a:r>
            <a:r>
              <a:rPr lang="cs-CZ" dirty="0" err="1" smtClean="0">
                <a:ea typeface="ＭＳ Ｐゴシック" pitchFamily="34" charset="-128"/>
              </a:rPr>
              <a:t>prokrastinace</a:t>
            </a:r>
            <a:r>
              <a:rPr lang="cs-CZ" dirty="0" smtClean="0">
                <a:ea typeface="ＭＳ Ｐゴシック" pitchFamily="34" charset="-128"/>
              </a:rPr>
              <a:t>?</a:t>
            </a:r>
          </a:p>
          <a:p>
            <a:r>
              <a:rPr lang="cs-CZ" dirty="0" smtClean="0">
                <a:ea typeface="ＭＳ Ｐゴシック" pitchFamily="34" charset="-128"/>
              </a:rPr>
              <a:t>Jsou </a:t>
            </a:r>
            <a:r>
              <a:rPr lang="cs-CZ" altLang="en-US" dirty="0" smtClean="0">
                <a:ea typeface="ＭＳ Ｐゴシック" pitchFamily="34" charset="-128"/>
              </a:rPr>
              <a:t>“</a:t>
            </a:r>
            <a:r>
              <a:rPr lang="cs-CZ" dirty="0" err="1" smtClean="0">
                <a:ea typeface="ＭＳ Ｐゴシック" pitchFamily="34" charset="-128"/>
              </a:rPr>
              <a:t>deadline</a:t>
            </a:r>
            <a:r>
              <a:rPr lang="cs-CZ" altLang="en-US" dirty="0" smtClean="0">
                <a:ea typeface="ＭＳ Ｐゴシック" pitchFamily="34" charset="-128"/>
              </a:rPr>
              <a:t>”</a:t>
            </a:r>
            <a:r>
              <a:rPr lang="cs-CZ" dirty="0" smtClean="0">
                <a:ea typeface="ＭＳ Ｐゴシック" pitchFamily="34" charset="-128"/>
              </a:rPr>
              <a:t> uplatňována optimálně?</a:t>
            </a:r>
          </a:p>
          <a:p>
            <a:pPr lvl="1"/>
            <a:r>
              <a:rPr lang="cs-CZ" dirty="0" smtClean="0">
                <a:ea typeface="ＭＳ Ｐゴシック" pitchFamily="34" charset="-128"/>
              </a:rPr>
              <a:t>Otázka </a:t>
            </a:r>
            <a:r>
              <a:rPr lang="cs-CZ" altLang="en-US" dirty="0" smtClean="0">
                <a:ea typeface="ＭＳ Ｐゴシック" pitchFamily="34" charset="-128"/>
              </a:rPr>
              <a:t>“</a:t>
            </a:r>
            <a:r>
              <a:rPr lang="cs-CZ" dirty="0" err="1" smtClean="0">
                <a:ea typeface="ＭＳ Ｐゴシック" pitchFamily="34" charset="-128"/>
              </a:rPr>
              <a:t>optimality</a:t>
            </a:r>
            <a:r>
              <a:rPr lang="cs-CZ" altLang="en-US" dirty="0" smtClean="0">
                <a:ea typeface="ＭＳ Ｐゴシック" pitchFamily="34" charset="-128"/>
              </a:rPr>
              <a:t>”</a:t>
            </a:r>
            <a:r>
              <a:rPr lang="cs-CZ" dirty="0" smtClean="0">
                <a:ea typeface="ＭＳ Ｐゴシック" pitchFamily="34" charset="-128"/>
              </a:rPr>
              <a:t> – kdo si nepříjemný úkol užíval nejvíce a komu trval nejdéle (v. kdo si nejvíce vydělal)?</a:t>
            </a:r>
          </a:p>
          <a:p>
            <a:endParaRPr lang="cs-CZ" dirty="0" smtClean="0"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B64EC5-F162-42A5-B3F5-5A90DE95D54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Prokrastinace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prokrastinace</a:t>
            </a:r>
            <a:r>
              <a:rPr lang="cs-CZ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fixní náklady začátku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klesající znechucení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globální pozitivní </a:t>
            </a:r>
            <a:r>
              <a:rPr lang="cs-CZ" dirty="0" err="1" smtClean="0"/>
              <a:t>externalita</a:t>
            </a:r>
            <a:r>
              <a:rPr lang="cs-CZ" dirty="0" smtClean="0"/>
              <a:t> v synchronizaci</a:t>
            </a:r>
          </a:p>
          <a:p>
            <a:pPr marL="571500" indent="-514350"/>
            <a:r>
              <a:rPr lang="cs-CZ" dirty="0" smtClean="0"/>
              <a:t>co znamená zjištění, že lidé s </a:t>
            </a:r>
            <a:r>
              <a:rPr lang="cs-CZ" dirty="0" err="1" smtClean="0"/>
              <a:t>deadline</a:t>
            </a:r>
            <a:r>
              <a:rPr lang="cs-CZ" dirty="0" smtClean="0"/>
              <a:t> měli sice nejlepší výsledky (a nejvíc vydělali), ale úkol jim zabral víc času (80 vs. 50 minut) a byl pro ně nepříjemnější?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Diskuze k Ariely, Wertenbroch 2002</a:t>
            </a:r>
          </a:p>
        </p:txBody>
      </p:sp>
      <p:pic>
        <p:nvPicPr>
          <p:cNvPr id="25602" name="Content Placeholder 4" descr="Ariely Wertenbroch 2002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2396" b="-2396"/>
          <a:stretch>
            <a:fillRect/>
          </a:stretch>
        </p:blipFill>
        <p:spPr/>
      </p:pic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D5E69-CDD6-432C-A60F-85D056B5FA5D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/>
              <a:t>Ariely</a:t>
            </a:r>
            <a:r>
              <a:rPr lang="en-US" sz="1800" dirty="0" smtClean="0"/>
              <a:t>, D. &amp; </a:t>
            </a:r>
            <a:r>
              <a:rPr lang="en-US" sz="1800" dirty="0" err="1" smtClean="0"/>
              <a:t>Wertenbroch</a:t>
            </a:r>
            <a:r>
              <a:rPr lang="en-US" sz="1800" dirty="0" smtClean="0"/>
              <a:t>, K. (2002). Procrastination, deadlines, and performance: Self-control by </a:t>
            </a:r>
            <a:r>
              <a:rPr lang="en-US" sz="1800" dirty="0" err="1" smtClean="0"/>
              <a:t>precommitment</a:t>
            </a:r>
            <a:r>
              <a:rPr lang="en-US" sz="1800" dirty="0" smtClean="0"/>
              <a:t>. </a:t>
            </a:r>
            <a:r>
              <a:rPr lang="en-US" sz="1800" i="1" dirty="0" smtClean="0"/>
              <a:t>Psychological Science, 13(3), 219–224.</a:t>
            </a:r>
          </a:p>
          <a:p>
            <a:r>
              <a:rPr lang="en-US" sz="1800" dirty="0" smtClean="0"/>
              <a:t>Gilbert, D. T. &amp; Wilson, T. D. (2009). Why the brain talks to itself: sources of error in emotional prediction. </a:t>
            </a:r>
            <a:r>
              <a:rPr lang="en-US" sz="1800" i="1" dirty="0" smtClean="0"/>
              <a:t>Philosophical Transactions of the Royal Society B: Biological Sciences, 364(1521), 1335–1341.</a:t>
            </a:r>
          </a:p>
          <a:p>
            <a:r>
              <a:rPr lang="en-US" sz="1800" dirty="0" smtClean="0"/>
              <a:t>Frederick, S., </a:t>
            </a:r>
            <a:r>
              <a:rPr lang="en-US" sz="1800" dirty="0" err="1" smtClean="0"/>
              <a:t>Loewenstein</a:t>
            </a:r>
            <a:r>
              <a:rPr lang="en-US" sz="1800" dirty="0" smtClean="0"/>
              <a:t>, G. &amp; </a:t>
            </a:r>
            <a:r>
              <a:rPr lang="en-US" sz="1800" dirty="0" err="1" smtClean="0"/>
              <a:t>O’donoghue</a:t>
            </a:r>
            <a:r>
              <a:rPr lang="en-US" sz="1800" dirty="0" smtClean="0"/>
              <a:t>, T. (2002). Time discounting and time preference: A critical review. </a:t>
            </a:r>
            <a:r>
              <a:rPr lang="en-US" sz="1800" i="1" dirty="0" smtClean="0"/>
              <a:t>Journal of economic literature, 40(2), 351–401.</a:t>
            </a:r>
          </a:p>
          <a:p>
            <a:r>
              <a:rPr lang="en-US" sz="1800" dirty="0" smtClean="0"/>
              <a:t>Frederick, S. &amp; </a:t>
            </a:r>
            <a:r>
              <a:rPr lang="en-US" sz="1800" dirty="0" err="1" smtClean="0"/>
              <a:t>Loewenstein</a:t>
            </a:r>
            <a:r>
              <a:rPr lang="en-US" sz="1800" dirty="0" smtClean="0"/>
              <a:t>, G. (2008). Conflicting motives in evaluations of sequences. </a:t>
            </a:r>
            <a:r>
              <a:rPr lang="en-US" sz="1800" i="1" dirty="0" smtClean="0"/>
              <a:t>Journal of Risk and Uncertainty, 37(2-3), 221–235.</a:t>
            </a:r>
          </a:p>
          <a:p>
            <a:pPr>
              <a:buNone/>
            </a:pP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Kontext</a:t>
            </a:r>
            <a:r>
              <a:rPr lang="en-US" dirty="0" smtClean="0">
                <a:ea typeface="ＭＳ Ｐゴシック" pitchFamily="34" charset="-128"/>
              </a:rPr>
              <a:t> a </a:t>
            </a:r>
            <a:r>
              <a:rPr lang="en-US" dirty="0" err="1" smtClean="0">
                <a:ea typeface="ＭＳ Ｐゴシック" pitchFamily="34" charset="-128"/>
              </a:rPr>
              <a:t>obsah</a:t>
            </a:r>
            <a:r>
              <a:rPr lang="cs-CZ" dirty="0" smtClean="0">
                <a:ea typeface="ＭＳ Ｐゴシック" pitchFamily="34" charset="-128"/>
              </a:rPr>
              <a:t> </a:t>
            </a:r>
            <a:r>
              <a:rPr lang="cs-CZ" sz="2800" dirty="0" smtClean="0">
                <a:ea typeface="ＭＳ Ｐゴシック" pitchFamily="34" charset="-128"/>
              </a:rPr>
              <a:t>(Gilbert, </a:t>
            </a:r>
            <a:r>
              <a:rPr lang="cs-CZ" sz="2800" dirty="0" err="1" smtClean="0">
                <a:ea typeface="ＭＳ Ｐゴシック" pitchFamily="34" charset="-128"/>
              </a:rPr>
              <a:t>Wilson</a:t>
            </a:r>
            <a:r>
              <a:rPr lang="cs-CZ" sz="2800" dirty="0" smtClean="0">
                <a:ea typeface="ＭＳ Ｐゴシック" pitchFamily="34" charset="-128"/>
              </a:rPr>
              <a:t>, 2009)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7410" name="Content Placeholder 4" descr="F1.medium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6534" r="-16534"/>
          <a:stretch>
            <a:fillRect/>
          </a:stretch>
        </p:blipFill>
        <p:spPr/>
      </p:pic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CDEB48-9009-4D3A-AF44-BD2B1891E9A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Kontext a obsah</a:t>
            </a: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0764F4-9ECF-4605-8B4F-3E9CD6C7F470}" type="slidenum">
              <a:rPr lang="en-US"/>
              <a:pPr/>
              <a:t>4</a:t>
            </a:fld>
            <a:endParaRPr lang="en-US"/>
          </a:p>
        </p:txBody>
      </p:sp>
      <p:pic>
        <p:nvPicPr>
          <p:cNvPr id="18435" name="Content Placeholder 5" descr="F2.medium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6534" r="-1653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Kontext a obsah</a:t>
            </a: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5AC5A2-5805-443E-841D-C46158C773D0}" type="slidenum">
              <a:rPr lang="en-US"/>
              <a:pPr/>
              <a:t>5</a:t>
            </a:fld>
            <a:endParaRPr lang="en-US"/>
          </a:p>
        </p:txBody>
      </p:sp>
      <p:pic>
        <p:nvPicPr>
          <p:cNvPr id="19459" name="Content Placeholder 4" descr="F3.medium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6534" r="-1653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„Předpovídání“ budoucnosti II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ＭＳ Ｐゴシック" pitchFamily="34" charset="-128"/>
              </a:rPr>
              <a:t>důležité si uvědomit, že prožíváme Systémem 1, </a:t>
            </a:r>
            <a:r>
              <a:rPr lang="cs-CZ" dirty="0" err="1" smtClean="0">
                <a:ea typeface="ＭＳ Ｐゴシック" pitchFamily="34" charset="-128"/>
              </a:rPr>
              <a:t>predikujeme</a:t>
            </a:r>
            <a:r>
              <a:rPr lang="cs-CZ" dirty="0" smtClean="0">
                <a:ea typeface="ＭＳ Ｐゴシック" pitchFamily="34" charset="-128"/>
              </a:rPr>
              <a:t> Systémem 2.</a:t>
            </a:r>
          </a:p>
          <a:p>
            <a:r>
              <a:rPr lang="cs-CZ" dirty="0" smtClean="0">
                <a:ea typeface="ＭＳ Ｐゴシック" pitchFamily="34" charset="-128"/>
              </a:rPr>
              <a:t>diskontování (podceňování nebo přeceňování) budoucnosti je tedy systematicky ovlivněno našimi představami toho, co budeme v budoucnosti prožívat</a:t>
            </a:r>
          </a:p>
          <a:p>
            <a:pPr lvl="1"/>
            <a:r>
              <a:rPr lang="cs-CZ" sz="2400" dirty="0" err="1" smtClean="0">
                <a:ea typeface="ＭＳ Ｐゴシック" pitchFamily="34" charset="-128"/>
              </a:rPr>
              <a:t>Kahneman</a:t>
            </a:r>
            <a:r>
              <a:rPr lang="cs-CZ" sz="2400" dirty="0" smtClean="0">
                <a:ea typeface="ＭＳ Ｐゴシック" pitchFamily="34" charset="-128"/>
              </a:rPr>
              <a:t>, </a:t>
            </a:r>
            <a:r>
              <a:rPr lang="cs-CZ" sz="2400" dirty="0" err="1" smtClean="0">
                <a:ea typeface="ＭＳ Ｐゴシック" pitchFamily="34" charset="-128"/>
              </a:rPr>
              <a:t>Snell</a:t>
            </a:r>
            <a:r>
              <a:rPr lang="cs-CZ" sz="2400" dirty="0" smtClean="0">
                <a:ea typeface="ＭＳ Ｐゴシック" pitchFamily="34" charset="-128"/>
              </a:rPr>
              <a:t> (1992) – spokojenost s jogurtem vs. zmrzlinou</a:t>
            </a:r>
          </a:p>
          <a:p>
            <a:pPr lvl="1"/>
            <a:r>
              <a:rPr lang="cs-CZ" sz="2400" dirty="0" err="1" smtClean="0">
                <a:ea typeface="ＭＳ Ｐゴシック" pitchFamily="34" charset="-128"/>
              </a:rPr>
              <a:t>Simonson</a:t>
            </a:r>
            <a:r>
              <a:rPr lang="cs-CZ" sz="2400" dirty="0" smtClean="0">
                <a:ea typeface="ＭＳ Ｐゴシック" pitchFamily="34" charset="-128"/>
              </a:rPr>
              <a:t> (1990) – varieta vs. opakování stejné spotřeby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2B38B8-2E09-470A-AE35-A24D805D0237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8"/>
            <a:ext cx="8229600" cy="1143000"/>
          </a:xfrm>
        </p:spPr>
        <p:txBody>
          <a:bodyPr/>
          <a:lstStyle/>
          <a:p>
            <a:r>
              <a:rPr lang="cs-CZ" dirty="0" smtClean="0"/>
              <a:t>Normativní </a:t>
            </a:r>
            <a:r>
              <a:rPr lang="cs-CZ" dirty="0" smtClean="0"/>
              <a:t>okénko </a:t>
            </a:r>
            <a:r>
              <a:rPr lang="cs-CZ" sz="2400" dirty="0" smtClean="0"/>
              <a:t>(dle </a:t>
            </a:r>
            <a:r>
              <a:rPr lang="cs-CZ" sz="2400" dirty="0" err="1" smtClean="0"/>
              <a:t>Frederick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., 2002)</a:t>
            </a:r>
            <a:endParaRPr lang="cs-CZ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343"/>
            <a:ext cx="8229600" cy="5170821"/>
          </a:xfrm>
        </p:spPr>
        <p:txBody>
          <a:bodyPr/>
          <a:lstStyle/>
          <a:p>
            <a:r>
              <a:rPr lang="cs-CZ" sz="2400" dirty="0" err="1" smtClean="0"/>
              <a:t>mezičasové</a:t>
            </a:r>
            <a:r>
              <a:rPr lang="cs-CZ" sz="2400" dirty="0" smtClean="0"/>
              <a:t> volby – v situacích, kdy náklady (např. námaha) a výnosy (např. potěšení) nenastávají ve stejný časový okamžik</a:t>
            </a:r>
          </a:p>
          <a:p>
            <a:pPr lvl="1"/>
            <a:r>
              <a:rPr lang="cs-CZ" sz="2000" dirty="0" smtClean="0"/>
              <a:t>nejdřív náklady – spoření, psaní seminární práce...</a:t>
            </a:r>
          </a:p>
          <a:p>
            <a:pPr lvl="1"/>
            <a:r>
              <a:rPr lang="cs-CZ" sz="2000" dirty="0" smtClean="0"/>
              <a:t>nejdřív výnosy – drogy, flákání se, </a:t>
            </a:r>
            <a:r>
              <a:rPr lang="cs-CZ" sz="2000" dirty="0" err="1" smtClean="0"/>
              <a:t>junk</a:t>
            </a:r>
            <a:r>
              <a:rPr lang="cs-CZ" sz="2000" dirty="0" smtClean="0"/>
              <a:t> </a:t>
            </a:r>
            <a:r>
              <a:rPr lang="cs-CZ" sz="2000" dirty="0" err="1" smtClean="0"/>
              <a:t>food</a:t>
            </a:r>
            <a:r>
              <a:rPr lang="cs-CZ" sz="2000" dirty="0" smtClean="0"/>
              <a:t>...</a:t>
            </a:r>
          </a:p>
          <a:p>
            <a:r>
              <a:rPr lang="cs-CZ" sz="2400" dirty="0" smtClean="0"/>
              <a:t>vysvětlení?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000" dirty="0" smtClean="0"/>
              <a:t>1834 </a:t>
            </a:r>
            <a:r>
              <a:rPr lang="cs-CZ" sz="2000" dirty="0" err="1" smtClean="0"/>
              <a:t>Rae</a:t>
            </a:r>
            <a:r>
              <a:rPr lang="cs-CZ" sz="2000" dirty="0" smtClean="0"/>
              <a:t>: různé psychologické síly – touha po budoucích ziscích a sebekontrola vs. bolest z odříkání</a:t>
            </a:r>
          </a:p>
          <a:p>
            <a:pPr marL="1371600" lvl="2" indent="-514350"/>
            <a:r>
              <a:rPr lang="cs-CZ" sz="1800" dirty="0" smtClean="0"/>
              <a:t>tedy rozhodování buď ovlivňuje </a:t>
            </a:r>
            <a:r>
              <a:rPr lang="cs-CZ" sz="1800" b="1" dirty="0" smtClean="0"/>
              <a:t>schopnost představit si budoucnost</a:t>
            </a:r>
            <a:r>
              <a:rPr lang="cs-CZ" sz="1800" dirty="0" smtClean="0"/>
              <a:t> nebo </a:t>
            </a:r>
            <a:r>
              <a:rPr lang="cs-CZ" sz="1800" b="1" dirty="0" smtClean="0"/>
              <a:t>intenzita „pokušení“ v současnosti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000" dirty="0" smtClean="0"/>
              <a:t>1889 </a:t>
            </a:r>
            <a:r>
              <a:rPr lang="cs-CZ" sz="2000" dirty="0" err="1" smtClean="0"/>
              <a:t>Böhm</a:t>
            </a:r>
            <a:r>
              <a:rPr lang="cs-CZ" sz="2000" dirty="0" smtClean="0"/>
              <a:t>-</a:t>
            </a:r>
            <a:r>
              <a:rPr lang="cs-CZ" sz="2000" dirty="0" err="1" smtClean="0"/>
              <a:t>Bawerk</a:t>
            </a:r>
            <a:r>
              <a:rPr lang="cs-CZ" sz="2000" dirty="0" smtClean="0"/>
              <a:t> – neschopnost představit si budoucí touhy (viz viscerální faktory z minula)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000" dirty="0" smtClean="0"/>
              <a:t>1930 </a:t>
            </a:r>
            <a:r>
              <a:rPr lang="cs-CZ" sz="2000" dirty="0" err="1" smtClean="0"/>
              <a:t>Fisher</a:t>
            </a:r>
            <a:r>
              <a:rPr lang="cs-CZ" sz="2000" dirty="0" smtClean="0"/>
              <a:t> – podobné motivy jako předešlí + „</a:t>
            </a:r>
            <a:r>
              <a:rPr lang="cs-CZ" sz="2000" dirty="0" err="1" smtClean="0"/>
              <a:t>foresight</a:t>
            </a:r>
            <a:r>
              <a:rPr lang="cs-CZ" sz="2000" dirty="0" smtClean="0"/>
              <a:t>“ a „</a:t>
            </a:r>
            <a:r>
              <a:rPr lang="cs-CZ" sz="2000" dirty="0" err="1" smtClean="0"/>
              <a:t>fashion</a:t>
            </a:r>
            <a:r>
              <a:rPr lang="cs-CZ" sz="2000" dirty="0" smtClean="0"/>
              <a:t>“ (= zvyk) a formálně modeluje jako rozhodnutí o spotřebě dvou statků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000" dirty="0" smtClean="0"/>
              <a:t>1937 </a:t>
            </a:r>
            <a:r>
              <a:rPr lang="cs-CZ" sz="2000" dirty="0" err="1" smtClean="0"/>
              <a:t>Samuelson</a:t>
            </a:r>
            <a:r>
              <a:rPr lang="cs-CZ" sz="2000" dirty="0" smtClean="0"/>
              <a:t> – </a:t>
            </a:r>
            <a:r>
              <a:rPr lang="cs-CZ" sz="2000" dirty="0" err="1" smtClean="0"/>
              <a:t>Discounted</a:t>
            </a:r>
            <a:r>
              <a:rPr lang="cs-CZ" sz="2000" dirty="0" smtClean="0"/>
              <a:t> Utility Model – neřeší motivy, umožňuje vyjádřit klesající užitek z budoucí spotřeby pomocí diskontního faktoru</a:t>
            </a:r>
            <a:endParaRPr lang="cs-CZ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ea typeface="ＭＳ Ｐゴシック" pitchFamily="34" charset="-128"/>
              </a:rPr>
              <a:t>Shoduje se s požadavky teorie racionální volby.</a:t>
            </a:r>
          </a:p>
          <a:p>
            <a:r>
              <a:rPr lang="cs-CZ" sz="2400" dirty="0" smtClean="0">
                <a:ea typeface="ＭＳ Ｐゴシック" pitchFamily="34" charset="-128"/>
              </a:rPr>
              <a:t>Je díky své jednoduchosti snadno </a:t>
            </a:r>
            <a:r>
              <a:rPr lang="cs-CZ" sz="2400" dirty="0" err="1" smtClean="0">
                <a:ea typeface="ＭＳ Ｐゴシック" pitchFamily="34" charset="-128"/>
              </a:rPr>
              <a:t>generalizovatelný</a:t>
            </a:r>
            <a:r>
              <a:rPr lang="cs-CZ" sz="2400" dirty="0" smtClean="0">
                <a:ea typeface="ＭＳ Ｐゴシック" pitchFamily="34" charset="-128"/>
              </a:rPr>
              <a:t>, je možno důsledky </a:t>
            </a:r>
            <a:r>
              <a:rPr lang="cs-CZ" sz="2400" b="1" u="sng" dirty="0" smtClean="0">
                <a:ea typeface="ＭＳ Ｐゴシック" pitchFamily="34" charset="-128"/>
              </a:rPr>
              <a:t>veškerého</a:t>
            </a:r>
            <a:r>
              <a:rPr lang="cs-CZ" sz="2400" dirty="0" smtClean="0">
                <a:ea typeface="ＭＳ Ｐゴシック" pitchFamily="34" charset="-128"/>
              </a:rPr>
              <a:t> rozhodování v běhu času postavit na roveň jejich úpravou jednoduchým indexem δ, který agreguje všechny motivy pro upřednostňování současnosti (podceňování budoucnosti).</a:t>
            </a:r>
          </a:p>
          <a:p>
            <a:r>
              <a:rPr lang="cs-CZ" sz="2400" dirty="0" smtClean="0">
                <a:ea typeface="ＭＳ Ｐゴシック" pitchFamily="34" charset="-128"/>
              </a:rPr>
              <a:t>V notorických příkladech bychom při 3% diskontní míře p. a.:</a:t>
            </a:r>
          </a:p>
          <a:p>
            <a:pPr lvl="1"/>
            <a:r>
              <a:rPr lang="cs-CZ" sz="2400" dirty="0" smtClean="0">
                <a:ea typeface="ＭＳ Ｐゴシック" pitchFamily="34" charset="-128"/>
              </a:rPr>
              <a:t>za dnes půjčenou stokorunu vyžadovali za rok 103 korun, </a:t>
            </a:r>
          </a:p>
          <a:p>
            <a:pPr lvl="1"/>
            <a:r>
              <a:rPr lang="cs-CZ" sz="2400" dirty="0" smtClean="0">
                <a:ea typeface="ＭＳ Ｐゴシック" pitchFamily="34" charset="-128"/>
              </a:rPr>
              <a:t>jedno jablko dnes by za 23 let mělo pro nás stejnou hodnotu jako 2 jablka a</a:t>
            </a:r>
          </a:p>
          <a:p>
            <a:pPr lvl="1"/>
            <a:r>
              <a:rPr lang="cs-CZ" sz="2400" dirty="0" smtClean="0">
                <a:ea typeface="ＭＳ Ｐゴシック" pitchFamily="34" charset="-128"/>
              </a:rPr>
              <a:t>mohli-li bychom zabránit smrti Mistra Jana Husa výměnou osob, zapálili bychom hranici dnes pod zhruba 40 miliony lidmi.</a:t>
            </a:r>
            <a:endParaRPr lang="en-US" sz="2400" dirty="0" smtClean="0">
              <a:ea typeface="ＭＳ Ｐゴシック" pitchFamily="34" charset="-128"/>
            </a:endParaRP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9168" y="409598"/>
            <a:ext cx="25019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DUM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model nikdy neměl být deskriptivní (a vlastně ani normativní), nicméně se tak používal...</a:t>
            </a:r>
          </a:p>
          <a:p>
            <a:r>
              <a:rPr lang="cs-CZ" dirty="0" smtClean="0"/>
              <a:t>diskontní míra není konstantní -&gt; </a:t>
            </a:r>
            <a:r>
              <a:rPr lang="cs-CZ" b="1" dirty="0" smtClean="0">
                <a:solidFill>
                  <a:srgbClr val="FF0000"/>
                </a:solidFill>
              </a:rPr>
              <a:t>hyperbolické diskontování</a:t>
            </a:r>
            <a:r>
              <a:rPr lang="cs-CZ" dirty="0" smtClean="0"/>
              <a:t> +</a:t>
            </a:r>
          </a:p>
          <a:p>
            <a:pPr lvl="1"/>
            <a:r>
              <a:rPr lang="cs-CZ" dirty="0" smtClean="0"/>
              <a:t>„</a:t>
            </a:r>
            <a:r>
              <a:rPr lang="en-US" dirty="0" smtClean="0"/>
              <a:t>gains are discounted  more than losses, small amounts  more than  large  amounts, and explicit  sequences  of multiple  outcomes are  discounted  differently  than outcomes considered  singly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18275</TotalTime>
  <Words>1332</Words>
  <Application>Microsoft Macintosh PowerPoint</Application>
  <PresentationFormat>On-screen Show (4:3)</PresentationFormat>
  <Paragraphs>173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APS300320  Heuristiky, zkreslení a iracionalita (v každodenní praxi)  Přednášející: Marek Vranka  </vt:lpstr>
      <vt:lpstr>„Předpovídání“ budoucnosti</vt:lpstr>
      <vt:lpstr>Kontext a obsah (Gilbert, Wilson, 2009)</vt:lpstr>
      <vt:lpstr>Kontext a obsah</vt:lpstr>
      <vt:lpstr>Kontext a obsah</vt:lpstr>
      <vt:lpstr>„Předpovídání“ budoucnosti II</vt:lpstr>
      <vt:lpstr>Normativní okénko (dle Frederick et al., 2002)</vt:lpstr>
      <vt:lpstr>DUM</vt:lpstr>
      <vt:lpstr>Problémy DUM</vt:lpstr>
      <vt:lpstr>Framing</vt:lpstr>
      <vt:lpstr>Framing</vt:lpstr>
      <vt:lpstr>Framing: data v. zpoždění</vt:lpstr>
      <vt:lpstr>Experiment</vt:lpstr>
      <vt:lpstr>Měsíční příjem</vt:lpstr>
      <vt:lpstr>Měsíční příjem</vt:lpstr>
      <vt:lpstr>Kdy hodnotíme budoucnost významněji</vt:lpstr>
      <vt:lpstr>Další experiment</vt:lpstr>
      <vt:lpstr>DUM není dále schopna …</vt:lpstr>
      <vt:lpstr>Jedna z alternativ: Hyperbolické diskonotování</vt:lpstr>
      <vt:lpstr>Jedna z alternativ: Hyperbolické diskonotování</vt:lpstr>
      <vt:lpstr>Hostovaná přednáška!</vt:lpstr>
      <vt:lpstr>Diskuze k Ariely, Wertenbroch 2002</vt:lpstr>
      <vt:lpstr>Diskuze k Ariely, Wertenbroch 2002</vt:lpstr>
      <vt:lpstr>Prokrastinace</vt:lpstr>
      <vt:lpstr>Diskuze k Ariely, Wertenbroch 2002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Marek A. Vranka</cp:lastModifiedBy>
  <cp:revision>585</cp:revision>
  <dcterms:created xsi:type="dcterms:W3CDTF">2010-04-13T10:47:41Z</dcterms:created>
  <dcterms:modified xsi:type="dcterms:W3CDTF">2013-04-20T08:39:18Z</dcterms:modified>
</cp:coreProperties>
</file>