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Problematické jevy v písemném projevu u arabských mluvčích</a:t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Čeština nerodilých mluvčích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Kateřina Jandová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Typologie arabštiny</a:t>
            </a:r>
            <a:endParaRPr/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Semitský jazyk - 250 mil mluvčích, 26 zemí, více než 20 dialektů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Flexivní jazyk - slova ohýbá zejména pomocí změn uvnitř kmene 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( madínatun = město, mudunun = města)</a:t>
            </a:r>
            <a:endParaRPr/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 pády (nominativ, genitiv, akuzativ)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 časy ( minulý, přítomný) - na vidovém principu (ukončený, neukončený děj)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 rody (ženský, mužský) - rozlišují se substantiva i adjektiva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 čísla (singulár, duál, plurál)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Kurzivní písmo - nerozlišuje psací a tiskací písmena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Podoba písmen se liší dle jejich postavení ve slově - napojují se na sebe zprava doleva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Při absenci arabské klávesnice - čísla (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Výzkum</a:t>
            </a:r>
            <a:endParaRPr/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Databáze Ames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30 textů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Úroveň B1 - velice problematické, velké rozdíly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 ukázky textů</a:t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Problematické jevy</a:t>
            </a:r>
            <a:endParaRPr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Velká písmena - nepíší v názvech ani na začátku věty - INTERFERENCE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Spojka </a:t>
            </a:r>
            <a:r>
              <a:rPr i="1" lang="en"/>
              <a:t>i </a:t>
            </a:r>
            <a:r>
              <a:rPr lang="en"/>
              <a:t>místo </a:t>
            </a:r>
            <a:r>
              <a:rPr i="1" lang="en"/>
              <a:t>a - </a:t>
            </a:r>
            <a:r>
              <a:rPr lang="en"/>
              <a:t>např.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Pravopis - </a:t>
            </a:r>
            <a:r>
              <a:rPr i="1" lang="en"/>
              <a:t>p</a:t>
            </a:r>
            <a:r>
              <a:rPr lang="en"/>
              <a:t> místo </a:t>
            </a:r>
            <a:r>
              <a:rPr i="1" lang="en"/>
              <a:t>b  - </a:t>
            </a:r>
            <a:r>
              <a:rPr lang="en"/>
              <a:t>např. </a:t>
            </a:r>
            <a:r>
              <a:rPr i="1" lang="en"/>
              <a:t>pazén </a:t>
            </a:r>
            <a:r>
              <a:rPr lang="en"/>
              <a:t>místo </a:t>
            </a:r>
            <a:r>
              <a:rPr i="1" lang="en"/>
              <a:t>bazén - </a:t>
            </a:r>
            <a:r>
              <a:rPr lang="en"/>
              <a:t>INTERFERENCE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Slovosled 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Čeština X česky - např. </a:t>
            </a:r>
            <a:r>
              <a:rPr i="1" lang="en"/>
              <a:t>Mluví češtinu.., Mám rád česky.</a:t>
            </a:r>
            <a:endParaRPr i="1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Pragmatika - slovní zásobu používají nesprávně, často až nepatřičně - např. </a:t>
            </a:r>
            <a:r>
              <a:rPr i="1" lang="en"/>
              <a:t>...a pak se pohladíme spolu … (pův.pohádáme), jsem ostudný (místo stydlivý)</a:t>
            </a:r>
            <a:endParaRPr i="1"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Chyby velice často silně brání porozumění - viz.ukázky textů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 by mohlo pomoci?</a:t>
            </a:r>
            <a:endParaRPr/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Věnovat ve výuce větší pozornost jevům, které arabština vůbec nemá - velká většina mluvčích s různým L1 pravděpodobně nepotřebuje vysvětlovat psaní velkých písmen u názvů a jmen a na začátku věty - přijde nám to banální</a:t>
            </a:r>
            <a:endParaRPr/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Pracovní listy se slovní zásobou ke každé lekci - význam slovíček podrobně vysvětlen + příklad věty + rozdíly a lehké nuance ( </a:t>
            </a:r>
            <a:r>
              <a:rPr i="1" lang="en"/>
              <a:t>mít v úmyslu X myslet )</a:t>
            </a:r>
            <a:endParaRPr i="1"/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Fonetická cvičení zaměřená na hlásky, které v arabštině nejsou - cvičení na rozlišování </a:t>
            </a:r>
            <a:r>
              <a:rPr i="1" lang="en"/>
              <a:t>p X b</a:t>
            </a:r>
            <a:endParaRPr i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