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6" r:id="rId10"/>
    <p:sldId id="265" r:id="rId11"/>
    <p:sldId id="264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97E7F-AC9F-3FC0-E723-3CAF40FF8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BA13FF-2BC1-3F60-18E2-4CE54414A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E30C4F-E82A-58FF-1C15-79BFB585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6D174B-7815-74AC-08E1-B7472D71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7B93EB-731D-FC55-9C89-890D7497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1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E8179-4537-254E-2909-F9A5331C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1553B8C-9724-E663-E012-AC0AB3B83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9B0E05-7712-195C-6584-6D7C1769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DD9074-B10C-9F77-D827-8865D86C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BF850B-EAED-31EB-3DD3-330E144F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F279E3-9482-C91E-D3A8-3830A6F0B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BB2C93-41AC-B6CF-C87A-CF25B569A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42107F-29D5-1B01-1144-81A9609F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709B97-14BA-64AE-A5D7-BFEA98E8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142556-ADCC-D86E-E330-C20122A1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1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D62C2-C9ED-3B96-778D-FF3C42E2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F9C412-958A-F1BA-6B8B-A21A25C32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C16C29-0338-740B-EA70-C79A04ED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1B0A02-E15F-AED4-2092-909D8302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404E54-4C7B-C128-203E-A738E75A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9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38AE4-E706-94E0-18C5-ACAB993D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13EF60-4FC8-9A37-8B9A-A85B365D0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C7B85A-FD27-9F9D-1F5F-C1A8B4A1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802DFE-E0DA-50BF-C505-809C33A4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C1BB4-6290-60B5-7460-CA12B118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06D667-2620-774E-1951-FDD2DF96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8B1109-F1AC-DB49-B156-2C71A85AA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B5248A-0C1B-6E0A-11B8-5E306EB5A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397BC7-C3F7-E04E-8357-EACD79AE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41D18B-A3C1-1CA2-8B04-FF1F36D1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9477BA-A082-BCAF-4AD3-A56F78D8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9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233953-DC12-6166-AE0A-DA2FFC27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AB2976-1F8D-9DA6-964E-E23A0AECF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B07506-8641-20A2-D15C-EB11C029D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3185255-E86F-6E30-D350-42B9D96BF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6BA1241-A772-A6F5-B230-4A741CB32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ED4B92E-9784-EC87-804D-4080A5CE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E12AE6-2A62-8DBE-E814-BC51F9A2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F7E0C5-DBD0-A9FE-608C-67D41AAF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6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EE875-A3E5-C8DD-B83C-90E28550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4119B0-5360-783A-812A-A158E9BE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C3033A-38E1-28B9-1028-FB900373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C9C498-830D-2258-FAEC-05F7F692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1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AFFE7A-18CC-EC14-7A03-7C1AC73A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155E28B-5EC3-0D8E-8DC6-F95C8CD4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FD2CA0-BD48-4170-3FAB-8C82AD58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5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96740-06F2-F414-75DF-BA9F94B0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2EA1F1-1D21-B18F-85F4-C5744EEE2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D573D2-F0CF-E067-63BF-A86C0707A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B51B8F-9D13-BF01-CEE8-30CFFC03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09D737-3D4D-1922-07AD-FB52A847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2ABAC3-BE03-39E4-8863-9DF12EA1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EB196-A9A6-C135-27E2-BCE5CEFE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A54C16-2F39-A39E-FFD9-375351E1F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A51BF4-F4E9-5B49-86D6-E7296FEA0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4E2A03-868C-D069-4DB1-03397D9C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B3A140-BA9D-F8C0-A294-D60F34EC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3EDB92-C5CD-2865-59C6-B8A2A285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61FAF45-FD84-BF39-2182-16DB0222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F76522-A238-03DB-692C-7A4AD685F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E8DD92-DB69-86B2-22A7-D5D8109A7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2EB64F-0995-42A1-A9F0-AD9BA593BC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ACBD75-DF6C-8FDF-DF94-2D9DE56E5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56F35A-05D0-2D6D-C5B6-B76AECA6C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1D949-E41C-49AA-8D4F-6202C7EF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9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372C9A-7E1B-ED96-BB1A-3E113BDA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732C62-13AF-741D-C61B-C3C2C57C1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5200"/>
              <a:t>Anthropology of Ritual</a:t>
            </a:r>
            <a:endParaRPr lang="en-US" sz="52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469EF4-42B0-ECC6-E251-59938639F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cs-CZ"/>
              <a:t>Veronika Seidlová, Ph.D.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8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7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481905-4F93-B75A-E90D-1B514095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Contemporary Ritual</a:t>
            </a:r>
            <a:r>
              <a:rPr lang="cs-CZ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Practices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Globalization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F4A88D-512D-C42C-6671-94AF5595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The evolution of rituals in modern society</a:t>
            </a:r>
          </a:p>
          <a:p>
            <a:r>
              <a:rPr lang="en-US" sz="2200"/>
              <a:t>Hybridization of Rituals (Global vs. Local Influences)</a:t>
            </a:r>
          </a:p>
          <a:p>
            <a:r>
              <a:rPr lang="en-US" sz="2200"/>
              <a:t>Veronika Seidlová: "Negotiation of Musical Remembrance within Jewish Ritual Performance„</a:t>
            </a:r>
          </a:p>
          <a:p>
            <a:r>
              <a:rPr lang="en-US" sz="2200"/>
              <a:t>Aihwa Ong: "The Production of Possession" (rituals in economic transformation and globalized settings)</a:t>
            </a:r>
          </a:p>
          <a:p>
            <a:r>
              <a:rPr lang="en-US" sz="2200"/>
              <a:t>Digital Rituals (Social Media Practices, Online Memorials, Virtual Gatherings, Gaming Rituals)</a:t>
            </a:r>
          </a:p>
          <a:p>
            <a:pPr marL="0"/>
            <a:endParaRPr lang="en-US" sz="220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7E45D6F-446D-BD1F-B59E-8756DBA7F4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514" r="1" b="2845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effectLst>
            <a:softEdge rad="1016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D05463-D12A-DCC4-CAD4-4B8A0783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60" r="1463" b="3"/>
          <a:stretch/>
        </p:blipFill>
        <p:spPr>
          <a:xfrm>
            <a:off x="8141307" y="41788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77316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E9BC5-5F12-038D-6721-AB61B079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7E6E74-651F-60DD-F5F4-AAE9B7937D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1427F0-287E-5D58-8A84-C139DC6667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9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7B6985BA-C4B1-6E7E-1E54-940555328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39" r="3544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EA645B-72D2-3A00-BE4A-F4A43D40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Introduction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5C7B7-FDA4-AAD6-FFBA-F64B1FF69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•	Why Study Rituals?</a:t>
            </a:r>
          </a:p>
          <a:p>
            <a:pPr marL="0" indent="0">
              <a:buNone/>
            </a:pPr>
            <a:r>
              <a:rPr lang="en-US" sz="2000" dirty="0"/>
              <a:t>•	Definition of Ritual in Anthropology</a:t>
            </a:r>
          </a:p>
          <a:p>
            <a:pPr marL="0"/>
            <a:endParaRPr lang="en-US" sz="2000" dirty="0"/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540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0D1C93-6AEC-9BD3-CC86-31DAC2E789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55EE36-F4F1-1970-82E3-D702D9303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Definition of Ritual in Anthropology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5A2B7-2CA3-02CD-4DC7-8E39C1B79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•	Thomas </a:t>
            </a:r>
            <a:r>
              <a:rPr lang="en-US" sz="2000" dirty="0" err="1"/>
              <a:t>Hylland</a:t>
            </a:r>
            <a:r>
              <a:rPr lang="en-US" sz="2000" dirty="0"/>
              <a:t> Eriksen: "Ritual as a standardized and repetitive action imbued with meaning"</a:t>
            </a:r>
          </a:p>
          <a:p>
            <a:pPr marL="0" indent="0">
              <a:buNone/>
            </a:pPr>
            <a:r>
              <a:rPr lang="en-US" sz="2000" dirty="0"/>
              <a:t>•	Fiona Bowie: Emphasis on religious, political, and everyday rituals</a:t>
            </a:r>
          </a:p>
          <a:p>
            <a:pPr marL="0" indent="0">
              <a:buNone/>
            </a:pPr>
            <a:r>
              <a:rPr lang="en-US" sz="2000" dirty="0"/>
              <a:t>•	Key Characteristics: Symbolism, Performance, Structure, Repetition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798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8991D21-2489-7B07-8260-CF21FD40BA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8F9FBB-077F-B75E-3C6C-537094A8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Types of Rituals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F8D927-66CD-4540-1BBE-9552D2FEC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Rites of Passage (Arnold Van Gennep, Victor Turner)</a:t>
            </a:r>
          </a:p>
          <a:p>
            <a:r>
              <a:rPr lang="en-US" sz="1900"/>
              <a:t>Religious Rituals (Prayer, Worship,  Sacrifice, Festivals, Pilgrimage)</a:t>
            </a:r>
          </a:p>
          <a:p>
            <a:r>
              <a:rPr lang="en-US" sz="1900"/>
              <a:t>Political Rituals (State Ceremonies, National Holidays)</a:t>
            </a:r>
          </a:p>
          <a:p>
            <a:r>
              <a:rPr lang="en-US" sz="1900"/>
              <a:t>Everyday Rituals (Greetings, Mealtime Practices)</a:t>
            </a:r>
          </a:p>
          <a:p>
            <a:r>
              <a:rPr lang="en-US" sz="1900"/>
              <a:t>Sport Rituals (George Gmelch – "Baseball Magic")</a:t>
            </a:r>
          </a:p>
        </p:txBody>
      </p:sp>
    </p:spTree>
    <p:extLst>
      <p:ext uri="{BB962C8B-B14F-4D97-AF65-F5344CB8AC3E}">
        <p14:creationId xmlns:p14="http://schemas.microsoft.com/office/powerpoint/2010/main" val="1325934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66F3CB-AED6-62DF-0644-4A554CDB13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35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4784C5-7002-0E5A-DBEA-C9CE700F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Key Anthropological Approaches to Ritual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82C71-C973-A9B7-3EC6-E0EE54977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Structural-Functionalism (Émile Durkheim, Alfred Radcliffe-Brown)</a:t>
            </a:r>
          </a:p>
          <a:p>
            <a:r>
              <a:rPr lang="en-US" sz="2000"/>
              <a:t>Symbolic and Interpretive Anthropology (Victor Turner, Clifford Geertz)</a:t>
            </a:r>
          </a:p>
          <a:p>
            <a:r>
              <a:rPr lang="en-US" sz="2000"/>
              <a:t>Practice and Performance Approaches (Richard Schechner, Erving Goffman)</a:t>
            </a:r>
          </a:p>
        </p:txBody>
      </p:sp>
    </p:spTree>
    <p:extLst>
      <p:ext uri="{BB962C8B-B14F-4D97-AF65-F5344CB8AC3E}">
        <p14:creationId xmlns:p14="http://schemas.microsoft.com/office/powerpoint/2010/main" val="2518493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7950D8E-8D89-A683-9504-D470CDC1DE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40" r="464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177279-B959-0937-084E-D5D518C5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Ritual and Social Structure </a:t>
            </a:r>
            <a:br>
              <a:rPr lang="en-US" sz="3100"/>
            </a:br>
            <a:r>
              <a:rPr lang="en-US" sz="3100"/>
              <a:t>(Durkheim &amp; Radcliffe-Brown)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812426-A15F-072A-814B-8B7894285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Émile Durkheim </a:t>
            </a:r>
            <a:r>
              <a:rPr lang="en-US" sz="2000"/>
              <a:t>(1858–1917): Rituals as reinforcing social cohesion</a:t>
            </a:r>
          </a:p>
          <a:p>
            <a:r>
              <a:rPr lang="en-US" sz="2000"/>
              <a:t>Totemism and collective effervescence (Australian Aboriginal Totemic Rituals)</a:t>
            </a:r>
          </a:p>
          <a:p>
            <a:r>
              <a:rPr lang="en-US" sz="2000" b="1"/>
              <a:t>Alfred Radcliffe-Brown </a:t>
            </a:r>
            <a:r>
              <a:rPr lang="en-US" sz="2000"/>
              <a:t>(1881–1955): Ritual as a means of maintaining social structure, authority, and reinforcing kinship ties and obligations (Andaman islanders)</a:t>
            </a:r>
          </a:p>
        </p:txBody>
      </p:sp>
    </p:spTree>
    <p:extLst>
      <p:ext uri="{BB962C8B-B14F-4D97-AF65-F5344CB8AC3E}">
        <p14:creationId xmlns:p14="http://schemas.microsoft.com/office/powerpoint/2010/main" val="21647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B4208638-21A9-A279-8445-04033D5B0F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904" r="13784"/>
          <a:stretch/>
        </p:blipFill>
        <p:spPr>
          <a:xfrm>
            <a:off x="3920378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2B67BB-DA33-D308-2B77-4DC42EE3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Rites of Passage (Van Gennep &amp; Turner)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321262-9A77-0962-74EA-B82FA00C4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b="1"/>
              <a:t>Arnold Van Gennep </a:t>
            </a:r>
            <a:r>
              <a:rPr lang="en-US" sz="1900"/>
              <a:t>(1873–1957) Three Stages: Separation, Liminality, Reintegration</a:t>
            </a:r>
          </a:p>
          <a:p>
            <a:r>
              <a:rPr lang="en-US" sz="1900"/>
              <a:t>Example: Initiation Ceremonies, Graduation, Marriage</a:t>
            </a:r>
          </a:p>
          <a:p>
            <a:r>
              <a:rPr lang="en-US" sz="1900" b="1"/>
              <a:t>Victor Turner </a:t>
            </a:r>
            <a:r>
              <a:rPr lang="en-US" sz="1900"/>
              <a:t>(1920-1983): Concepts of Liminality (anti-structure) and "Communitas"</a:t>
            </a:r>
          </a:p>
          <a:p>
            <a:r>
              <a:rPr lang="en-US" sz="1900"/>
              <a:t>Jill Dubisch: "Run for the Wall: An American Pilgrimage"</a:t>
            </a:r>
          </a:p>
        </p:txBody>
      </p:sp>
    </p:spTree>
    <p:extLst>
      <p:ext uri="{BB962C8B-B14F-4D97-AF65-F5344CB8AC3E}">
        <p14:creationId xmlns:p14="http://schemas.microsoft.com/office/powerpoint/2010/main" val="2285710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6C84669-04A8-1A38-88AB-450C094366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B91B9F-6A6D-EEEB-D192-79B1BAAA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Symbolism in Ritual (Victor Turner)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8F3199-3431-FEB4-1F94-4BAB3DB74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Rituals as symbolic actions</a:t>
            </a:r>
          </a:p>
          <a:p>
            <a:r>
              <a:rPr lang="en-US" sz="2000" dirty="0"/>
              <a:t>Symbols as multi-vocal (e.g., blood, water, fire)</a:t>
            </a:r>
          </a:p>
          <a:p>
            <a:r>
              <a:rPr lang="en-US" sz="2000" dirty="0"/>
              <a:t>Example: The use of masks in initiation rituals</a:t>
            </a:r>
          </a:p>
          <a:p>
            <a:r>
              <a:rPr lang="en-US" sz="2000" dirty="0"/>
              <a:t>Liminality as a transitional phase in ritual processes</a:t>
            </a:r>
          </a:p>
          <a:p>
            <a:r>
              <a:rPr lang="en-US" sz="2000" dirty="0"/>
              <a:t>Liminality, pain and asceticism</a:t>
            </a:r>
          </a:p>
        </p:txBody>
      </p:sp>
    </p:spTree>
    <p:extLst>
      <p:ext uri="{BB962C8B-B14F-4D97-AF65-F5344CB8AC3E}">
        <p14:creationId xmlns:p14="http://schemas.microsoft.com/office/powerpoint/2010/main" val="3414361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9DB05E-8169-DC25-E6F0-6F83E6BA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Ritual as Performance (Geertz,Goffman, Schechner)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6692F6-6517-33A0-1A7B-3DB81F4E4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Clifford Geertz: Ritual as Social Change: A Javanese Example (Funeral Rituals and Social Transition)</a:t>
            </a:r>
          </a:p>
          <a:p>
            <a:r>
              <a:rPr lang="en-US" sz="2000"/>
              <a:t>Rituals as "Texts" to be interpreted (Clifford Geertz)</a:t>
            </a:r>
          </a:p>
          <a:p>
            <a:r>
              <a:rPr lang="en-US" sz="2000"/>
              <a:t>Erving Goffman’s Dramaturgical Approach</a:t>
            </a:r>
          </a:p>
          <a:p>
            <a:r>
              <a:rPr lang="en-US" sz="2000"/>
              <a:t>Example: Political speeches, public ceremonies, and theatrical performances</a:t>
            </a:r>
          </a:p>
          <a:p>
            <a:r>
              <a:rPr lang="en-US" sz="2000"/>
              <a:t>Richard Schechner: Efficacy - Entertainment Dyad, Social Drama</a:t>
            </a:r>
          </a:p>
          <a:p>
            <a:r>
              <a:rPr lang="en-US" sz="2000"/>
              <a:t>Barry Stephenson: Festivity, Carnival, Mimetic Play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692B4A-6C93-DD9E-9267-FA5A08E7E3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51225" b="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931830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467</Words>
  <Application>Microsoft Office PowerPoint</Application>
  <PresentationFormat>Širokoúhlá obrazovka</PresentationFormat>
  <Paragraphs>47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Motiv Office</vt:lpstr>
      <vt:lpstr>Anthropology of Ritual</vt:lpstr>
      <vt:lpstr>Introduction</vt:lpstr>
      <vt:lpstr>Definition of Ritual in Anthropology</vt:lpstr>
      <vt:lpstr>Types of Rituals</vt:lpstr>
      <vt:lpstr>Key Anthropological Approaches to Ritual</vt:lpstr>
      <vt:lpstr>Ritual and Social Structure  (Durkheim &amp; Radcliffe-Brown)</vt:lpstr>
      <vt:lpstr>Rites of Passage (Van Gennep &amp; Turner)</vt:lpstr>
      <vt:lpstr>Symbolism in Ritual (Victor Turner)</vt:lpstr>
      <vt:lpstr>Ritual as Performance (Geertz,Goffman, Schechner)</vt:lpstr>
      <vt:lpstr>Contemporary Ritual Practices &amp; Globalization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Veronika Seidlová</dc:creator>
  <cp:lastModifiedBy>Veronika Seidlová</cp:lastModifiedBy>
  <cp:revision>3</cp:revision>
  <dcterms:created xsi:type="dcterms:W3CDTF">2025-02-23T12:17:34Z</dcterms:created>
  <dcterms:modified xsi:type="dcterms:W3CDTF">2025-02-23T16:31:49Z</dcterms:modified>
</cp:coreProperties>
</file>