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1" r:id="rId2"/>
    <p:sldId id="262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64" r:id="rId12"/>
    <p:sldId id="274" r:id="rId13"/>
    <p:sldId id="272" r:id="rId14"/>
    <p:sldId id="27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969DF-2332-4E15-9F7C-A01D1110BD7A}" type="datetimeFigureOut">
              <a:rPr lang="cs-CZ" smtClean="0"/>
              <a:pPr/>
              <a:t>03.03.2021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D5CC0-D7D4-4684-B740-A58430BA0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F5A91-97D9-4CB8-BDBF-A61E7991B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Hermeneutika Paula </a:t>
            </a:r>
            <a:r>
              <a:rPr lang="cs-CZ" b="1" dirty="0" err="1"/>
              <a:t>Ricœura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5CBB2F-67E9-4C72-BA9E-08028356F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2. přednáška</a:t>
            </a:r>
          </a:p>
          <a:p>
            <a:r>
              <a:rPr lang="cs-CZ" dirty="0"/>
              <a:t>Hermeneutická a fenomenologická východiska</a:t>
            </a:r>
          </a:p>
        </p:txBody>
      </p:sp>
    </p:spTree>
    <p:extLst>
      <p:ext uri="{BB962C8B-B14F-4D97-AF65-F5344CB8AC3E}">
        <p14:creationId xmlns:p14="http://schemas.microsoft.com/office/powerpoint/2010/main" val="3472622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A47C8-8135-4A51-8B36-773C8F724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/>
              <a:t>4 pravidla Descartovy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3E252-AF2D-4436-982B-6B3746430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20" y="1052736"/>
            <a:ext cx="8229600" cy="5145435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(1) Vyhnout se ukvapenosti, nepřijímat nikdy žádnou věc za pravdivou, dokud ji nemáme ověřenou.</a:t>
            </a:r>
          </a:p>
          <a:p>
            <a:pPr lvl="1"/>
            <a:r>
              <a:rPr lang="cs-CZ" dirty="0"/>
              <a:t>Metodologický skepticismus, evidence</a:t>
            </a:r>
          </a:p>
          <a:p>
            <a:r>
              <a:rPr lang="cs-CZ" dirty="0"/>
              <a:t>(2) Rozdělit každou z otázek, jež bych prozkoumával, na tolik částí, jak je jen možno.</a:t>
            </a:r>
          </a:p>
          <a:p>
            <a:pPr lvl="1"/>
            <a:r>
              <a:rPr lang="cs-CZ" dirty="0"/>
              <a:t>analýza</a:t>
            </a:r>
          </a:p>
          <a:p>
            <a:r>
              <a:rPr lang="cs-CZ" dirty="0"/>
              <a:t>(3) Vyvozovat v náležitém pořadí své myšlenky, počínaje předměty nejjednoduššími a nejsnáze poznatelnými, stoupaje (…)až k znalosti nejsložitějších.</a:t>
            </a:r>
          </a:p>
          <a:p>
            <a:pPr lvl="1"/>
            <a:r>
              <a:rPr lang="cs-CZ" dirty="0"/>
              <a:t>syntéza</a:t>
            </a:r>
          </a:p>
          <a:p>
            <a:r>
              <a:rPr lang="cs-CZ" dirty="0"/>
              <a:t>(4) Činit všude úplné výčty a obecné přehledy.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046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62C77-D83A-44DD-98F0-7E1C89357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odlišné přístupy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D9A860-6CFB-4023-869B-7085AE056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pPr lvl="1"/>
            <a:r>
              <a:rPr lang="cs-CZ" sz="3200" dirty="0"/>
              <a:t>1. moderní metodologie (Descartes, osvícenství)</a:t>
            </a:r>
          </a:p>
          <a:p>
            <a:pPr lvl="3"/>
            <a:r>
              <a:rPr lang="cs-CZ" sz="2800" dirty="0"/>
              <a:t>Destrukce stávající tradice a radikální rozchod s ní. Snaha o fundování „bezpředsudečné půdy“, na níž se v dalších krocích vybuduje nezpochybnitelné poznání jednotlivých věd.</a:t>
            </a:r>
          </a:p>
          <a:p>
            <a:pPr lvl="1"/>
            <a:r>
              <a:rPr lang="cs-CZ" sz="3200" dirty="0"/>
              <a:t>2. hermeneutické rozumění (</a:t>
            </a:r>
            <a:r>
              <a:rPr lang="cs-CZ" sz="3200" dirty="0" err="1"/>
              <a:t>Schleiermacher</a:t>
            </a:r>
            <a:r>
              <a:rPr lang="cs-CZ" sz="3200" dirty="0"/>
              <a:t>, </a:t>
            </a:r>
            <a:r>
              <a:rPr lang="cs-CZ" sz="3200" dirty="0" err="1"/>
              <a:t>Heidegger</a:t>
            </a:r>
            <a:r>
              <a:rPr lang="cs-CZ" sz="3200" dirty="0"/>
              <a:t>, </a:t>
            </a:r>
            <a:r>
              <a:rPr lang="cs-CZ" sz="3200" dirty="0" err="1"/>
              <a:t>Gadamer</a:t>
            </a:r>
            <a:r>
              <a:rPr lang="cs-CZ" sz="3200" dirty="0"/>
              <a:t>, </a:t>
            </a:r>
            <a:r>
              <a:rPr lang="cs-CZ" sz="3200" dirty="0" err="1"/>
              <a:t>Ricoeur</a:t>
            </a:r>
            <a:r>
              <a:rPr lang="cs-CZ" sz="3200" dirty="0"/>
              <a:t>)</a:t>
            </a:r>
          </a:p>
          <a:p>
            <a:pPr lvl="3"/>
            <a:r>
              <a:rPr lang="cs-CZ" sz="2800" dirty="0"/>
              <a:t>Nelze vystoupit z našich předsudků, tradic, ale je třeba si je uvědomit.</a:t>
            </a:r>
          </a:p>
        </p:txBody>
      </p:sp>
    </p:spTree>
    <p:extLst>
      <p:ext uri="{BB962C8B-B14F-4D97-AF65-F5344CB8AC3E}">
        <p14:creationId xmlns:p14="http://schemas.microsoft.com/office/powerpoint/2010/main" val="502735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D7BAB-0459-4387-82EA-958A19788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Moderní hermeneutika a fenomenologie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7C78B-D358-4A31-AEEF-892710EAA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Fenomenologie jako nový způsob, jak se vypořádat se vztahem mezi subjektem a objektem, neboli mezi člověkem a světem.</a:t>
            </a:r>
          </a:p>
          <a:p>
            <a:r>
              <a:rPr lang="cs-CZ" dirty="0"/>
              <a:t>Snaha o řešení psychofyzického problému a překonání převládající ontologie o dvou substancích (res </a:t>
            </a:r>
            <a:r>
              <a:rPr lang="cs-CZ" dirty="0" err="1"/>
              <a:t>cogitans</a:t>
            </a:r>
            <a:r>
              <a:rPr lang="cs-CZ" dirty="0"/>
              <a:t>, res </a:t>
            </a:r>
            <a:r>
              <a:rPr lang="cs-CZ" dirty="0" err="1"/>
              <a:t>extensa</a:t>
            </a:r>
            <a:r>
              <a:rPr lang="cs-CZ" dirty="0"/>
              <a:t>; kartezianismus).</a:t>
            </a:r>
          </a:p>
        </p:txBody>
      </p:sp>
    </p:spTree>
    <p:extLst>
      <p:ext uri="{BB962C8B-B14F-4D97-AF65-F5344CB8AC3E}">
        <p14:creationId xmlns:p14="http://schemas.microsoft.com/office/powerpoint/2010/main" val="3845839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A06FF-15F3-489E-B11C-7E78C9A0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mezi subjektem a objektem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DDD53F-6A08-4113-880B-03769E04E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		</a:t>
            </a:r>
            <a:r>
              <a:rPr lang="cs-CZ" u="sng" dirty="0"/>
              <a:t>Extrémní pozice</a:t>
            </a:r>
            <a:endParaRPr lang="cs-CZ" dirty="0"/>
          </a:p>
          <a:p>
            <a:r>
              <a:rPr lang="cs-CZ" dirty="0"/>
              <a:t>(1) Redukce na objekt - objektivistická věda (tj. mechanistická (meta-)fyzika). Svět je uchopen jako soubor objektů, jež mají jasně definovatelné vlastnosti. Subjekt je upozaděn.</a:t>
            </a:r>
          </a:p>
          <a:p>
            <a:r>
              <a:rPr lang="en-GB" dirty="0"/>
              <a:t>(2) </a:t>
            </a:r>
            <a:r>
              <a:rPr lang="cs-CZ" dirty="0"/>
              <a:t>Redukce na subjekt – vnější svět je iluze či produkt mysli</a:t>
            </a:r>
          </a:p>
          <a:p>
            <a:pPr lvl="1"/>
            <a:r>
              <a:rPr lang="en-GB" dirty="0"/>
              <a:t>Solipsistic</a:t>
            </a:r>
            <a:r>
              <a:rPr lang="cs-CZ" dirty="0" err="1"/>
              <a:t>ký</a:t>
            </a:r>
            <a:r>
              <a:rPr lang="cs-CZ" dirty="0"/>
              <a:t> i</a:t>
            </a:r>
            <a:r>
              <a:rPr lang="en-GB" dirty="0" err="1"/>
              <a:t>dealism</a:t>
            </a:r>
            <a:r>
              <a:rPr lang="cs-CZ" dirty="0" err="1"/>
              <a:t>us</a:t>
            </a:r>
            <a:r>
              <a:rPr lang="cs-CZ" dirty="0"/>
              <a:t>,</a:t>
            </a:r>
            <a:r>
              <a:rPr lang="en-GB" dirty="0"/>
              <a:t> relativism</a:t>
            </a:r>
            <a:r>
              <a:rPr lang="cs-CZ" dirty="0" err="1"/>
              <a:t>us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140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91F48-CD47-4C68-B706-04C206FA6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Fenomenologie a intencionalita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654FC-B4F4-4CE9-9C30-409B0EABF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Edmund </a:t>
            </a:r>
            <a:r>
              <a:rPr lang="cs-CZ" dirty="0" err="1"/>
              <a:t>Husserl</a:t>
            </a:r>
            <a:r>
              <a:rPr lang="cs-CZ" dirty="0"/>
              <a:t> </a:t>
            </a:r>
            <a:r>
              <a:rPr lang="en-GB"/>
              <a:t>(1859–1938</a:t>
            </a:r>
            <a:r>
              <a:rPr lang="en-GB" dirty="0"/>
              <a:t>)</a:t>
            </a:r>
            <a:endParaRPr lang="cs-CZ" dirty="0"/>
          </a:p>
          <a:p>
            <a:r>
              <a:rPr lang="cs-CZ" dirty="0"/>
              <a:t>Snaha překonat tradiční dualismus. Fundovat objekt ve vztahu k subjektu. </a:t>
            </a:r>
          </a:p>
          <a:p>
            <a:r>
              <a:rPr lang="cs-CZ" dirty="0"/>
              <a:t>Intencionalita jako základní vlastnost našeho vědomí, vystihuje korelativní vztah mezi daností předmětu a představou o tomto předmětu. Zaměřuje se na způsob, jak je objekt dán v našem vědomí.</a:t>
            </a:r>
          </a:p>
          <a:p>
            <a:r>
              <a:rPr lang="cs-CZ" dirty="0"/>
              <a:t>Fenomenologická redukce</a:t>
            </a:r>
          </a:p>
          <a:p>
            <a:r>
              <a:rPr lang="cs-CZ" dirty="0"/>
              <a:t>Myšlenka „přirozeného světa“</a:t>
            </a:r>
          </a:p>
        </p:txBody>
      </p:sp>
    </p:spTree>
    <p:extLst>
      <p:ext uri="{BB962C8B-B14F-4D97-AF65-F5344CB8AC3E}">
        <p14:creationId xmlns:p14="http://schemas.microsoft.com/office/powerpoint/2010/main" val="74541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B6C47-8A2C-4099-BE42-B869B1C4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Hermeneutika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E51DD7-2F6C-4891-BC94-23D101624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pochází z řeckého </a:t>
            </a:r>
            <a:r>
              <a:rPr lang="cs-CZ" i="1" dirty="0" err="1"/>
              <a:t>herméneuein</a:t>
            </a:r>
            <a:r>
              <a:rPr lang="cs-CZ" dirty="0"/>
              <a:t> – vykládat, překládat, vyjadřovat cosi, co se vzpírá jednoduchému pochopení. </a:t>
            </a:r>
          </a:p>
          <a:p>
            <a:r>
              <a:rPr lang="cs-CZ" dirty="0"/>
              <a:t>bůh </a:t>
            </a:r>
            <a:r>
              <a:rPr lang="cs-CZ" dirty="0" err="1"/>
              <a:t>Hermés</a:t>
            </a:r>
            <a:endParaRPr lang="cs-CZ" dirty="0"/>
          </a:p>
          <a:p>
            <a:r>
              <a:rPr lang="cs-CZ" dirty="0"/>
              <a:t>Teorie a metodologie interpretace; především interpretace biblických textů, starodávné literatury, filosofie</a:t>
            </a:r>
            <a:r>
              <a:rPr lang="en-GB" dirty="0"/>
              <a:t>.</a:t>
            </a:r>
            <a:endParaRPr lang="cs-CZ" dirty="0"/>
          </a:p>
          <a:p>
            <a:r>
              <a:rPr lang="cs-CZ" dirty="0"/>
              <a:t>Umění porozumění a </a:t>
            </a:r>
            <a:r>
              <a:rPr lang="cs-CZ" dirty="0" err="1"/>
              <a:t>sebeporozumění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154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BE4CB-2884-4E6F-9DD5-7A84581C2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dirty="0"/>
              <a:t>bůh </a:t>
            </a:r>
            <a:r>
              <a:rPr lang="cs-CZ" dirty="0" err="1"/>
              <a:t>Hermés</a:t>
            </a:r>
            <a:r>
              <a:rPr lang="cs-CZ" dirty="0"/>
              <a:t>.</a:t>
            </a:r>
          </a:p>
          <a:p>
            <a:r>
              <a:rPr lang="cs-CZ" dirty="0"/>
              <a:t>V novověku se ujal v protestantské tradici, exegeze, Martin Luther a „</a:t>
            </a:r>
            <a:r>
              <a:rPr lang="cs-CZ" dirty="0" err="1"/>
              <a:t>sola</a:t>
            </a:r>
            <a:r>
              <a:rPr lang="cs-CZ" dirty="0"/>
              <a:t> </a:t>
            </a:r>
            <a:r>
              <a:rPr lang="cs-CZ" dirty="0" err="1"/>
              <a:t>scriptura</a:t>
            </a:r>
            <a:r>
              <a:rPr lang="cs-CZ" dirty="0"/>
              <a:t>“.</a:t>
            </a:r>
          </a:p>
          <a:p>
            <a:r>
              <a:rPr lang="cs-CZ" dirty="0"/>
              <a:t>Hermeneutika práva, hermeneutika jako pomocná disciplína filologie ad.</a:t>
            </a:r>
          </a:p>
          <a:p>
            <a:r>
              <a:rPr lang="cs-CZ" u="sng" dirty="0"/>
              <a:t>První kopernikánský obrat v hermeneutice</a:t>
            </a:r>
            <a:r>
              <a:rPr lang="cs-CZ" dirty="0"/>
              <a:t>: hermeneutika jako obecná metoda pro výklad všech textů (právnických, starodávných atp.); F. D. E. </a:t>
            </a:r>
            <a:r>
              <a:rPr lang="cs-CZ" dirty="0" err="1"/>
              <a:t>Schleiermacher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980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CB5CF0-0D3C-45ED-8F15-3A715E87C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sz="3600" dirty="0"/>
              <a:t>Hermeneutika </a:t>
            </a:r>
            <a:r>
              <a:rPr lang="cs-CZ" sz="3600" i="1" dirty="0" err="1"/>
              <a:t>avant</a:t>
            </a:r>
            <a:r>
              <a:rPr lang="cs-CZ" sz="3600" i="1" dirty="0"/>
              <a:t> la </a:t>
            </a:r>
            <a:r>
              <a:rPr lang="cs-CZ" sz="3600" i="1" dirty="0" err="1"/>
              <a:t>lettre</a:t>
            </a:r>
            <a:r>
              <a:rPr lang="cs-CZ" sz="3600" dirty="0"/>
              <a:t>:</a:t>
            </a:r>
          </a:p>
          <a:p>
            <a:pPr lvl="1"/>
            <a:r>
              <a:rPr lang="cs-CZ" sz="3200" dirty="0"/>
              <a:t>stoa, </a:t>
            </a:r>
            <a:r>
              <a:rPr lang="cs-CZ" sz="3200" dirty="0" err="1"/>
              <a:t>Origenés</a:t>
            </a:r>
            <a:r>
              <a:rPr lang="cs-CZ" sz="3200" dirty="0"/>
              <a:t>, Augustin, Luther</a:t>
            </a:r>
          </a:p>
          <a:p>
            <a:pPr lvl="1"/>
            <a:r>
              <a:rPr lang="cs-CZ" sz="3200" dirty="0"/>
              <a:t>Romantická hermeneutika: </a:t>
            </a:r>
            <a:r>
              <a:rPr lang="cs-CZ" sz="3200" dirty="0" err="1"/>
              <a:t>Schlegel</a:t>
            </a:r>
            <a:r>
              <a:rPr lang="cs-CZ" sz="3200" dirty="0"/>
              <a:t>, </a:t>
            </a:r>
            <a:r>
              <a:rPr lang="cs-CZ" sz="3200" dirty="0" err="1"/>
              <a:t>Schleiermacher</a:t>
            </a:r>
            <a:endParaRPr lang="cs-CZ" sz="3200" dirty="0"/>
          </a:p>
          <a:p>
            <a:pPr lvl="1"/>
            <a:r>
              <a:rPr lang="cs-CZ" sz="3200" dirty="0"/>
              <a:t>Historicismus a hermeneutika 19. století: </a:t>
            </a:r>
            <a:r>
              <a:rPr lang="en-GB" sz="3200" dirty="0"/>
              <a:t>J. G. </a:t>
            </a:r>
            <a:r>
              <a:rPr lang="en-GB" sz="3200" dirty="0" err="1"/>
              <a:t>Droysen</a:t>
            </a:r>
            <a:r>
              <a:rPr lang="en-GB" sz="3200" dirty="0"/>
              <a:t>, W</a:t>
            </a:r>
            <a:r>
              <a:rPr lang="cs-CZ" sz="3200" dirty="0" err="1"/>
              <a:t>ilhelm</a:t>
            </a:r>
            <a:r>
              <a:rPr lang="cs-CZ" sz="3200" dirty="0"/>
              <a:t> </a:t>
            </a:r>
            <a:r>
              <a:rPr lang="en-GB" sz="3200" dirty="0" err="1"/>
              <a:t>Dilthey</a:t>
            </a:r>
            <a:endParaRPr lang="cs-CZ" sz="3200" dirty="0"/>
          </a:p>
          <a:p>
            <a:pPr lvl="2"/>
            <a:r>
              <a:rPr lang="cs-CZ" sz="2800" i="1" dirty="0"/>
              <a:t>Jean </a:t>
            </a:r>
            <a:r>
              <a:rPr lang="cs-CZ" sz="2800" i="1" dirty="0" err="1"/>
              <a:t>Grondin</a:t>
            </a:r>
            <a:r>
              <a:rPr lang="cs-CZ" sz="2800" i="1" dirty="0"/>
              <a:t>, Úvod do hermeneutiky, Praha: </a:t>
            </a:r>
            <a:r>
              <a:rPr lang="cs-CZ" sz="2800" i="1" dirty="0" err="1"/>
              <a:t>Oikoymenh</a:t>
            </a:r>
            <a:r>
              <a:rPr lang="cs-CZ" sz="2800" i="1" dirty="0"/>
              <a:t>, 1997</a:t>
            </a:r>
            <a:r>
              <a:rPr lang="cs-CZ" sz="2800" dirty="0"/>
              <a:t>.</a:t>
            </a:r>
          </a:p>
          <a:p>
            <a:r>
              <a:rPr lang="cs-CZ" sz="3600" dirty="0"/>
              <a:t>Hermeneutika × hermetismus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595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AADCA-C205-469A-B734-02A788910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Hermeneutický kruh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C416FF-7FBF-49CF-ACB3-713E6F452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„Celku musíme rozumět z jednotlivého a jednotlivému z celku.“ </a:t>
            </a:r>
          </a:p>
          <a:p>
            <a:r>
              <a:rPr lang="cs-CZ" dirty="0" err="1"/>
              <a:t>Gadamerova</a:t>
            </a:r>
            <a:r>
              <a:rPr lang="cs-CZ" dirty="0"/>
              <a:t> formulace: </a:t>
            </a:r>
            <a:r>
              <a:rPr lang="cs-CZ" b="1" dirty="0"/>
              <a:t>„anticipace smyslu, v níž je míněn celek, přichází k explicitnímu porozumění tím, že části, které se určují z celku, samy také tento celek určují.“ </a:t>
            </a:r>
            <a:r>
              <a:rPr lang="cs-CZ" dirty="0"/>
              <a:t>H.-G. </a:t>
            </a:r>
            <a:r>
              <a:rPr lang="cs-CZ" dirty="0" err="1"/>
              <a:t>Gadamer</a:t>
            </a:r>
            <a:r>
              <a:rPr lang="cs-CZ" dirty="0"/>
              <a:t>, </a:t>
            </a:r>
            <a:r>
              <a:rPr lang="cs-CZ" i="1" dirty="0"/>
              <a:t>Pravda a metoda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s. 257. </a:t>
            </a:r>
          </a:p>
          <a:p>
            <a:r>
              <a:rPr lang="cs-CZ" dirty="0"/>
              <a:t>Kruhový charakter interpretace klade důraz na to, že smysl textu souvisí s kontextem, v němž je příslušná interpretace prováděna (= kulturní, historický, literární aj.)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149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7713E-0189-4271-9B55-B5571F12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kopernikánský obrat v hermeneutice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E8D8DB-7E8D-4542-B37F-0694990C6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dirty="0"/>
              <a:t>Moderní hermeneutika už není pouze metodou interpretace (čtení), jako tomu bylo u </a:t>
            </a:r>
            <a:r>
              <a:rPr lang="cs-CZ" dirty="0" err="1"/>
              <a:t>Schleiermachera</a:t>
            </a:r>
            <a:r>
              <a:rPr lang="cs-CZ" dirty="0"/>
              <a:t>, ale interpretace je koncipována jako fundamentální </a:t>
            </a:r>
            <a:r>
              <a:rPr lang="cs-CZ" dirty="0" err="1"/>
              <a:t>existenciál</a:t>
            </a:r>
            <a:r>
              <a:rPr lang="cs-CZ" dirty="0"/>
              <a:t> lidské existence (lidské „bytí ve světě“). </a:t>
            </a:r>
          </a:p>
          <a:p>
            <a:r>
              <a:rPr lang="cs-CZ" dirty="0"/>
              <a:t>Nemožnost vystoupit z hermeneutického kruhu.</a:t>
            </a:r>
          </a:p>
          <a:p>
            <a:r>
              <a:rPr lang="cs-CZ" dirty="0" err="1"/>
              <a:t>Heideggerova</a:t>
            </a:r>
            <a:r>
              <a:rPr lang="cs-CZ" dirty="0"/>
              <a:t> fundamentální ontologie; situovanost, </a:t>
            </a:r>
            <a:r>
              <a:rPr lang="cs-CZ" dirty="0" err="1"/>
              <a:t>vrženost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106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64C8F-CFD9-4A4D-9C54-300CAD72B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Hermeneutický kruh × ideál čisté objektivity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EF463B-824D-4438-9FAA-B28F49A8A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Ideál, který zastává moderní věda a většina filosofických směrů.</a:t>
            </a:r>
          </a:p>
          <a:p>
            <a:r>
              <a:rPr lang="cs-CZ" dirty="0"/>
              <a:t>Z kruhu nelze vystoupit, v něm již vždy jsme. Oproti filosofické tradici se </a:t>
            </a:r>
            <a:r>
              <a:rPr lang="cs-CZ" dirty="0" err="1"/>
              <a:t>Gadamer</a:t>
            </a:r>
            <a:r>
              <a:rPr lang="cs-CZ" dirty="0"/>
              <a:t> domnívá, že je třeba nikoli odstraňovat svá </a:t>
            </a:r>
            <a:r>
              <a:rPr lang="cs-CZ" dirty="0" err="1"/>
              <a:t>předmínění</a:t>
            </a:r>
            <a:r>
              <a:rPr lang="cs-CZ" dirty="0"/>
              <a:t> z cesty, ale uvědomit si je a tematizovat je.</a:t>
            </a:r>
          </a:p>
          <a:p>
            <a:r>
              <a:rPr lang="cs-CZ" dirty="0"/>
              <a:t>Veškeré naše porozumění je podmíněno motivacemi a předsudky. Není možné zajistit jasné pole poznání.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975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B1E20-67ED-461C-9549-C663C723D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Předsudky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298BBA-B73C-461F-BEAB-4046101E6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dirty="0"/>
              <a:t>Předsudky jsou samotnou podmínkou porozumění. Jsme vždy součástí nějakého konkrétního historického světa a tento fakt není omezením, nýbrž samotným principem rozumění.</a:t>
            </a:r>
          </a:p>
          <a:p>
            <a:pPr lvl="1"/>
            <a:r>
              <a:rPr lang="cs-CZ" dirty="0"/>
              <a:t>Předsudky</a:t>
            </a:r>
          </a:p>
          <a:p>
            <a:pPr lvl="1"/>
            <a:r>
              <a:rPr lang="cs-CZ" dirty="0"/>
              <a:t>Tradice </a:t>
            </a:r>
          </a:p>
          <a:p>
            <a:pPr lvl="1"/>
            <a:r>
              <a:rPr lang="cs-CZ" dirty="0"/>
              <a:t>Časový odstup</a:t>
            </a:r>
          </a:p>
          <a:p>
            <a:pPr lvl="1"/>
            <a:r>
              <a:rPr lang="cs-CZ" dirty="0"/>
              <a:t>Princip působících dějin</a:t>
            </a:r>
            <a:r>
              <a:rPr lang="en-GB" dirty="0"/>
              <a:t> (</a:t>
            </a:r>
            <a:r>
              <a:rPr lang="en-GB" dirty="0" err="1"/>
              <a:t>Wirkungsgeschichte</a:t>
            </a:r>
            <a:r>
              <a:rPr lang="en-GB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297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CD6E6-9CCA-4CDC-BAF1-1F42E0E7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Descartes a osvícenství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3A1E4-D006-4ECD-90C6-37A33AE7A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René Descartes, </a:t>
            </a:r>
            <a:r>
              <a:rPr lang="cs-CZ" i="1" dirty="0"/>
              <a:t>Rozprava o metodě</a:t>
            </a:r>
            <a:r>
              <a:rPr lang="cs-CZ" dirty="0"/>
              <a:t> (1637)</a:t>
            </a:r>
          </a:p>
          <a:p>
            <a:r>
              <a:rPr lang="cs-CZ" dirty="0"/>
              <a:t>Snaha stanovit metodu zajišťující co nejjistější poznání; věří, že pokud bychom se všichni jeho navrženými pravidly řídili, svět by poznal skutečnou pravdu.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114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4550</TotalTime>
  <Words>768</Words>
  <Application>Microsoft Office PowerPoint</Application>
  <PresentationFormat>Předvádění na obrazovce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Hermeneutika Paula Ricœura</vt:lpstr>
      <vt:lpstr>Hermeneutika</vt:lpstr>
      <vt:lpstr>Prezentace aplikace PowerPoint</vt:lpstr>
      <vt:lpstr>Prezentace aplikace PowerPoint</vt:lpstr>
      <vt:lpstr>Hermeneutický kruh</vt:lpstr>
      <vt:lpstr>2. kopernikánský obrat v hermeneutice</vt:lpstr>
      <vt:lpstr>Hermeneutický kruh × ideál čisté objektivity</vt:lpstr>
      <vt:lpstr>Předsudky</vt:lpstr>
      <vt:lpstr>Descartes a osvícenství</vt:lpstr>
      <vt:lpstr>4 pravidla Descartovy metody</vt:lpstr>
      <vt:lpstr>Dva odlišné přístupy</vt:lpstr>
      <vt:lpstr>Moderní hermeneutika a fenomenologie</vt:lpstr>
      <vt:lpstr>Vztah mezi subjektem a objektem</vt:lpstr>
      <vt:lpstr>Fenomenologie a intencionalita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Hra, symbol, slavnost</dc:title>
  <dc:creator>felix</dc:creator>
  <cp:lastModifiedBy>Felix</cp:lastModifiedBy>
  <cp:revision>167</cp:revision>
  <dcterms:created xsi:type="dcterms:W3CDTF">2015-10-21T17:05:15Z</dcterms:created>
  <dcterms:modified xsi:type="dcterms:W3CDTF">2021-03-04T09:47:25Z</dcterms:modified>
</cp:coreProperties>
</file>