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Dendrologické praktikum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Jančaříková,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69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pozornost!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8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Hodnocení </a:t>
            </a:r>
            <a:r>
              <a:rPr lang="cs-CZ" b="1" dirty="0" smtClean="0"/>
              <a:t>stromů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500" b="1" dirty="0"/>
              <a:t>Evidenční </a:t>
            </a:r>
            <a:r>
              <a:rPr lang="cs-CZ" sz="2500" b="1" dirty="0" smtClean="0"/>
              <a:t>číslo, poloha (mapka, </a:t>
            </a:r>
            <a:r>
              <a:rPr lang="cs-CZ" sz="2500" b="1" dirty="0"/>
              <a:t>GPS </a:t>
            </a:r>
            <a:r>
              <a:rPr lang="cs-CZ" sz="2500" b="1" dirty="0" smtClean="0"/>
              <a:t>zaměření)</a:t>
            </a:r>
            <a:endParaRPr lang="cs-CZ" sz="2500" b="1" dirty="0"/>
          </a:p>
          <a:p>
            <a:r>
              <a:rPr lang="cs-CZ" sz="2500" b="1" dirty="0"/>
              <a:t>Český a latinský název stromu (určete)</a:t>
            </a:r>
          </a:p>
          <a:p>
            <a:r>
              <a:rPr lang="cs-CZ" sz="2500" b="1" dirty="0"/>
              <a:t>Sadovnická hodnota (1 – 5)</a:t>
            </a:r>
          </a:p>
          <a:p>
            <a:r>
              <a:rPr lang="cs-CZ" sz="2500" b="1" dirty="0"/>
              <a:t>Dendrometrické veličiny (průměr kmene, průměr koruny, výška stromu)</a:t>
            </a:r>
          </a:p>
          <a:p>
            <a:r>
              <a:rPr lang="cs-CZ" sz="2500" b="1" dirty="0"/>
              <a:t>Věk </a:t>
            </a:r>
            <a:r>
              <a:rPr lang="cs-CZ" sz="2500" b="1" dirty="0" smtClean="0"/>
              <a:t>stromu</a:t>
            </a:r>
            <a:endParaRPr lang="cs-CZ" sz="2500" b="1" dirty="0"/>
          </a:p>
          <a:p>
            <a:r>
              <a:rPr lang="cs-CZ" sz="2500" b="1" dirty="0"/>
              <a:t>Tvar koruny a její výška (stanovuje se pro výpočet objemu)</a:t>
            </a:r>
          </a:p>
          <a:p>
            <a:r>
              <a:rPr lang="cs-CZ" sz="2500" b="1" dirty="0"/>
              <a:t>Zdravotní stav (1 – 5)</a:t>
            </a:r>
          </a:p>
          <a:p>
            <a:r>
              <a:rPr lang="cs-CZ" sz="2500" b="1" dirty="0"/>
              <a:t>Stabilita (1 – 3)</a:t>
            </a:r>
          </a:p>
          <a:p>
            <a:r>
              <a:rPr lang="cs-CZ" sz="2500" b="1" dirty="0"/>
              <a:t>Společenská hodnota (1 – 3)</a:t>
            </a:r>
          </a:p>
        </p:txBody>
      </p:sp>
    </p:spTree>
    <p:extLst>
      <p:ext uri="{BB962C8B-B14F-4D97-AF65-F5344CB8AC3E}">
        <p14:creationId xmlns:p14="http://schemas.microsoft.com/office/powerpoint/2010/main" val="58816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Sadovnická </a:t>
            </a:r>
            <a:r>
              <a:rPr lang="cs-CZ" b="1" dirty="0" smtClean="0"/>
              <a:t>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vyjadřuje celkovou hodnotu jedince z hlediska zahradní a krajinářské architektury; shrnuje soubor několika faktorů (estetický, ekologický, fyziologický, biomechanický 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173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Posuzujeme sadovnickou hodnotu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118255"/>
              </p:ext>
            </p:extLst>
          </p:nvPr>
        </p:nvGraphicFramePr>
        <p:xfrm>
          <a:off x="827584" y="1584598"/>
          <a:ext cx="7704856" cy="4531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2428"/>
                <a:gridCol w="3852428"/>
              </a:tblGrid>
              <a:tr h="1375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ohodnocení body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charakteristika i doporučení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5 - velmi hodnotný strom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bez poškození, velikostně plně rozvinutý, typického tvaru,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</a:t>
                      </a:r>
                      <a:r>
                        <a:rPr lang="cs-CZ" sz="600" dirty="0" smtClean="0">
                          <a:effectLst/>
                        </a:rPr>
                        <a:t> </a:t>
                      </a:r>
                      <a:r>
                        <a:rPr lang="cs-CZ" sz="1000" dirty="0">
                          <a:effectLst/>
                        </a:rPr>
                        <a:t>svou funkci může plnit na stanovišti řadu desetiletí,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zachovat ve všech případech.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4 - nadprůměrně hodnotný strom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zdravý, typického tvaru, odpovídající příslušnému </a:t>
                      </a:r>
                      <a:r>
                        <a:rPr lang="cs-CZ" sz="1000" dirty="0" err="1">
                          <a:effectLst/>
                        </a:rPr>
                        <a:t>druhu,jen</a:t>
                      </a:r>
                      <a:r>
                        <a:rPr lang="cs-CZ" sz="1000" dirty="0">
                          <a:effectLst/>
                        </a:rPr>
                        <a:t> nepatrně narušený,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předpoklad rozvoje po řadu dalších desetiletí, při udržení dosažené kvality,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odstranit lze jen ve výjimečných případech.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105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3 - průměrně hodnotný strom 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</a:t>
                      </a:r>
                      <a:r>
                        <a:rPr lang="cs-CZ" sz="600" dirty="0" smtClean="0">
                          <a:effectLst/>
                        </a:rPr>
                        <a:t> </a:t>
                      </a:r>
                      <a:r>
                        <a:rPr lang="cs-CZ" sz="1000" dirty="0" smtClean="0">
                          <a:effectLst/>
                        </a:rPr>
                        <a:t>zdravý </a:t>
                      </a:r>
                      <a:r>
                        <a:rPr lang="cs-CZ" sz="1000" dirty="0">
                          <a:effectLst/>
                        </a:rPr>
                        <a:t>resp. mírně poškozený, bez chorob a škůdců, které by se mohly rozšiřovat, tvarově může být odlišný od charakteristiky druhu, 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s předpokladem dlouhodobé nebo alespoň střednědobé existence,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ponechat dalšímu vývoji, odstraní se tam, kde to záměr vyžaduje.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105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2 - podprůměrně hodnotný strom</a:t>
                      </a:r>
                      <a:r>
                        <a:rPr lang="cs-CZ" sz="1000" u="sng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poškozený, prosychající, ale bezprostředně neohrožující bezpečnost,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</a:t>
                      </a:r>
                      <a:r>
                        <a:rPr lang="cs-CZ" sz="1000" dirty="0" smtClean="0">
                          <a:effectLst/>
                        </a:rPr>
                        <a:t>obvykle </a:t>
                      </a:r>
                      <a:r>
                        <a:rPr lang="cs-CZ" sz="1000" dirty="0">
                          <a:effectLst/>
                        </a:rPr>
                        <a:t>jen s předpokladem poměrně krátkodobé existence v přijatelném stavu, nepřesahující většinou 20 let, 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</a:t>
                      </a:r>
                      <a:r>
                        <a:rPr lang="cs-CZ" sz="1000" dirty="0" smtClean="0">
                          <a:effectLst/>
                        </a:rPr>
                        <a:t>postupné </a:t>
                      </a:r>
                      <a:r>
                        <a:rPr lang="cs-CZ" sz="1000" dirty="0">
                          <a:effectLst/>
                        </a:rPr>
                        <a:t>odstranění, výjimkou jsou stromy unikátní, památkově </a:t>
                      </a:r>
                      <a:r>
                        <a:rPr lang="cs-CZ" sz="1000" dirty="0" smtClean="0">
                          <a:effectLst/>
                        </a:rPr>
                        <a:t>    chráněné </a:t>
                      </a:r>
                      <a:r>
                        <a:rPr lang="cs-CZ" sz="1000" dirty="0">
                          <a:effectLst/>
                        </a:rPr>
                        <a:t>apod.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– velmi málo hodnotný strom 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velmi silně poškozený, nemocný, odumírající, odumřelý, ohrožující bezpečnost,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obvykle bez předpokladu byť jen krátkodobé existence,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okamžitě k odstranění.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558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5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Dendrometrické </a:t>
            </a:r>
            <a:r>
              <a:rPr lang="cs-CZ" b="1" dirty="0" smtClean="0"/>
              <a:t>veličiny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u="sng" dirty="0"/>
              <a:t>Průměr kmene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vypočítává z obvodu kmene změřeného ve výšce 130 cm nad zemí, uvádí se v </a:t>
            </a:r>
            <a:r>
              <a:rPr lang="cs-CZ" dirty="0" smtClean="0"/>
              <a:t>cm</a:t>
            </a:r>
          </a:p>
          <a:p>
            <a:pPr marL="0" indent="0">
              <a:buNone/>
            </a:pPr>
            <a:r>
              <a:rPr lang="cs-CZ" dirty="0" smtClean="0"/>
              <a:t>(vzoreček </a:t>
            </a:r>
            <a:r>
              <a:rPr lang="cs-CZ" dirty="0"/>
              <a:t>pro </a:t>
            </a:r>
            <a:r>
              <a:rPr lang="cs-CZ" dirty="0" err="1"/>
              <a:t>nematematiky</a:t>
            </a:r>
            <a:r>
              <a:rPr lang="cs-CZ" dirty="0"/>
              <a:t>: poloměr = obvod : </a:t>
            </a:r>
            <a:r>
              <a:rPr lang="cs-CZ" dirty="0" smtClean="0"/>
              <a:t>2π)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Průměr </a:t>
            </a:r>
            <a:r>
              <a:rPr lang="cs-CZ" u="sng" dirty="0"/>
              <a:t>koruny:</a:t>
            </a:r>
            <a:r>
              <a:rPr lang="cs-CZ" dirty="0"/>
              <a:t>         </a:t>
            </a:r>
          </a:p>
          <a:p>
            <a:pPr marL="0" indent="0">
              <a:buNone/>
            </a:pPr>
            <a:r>
              <a:rPr lang="cs-CZ" dirty="0"/>
              <a:t>se získává průměrem z pěti měřeních šíře koruny zemi pod korunou, uvádí se v </a:t>
            </a:r>
            <a:r>
              <a:rPr lang="cs-CZ" dirty="0" smtClean="0"/>
              <a:t>metrech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Výška </a:t>
            </a:r>
            <a:r>
              <a:rPr lang="cs-CZ" u="sng" dirty="0"/>
              <a:t>stromu:</a:t>
            </a:r>
            <a:r>
              <a:rPr lang="cs-CZ" dirty="0"/>
              <a:t>              </a:t>
            </a:r>
          </a:p>
          <a:p>
            <a:pPr marL="0" indent="0">
              <a:buNone/>
            </a:pPr>
            <a:r>
              <a:rPr lang="cs-CZ" dirty="0"/>
              <a:t>získáno průměrem ze třech měření pomocí výškoměru, uvádí se v metrech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  <a:p>
            <a:pPr marL="0" indent="0">
              <a:buNone/>
            </a:pPr>
            <a:r>
              <a:rPr lang="cs-CZ" u="sng" dirty="0"/>
              <a:t>Věk (roky):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získáno odhadem</a:t>
            </a:r>
          </a:p>
          <a:p>
            <a:pPr marL="0" indent="0">
              <a:buNone/>
            </a:pPr>
            <a:r>
              <a:rPr lang="cs-CZ" dirty="0"/>
              <a:t>1.      1 - 20 let</a:t>
            </a:r>
          </a:p>
          <a:p>
            <a:pPr marL="0" indent="0">
              <a:buNone/>
            </a:pPr>
            <a:r>
              <a:rPr lang="cs-CZ" dirty="0"/>
              <a:t>2.      21 – 40 let</a:t>
            </a:r>
          </a:p>
          <a:p>
            <a:pPr marL="0" indent="0">
              <a:buNone/>
            </a:pPr>
            <a:r>
              <a:rPr lang="cs-CZ" dirty="0"/>
              <a:t>3.      41 – 60 let</a:t>
            </a:r>
          </a:p>
          <a:p>
            <a:pPr marL="0" indent="0">
              <a:buNone/>
            </a:pPr>
            <a:r>
              <a:rPr lang="cs-CZ" dirty="0"/>
              <a:t>4.      61 – 80 let </a:t>
            </a:r>
          </a:p>
          <a:p>
            <a:pPr marL="0" lvl="0" indent="0">
              <a:buNone/>
            </a:pPr>
            <a:r>
              <a:rPr lang="cs-CZ" dirty="0" smtClean="0"/>
              <a:t>5.      80 </a:t>
            </a:r>
            <a:r>
              <a:rPr lang="cs-CZ" dirty="0"/>
              <a:t>a více let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6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Dendrometrie koruny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Tvar </a:t>
            </a:r>
            <a:r>
              <a:rPr lang="cs-CZ" u="sng" dirty="0"/>
              <a:t>koruny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stanovuje </a:t>
            </a:r>
            <a:r>
              <a:rPr lang="cs-CZ" dirty="0"/>
              <a:t>se pro výpočet </a:t>
            </a:r>
            <a:r>
              <a:rPr lang="cs-CZ" dirty="0" smtClean="0"/>
              <a:t>objemu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1. kuželovitá</a:t>
            </a:r>
            <a:r>
              <a:rPr lang="cs-CZ" dirty="0"/>
              <a:t>,  </a:t>
            </a:r>
            <a:r>
              <a:rPr lang="cs-CZ" dirty="0" smtClean="0"/>
              <a:t>2. zaoblená</a:t>
            </a:r>
            <a:r>
              <a:rPr lang="cs-CZ" dirty="0"/>
              <a:t>,  </a:t>
            </a:r>
            <a:r>
              <a:rPr lang="cs-CZ" dirty="0" smtClean="0"/>
              <a:t>3. kulovitá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Výška koruny</a:t>
            </a:r>
          </a:p>
          <a:p>
            <a:pPr marL="0" indent="0">
              <a:buNone/>
            </a:pPr>
            <a:r>
              <a:rPr lang="cs-CZ" dirty="0" smtClean="0"/>
              <a:t>stanovuje </a:t>
            </a:r>
            <a:r>
              <a:rPr lang="cs-CZ" dirty="0"/>
              <a:t>se pro výpočet </a:t>
            </a:r>
            <a:r>
              <a:rPr lang="cs-CZ" dirty="0" smtClean="0"/>
              <a:t>objemu,</a:t>
            </a:r>
          </a:p>
          <a:p>
            <a:pPr marL="0" indent="0">
              <a:buNone/>
            </a:pPr>
            <a:r>
              <a:rPr lang="cs-CZ" dirty="0" smtClean="0"/>
              <a:t>Získá se ze </a:t>
            </a:r>
            <a:r>
              <a:rPr lang="cs-CZ" dirty="0"/>
              <a:t>třech měření výškoměru, uvádí se v metrech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82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Zdravotní </a:t>
            </a:r>
            <a:r>
              <a:rPr lang="cs-CZ" b="1" dirty="0" smtClean="0"/>
              <a:t>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1. evidentně </a:t>
            </a:r>
            <a:r>
              <a:rPr lang="cs-CZ" dirty="0"/>
              <a:t>špatný (mrtvý stojící strom)</a:t>
            </a:r>
          </a:p>
          <a:p>
            <a:pPr lvl="0"/>
            <a:r>
              <a:rPr lang="cs-CZ" dirty="0" smtClean="0"/>
              <a:t>2. špatný </a:t>
            </a:r>
            <a:r>
              <a:rPr lang="cs-CZ" dirty="0"/>
              <a:t>(strom je nemocen, napaden škůdci, dřevokaznými houbami)</a:t>
            </a:r>
          </a:p>
          <a:p>
            <a:pPr lvl="0"/>
            <a:r>
              <a:rPr lang="cs-CZ" dirty="0" smtClean="0"/>
              <a:t>3. dobrý </a:t>
            </a:r>
            <a:r>
              <a:rPr lang="cs-CZ" dirty="0"/>
              <a:t>(strom není napaden, ale neprosperuje, je v blízkosti jiných stromů nebo objektů)</a:t>
            </a:r>
          </a:p>
          <a:p>
            <a:pPr lvl="0"/>
            <a:r>
              <a:rPr lang="cs-CZ" dirty="0" smtClean="0"/>
              <a:t>4. velmi </a:t>
            </a:r>
            <a:r>
              <a:rPr lang="cs-CZ" dirty="0"/>
              <a:t>dobrý (strom je zdravý)</a:t>
            </a:r>
          </a:p>
          <a:p>
            <a:pPr lvl="0"/>
            <a:r>
              <a:rPr lang="cs-CZ" dirty="0" smtClean="0"/>
              <a:t>5. vynikající </a:t>
            </a:r>
            <a:r>
              <a:rPr lang="cs-CZ" dirty="0"/>
              <a:t>(strom je zdravý, má dostatek prostoru k dalšímu růstu, plodící)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16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u="sng" dirty="0" smtClean="0"/>
              <a:t>riziková </a:t>
            </a:r>
          </a:p>
          <a:p>
            <a:pPr marL="0" lvl="0" indent="0">
              <a:buNone/>
            </a:pPr>
            <a:r>
              <a:rPr lang="cs-CZ" dirty="0" smtClean="0"/>
              <a:t>strojí </a:t>
            </a:r>
            <a:r>
              <a:rPr lang="cs-CZ" dirty="0"/>
              <a:t>na skále a váha koruny je větší, než kořenového sytému, riziko pádu či vývratu je </a:t>
            </a:r>
            <a:r>
              <a:rPr lang="cs-CZ" dirty="0" smtClean="0"/>
              <a:t>velké.</a:t>
            </a:r>
            <a:endParaRPr lang="cs-CZ" dirty="0"/>
          </a:p>
          <a:p>
            <a:pPr lvl="0"/>
            <a:r>
              <a:rPr lang="cs-CZ" u="sng" dirty="0"/>
              <a:t>potencionálně </a:t>
            </a:r>
            <a:r>
              <a:rPr lang="cs-CZ" u="sng" dirty="0" smtClean="0"/>
              <a:t>riziková</a:t>
            </a:r>
          </a:p>
          <a:p>
            <a:pPr marL="0" lvl="0" indent="0">
              <a:buNone/>
            </a:pPr>
            <a:r>
              <a:rPr lang="cs-CZ" dirty="0" smtClean="0"/>
              <a:t>strom </a:t>
            </a:r>
            <a:r>
              <a:rPr lang="cs-CZ" dirty="0"/>
              <a:t>je v terénu, ve kterém hrozí jeho pád, vyvrácení, ale ne </a:t>
            </a:r>
            <a:r>
              <a:rPr lang="cs-CZ" dirty="0" smtClean="0"/>
              <a:t>okamžité.</a:t>
            </a:r>
            <a:endParaRPr lang="cs-CZ" dirty="0"/>
          </a:p>
          <a:p>
            <a:pPr lvl="0"/>
            <a:r>
              <a:rPr lang="cs-CZ" dirty="0"/>
              <a:t>bez rizika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strom </a:t>
            </a:r>
            <a:r>
              <a:rPr lang="cs-CZ" dirty="0"/>
              <a:t>je v terénu, ve kterém nehrozí jeho pád či vývrat, a v dobré </a:t>
            </a:r>
            <a:r>
              <a:rPr lang="cs-CZ" dirty="0" smtClean="0"/>
              <a:t>kondici.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081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Společenská </a:t>
            </a:r>
            <a:r>
              <a:rPr lang="cs-CZ" b="1" dirty="0" smtClean="0"/>
              <a:t>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</a:t>
            </a:r>
            <a:r>
              <a:rPr lang="cs-CZ" dirty="0"/>
              <a:t>si vlastní kritéria pro rozřazení do tří skupin a zapište si je zde, podle nich hodnoťte všechny stromy ve Vašem </a:t>
            </a:r>
            <a:r>
              <a:rPr lang="cs-CZ" dirty="0" smtClean="0"/>
              <a:t>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002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282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sady Office</vt:lpstr>
      <vt:lpstr>Dendrologické praktikum</vt:lpstr>
      <vt:lpstr>Hodnocení stromů</vt:lpstr>
      <vt:lpstr>Sadovnická hodnota</vt:lpstr>
      <vt:lpstr>Posuzujeme sadovnickou hodnotu</vt:lpstr>
      <vt:lpstr>Dendrometrické veličiny</vt:lpstr>
      <vt:lpstr>Dendrometrie koruny</vt:lpstr>
      <vt:lpstr>Zdravotní stav</vt:lpstr>
      <vt:lpstr>Stabilita</vt:lpstr>
      <vt:lpstr>Společenská hodnota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Dendrologické praktikum</dc:title>
  <dc:creator>Katka</dc:creator>
  <cp:lastModifiedBy>Kateřina Jančaříková</cp:lastModifiedBy>
  <cp:revision>3</cp:revision>
  <dcterms:created xsi:type="dcterms:W3CDTF">2015-11-02T07:27:55Z</dcterms:created>
  <dcterms:modified xsi:type="dcterms:W3CDTF">2021-02-25T19:19:19Z</dcterms:modified>
</cp:coreProperties>
</file>