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00" autoAdjust="0"/>
  </p:normalViewPr>
  <p:slideViewPr>
    <p:cSldViewPr>
      <p:cViewPr varScale="1">
        <p:scale>
          <a:sx n="104" d="100"/>
          <a:sy n="104" d="100"/>
        </p:scale>
        <p:origin x="91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95400" y="2209800"/>
            <a:ext cx="7162800" cy="1143000"/>
          </a:xfrm>
        </p:spPr>
        <p:txBody>
          <a:bodyPr/>
          <a:lstStyle>
            <a:lvl1pPr>
              <a:defRPr sz="3900"/>
            </a:lvl1pPr>
          </a:lstStyle>
          <a:p>
            <a:pPr lvl="0"/>
            <a:r>
              <a:rPr lang="cs-CZ" noProof="0" smtClean="0"/>
              <a:t>Kliknutím lze upravit styl.</a:t>
            </a:r>
            <a:endParaRPr lang="cs-CZ" noProof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3505200"/>
            <a:ext cx="6400800" cy="1066800"/>
          </a:xfrm>
        </p:spPr>
        <p:txBody>
          <a:bodyPr/>
          <a:lstStyle>
            <a:lvl1pPr marL="0" indent="0" algn="ctr">
              <a:buFontTx/>
              <a:buNone/>
              <a:defRPr b="1"/>
            </a:lvl1pPr>
          </a:lstStyle>
          <a:p>
            <a:pPr lvl="0"/>
            <a:r>
              <a:rPr lang="cs-CZ" noProof="0" smtClean="0"/>
              <a:t>Kliknutím lze upravit styl předlohy.</a:t>
            </a:r>
            <a:endParaRPr lang="cs-CZ" noProof="0" smtClean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096000"/>
            <a:ext cx="1905000" cy="381000"/>
          </a:xfrm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096000"/>
            <a:ext cx="2895600" cy="381000"/>
          </a:xfrm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096000"/>
            <a:ext cx="1905000" cy="381000"/>
          </a:xfrm>
        </p:spPr>
        <p:txBody>
          <a:bodyPr/>
          <a:lstStyle>
            <a:lvl1pPr>
              <a:defRPr/>
            </a:lvl1pPr>
          </a:lstStyle>
          <a:p>
            <a:fld id="{CBEB2D2A-6138-4B7A-AE3B-300924D046F4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8C7627-AAC1-4D2C-8FD0-F65E9A75F623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3019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1295400"/>
            <a:ext cx="1924050" cy="49530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1295400"/>
            <a:ext cx="5619750" cy="49530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3448AE-D780-4C7F-87D7-4CB2B52D2FA1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3205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D4A37E-AC55-4F9C-B19B-59289E126022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158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92F781-15C9-4F07-A9D5-6310CF1CE8DC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3049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9200" y="2286000"/>
            <a:ext cx="3771900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0" y="2286000"/>
            <a:ext cx="3771900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E51BD4-B277-4F9B-8091-E9040B8747AE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1334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EF6ED6-A8B8-49BD-9DDF-40C10AA42066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4859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B92282-02BB-415E-B606-20DBECCA744C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2285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B48D64-144E-40B6-82BA-862364B5BD9F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2873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506545-BEA7-41EE-8F6B-40E21F1CDFF9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5383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E73D1C-0202-427F-A90F-DDF3108D2CBA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2400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1295400"/>
            <a:ext cx="7696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nadpisů předlohy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2286000"/>
            <a:ext cx="7696200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textu předlohy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324600"/>
            <a:ext cx="1905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00400" y="6324600"/>
            <a:ext cx="2895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24600"/>
            <a:ext cx="1905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C2257967-777E-40DE-BF5C-DC710939757B}" type="slidenum">
              <a:rPr lang="cs-CZ"/>
              <a:pPr/>
              <a:t>‹#›</a:t>
            </a:fld>
            <a:endParaRPr lang="cs-CZ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fa.wikipedia.org/wiki/%D8%A2%DB%8C_%D8%A8%DB%8C_%D8%AA%D9%88%D8%B1%DB%8C%D8%B3" TargetMode="External"/><Relationship Id="rId2" Type="http://schemas.openxmlformats.org/officeDocument/2006/relationships/hyperlink" Target="https://fa.wikipedia.org/wiki/%D8%B9%D8%A8%D8%A7%D8%B3_%D8%A7%D9%85%D8%A7%D9%86%D8%AA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u="sng" dirty="0" smtClean="0"/>
              <a:t>Prozaická tvorba 14</a:t>
            </a:r>
            <a:r>
              <a:rPr lang="cs-CZ" b="1" u="sng" smtClean="0"/>
              <a:t>.- 16. </a:t>
            </a:r>
            <a:r>
              <a:rPr lang="cs-CZ" b="1" u="sng" dirty="0" smtClean="0"/>
              <a:t>stol. 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864251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35888" cy="432048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764704"/>
            <a:ext cx="8735888" cy="5904656"/>
          </a:xfrm>
        </p:spPr>
        <p:txBody>
          <a:bodyPr/>
          <a:lstStyle/>
          <a:p>
            <a:pPr marL="0" lvl="0" indent="0">
              <a:buNone/>
            </a:pPr>
            <a:r>
              <a:rPr lang="cs-CZ" sz="1400" dirty="0" smtClean="0"/>
              <a:t>-Hodnotných prozaických děl za celé klasické období nemnoho</a:t>
            </a:r>
            <a:endParaRPr lang="cs-CZ" sz="1400" dirty="0"/>
          </a:p>
          <a:p>
            <a:pPr marL="0" indent="0">
              <a:buNone/>
            </a:pPr>
            <a:endParaRPr lang="cs-CZ" sz="1400" dirty="0"/>
          </a:p>
          <a:p>
            <a:r>
              <a:rPr lang="cs-CZ" sz="1400" dirty="0" smtClean="0"/>
              <a:t>Dva hlavní proudy: 1) filozofické</a:t>
            </a:r>
            <a:r>
              <a:rPr lang="cs-CZ" sz="1400" dirty="0"/>
              <a:t>, </a:t>
            </a:r>
            <a:r>
              <a:rPr lang="cs-CZ" sz="1400" dirty="0" smtClean="0"/>
              <a:t>teologické, </a:t>
            </a:r>
            <a:r>
              <a:rPr lang="cs-CZ" sz="1400" dirty="0"/>
              <a:t>právnické, přírodovědecké </a:t>
            </a:r>
            <a:r>
              <a:rPr lang="cs-CZ" sz="1400" dirty="0" smtClean="0"/>
              <a:t>spisy</a:t>
            </a:r>
            <a:endParaRPr lang="cs-CZ" sz="1400" dirty="0"/>
          </a:p>
          <a:p>
            <a:pPr marL="0" indent="0">
              <a:buNone/>
            </a:pPr>
            <a:r>
              <a:rPr lang="cs-CZ" sz="1400" dirty="0" smtClean="0"/>
              <a:t>                                      2</a:t>
            </a:r>
            <a:r>
              <a:rPr lang="cs-CZ" sz="1400" dirty="0"/>
              <a:t>) prostší způsob – </a:t>
            </a:r>
            <a:r>
              <a:rPr lang="cs-CZ" sz="1400" dirty="0" err="1" smtClean="0"/>
              <a:t>súfijské</a:t>
            </a:r>
            <a:r>
              <a:rPr lang="cs-CZ" sz="1400" dirty="0" smtClean="0"/>
              <a:t> traktáty</a:t>
            </a:r>
            <a:endParaRPr lang="cs-CZ" sz="1400" dirty="0"/>
          </a:p>
          <a:p>
            <a:pPr marL="0" indent="0">
              <a:buNone/>
            </a:pPr>
            <a:endParaRPr lang="cs-CZ" sz="1400" dirty="0"/>
          </a:p>
          <a:p>
            <a:r>
              <a:rPr lang="cs-CZ" sz="1400" dirty="0" smtClean="0"/>
              <a:t>Bombast, květnatost,  hyperboly </a:t>
            </a:r>
            <a:r>
              <a:rPr lang="ar-SA" sz="1400" b="1" dirty="0" smtClean="0"/>
              <a:t> </a:t>
            </a:r>
            <a:r>
              <a:rPr lang="ar-SA" sz="1400" b="1" dirty="0"/>
              <a:t>اغراق</a:t>
            </a:r>
            <a:r>
              <a:rPr lang="cs-CZ" sz="1400" dirty="0"/>
              <a:t> /  </a:t>
            </a:r>
            <a:r>
              <a:rPr lang="ar-SA" sz="1400" dirty="0"/>
              <a:t>مبالغه</a:t>
            </a:r>
            <a:r>
              <a:rPr lang="cs-CZ" sz="1400" dirty="0"/>
              <a:t>   </a:t>
            </a:r>
            <a:endParaRPr lang="cs-CZ" sz="1400" dirty="0" smtClean="0"/>
          </a:p>
          <a:p>
            <a:endParaRPr lang="cs-CZ" sz="1400" dirty="0"/>
          </a:p>
          <a:p>
            <a:pPr lvl="0"/>
            <a:r>
              <a:rPr lang="cs-CZ" sz="1400" dirty="0" smtClean="0"/>
              <a:t>Obsahová chudost, nesrozumitelnost </a:t>
            </a:r>
          </a:p>
          <a:p>
            <a:pPr marL="0" lvl="0" indent="0">
              <a:buNone/>
            </a:pPr>
            <a:endParaRPr lang="cs-CZ" sz="1400" dirty="0"/>
          </a:p>
          <a:p>
            <a:pPr lvl="0"/>
            <a:r>
              <a:rPr lang="cs-CZ" sz="1400" dirty="0"/>
              <a:t>Evropa právě toto považovala za pravé perské </a:t>
            </a:r>
            <a:r>
              <a:rPr lang="cs-CZ" sz="1400" dirty="0" smtClean="0"/>
              <a:t>vyjadřování!</a:t>
            </a:r>
          </a:p>
          <a:p>
            <a:pPr lvl="0"/>
            <a:endParaRPr lang="cs-CZ" sz="1400" dirty="0"/>
          </a:p>
          <a:p>
            <a:pPr marL="0" indent="0">
              <a:buNone/>
            </a:pPr>
            <a:r>
              <a:rPr lang="cs-CZ" sz="1400" dirty="0" smtClean="0"/>
              <a:t>Mongolská éra – historiografie</a:t>
            </a:r>
          </a:p>
          <a:p>
            <a:endParaRPr lang="cs-CZ" sz="1400" dirty="0"/>
          </a:p>
          <a:p>
            <a:r>
              <a:rPr lang="cs-CZ" sz="1400" dirty="0" smtClean="0"/>
              <a:t>odstrašující příklad pro dnešní dobu: </a:t>
            </a:r>
            <a:r>
              <a:rPr lang="cs-CZ" sz="1400" b="1" dirty="0" err="1"/>
              <a:t>Vassáfova</a:t>
            </a:r>
            <a:r>
              <a:rPr lang="cs-CZ" sz="1400" b="1" dirty="0"/>
              <a:t> kronika</a:t>
            </a:r>
            <a:r>
              <a:rPr lang="cs-CZ" sz="1400" dirty="0"/>
              <a:t>:</a:t>
            </a:r>
          </a:p>
          <a:p>
            <a:endParaRPr lang="cs-CZ" sz="1400" dirty="0"/>
          </a:p>
          <a:p>
            <a:pPr marL="0" lvl="0" indent="0">
              <a:buNone/>
            </a:pPr>
            <a:r>
              <a:rPr lang="cs-CZ" sz="14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852651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35888" cy="504056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908720"/>
            <a:ext cx="8663880" cy="5339680"/>
          </a:xfrm>
        </p:spPr>
        <p:txBody>
          <a:bodyPr/>
          <a:lstStyle/>
          <a:p>
            <a:r>
              <a:rPr lang="cs-CZ" sz="1400" b="1" u="sng" dirty="0" err="1"/>
              <a:t>Šarafoddín</a:t>
            </a:r>
            <a:r>
              <a:rPr lang="cs-CZ" sz="1400" b="1" u="sng" dirty="0"/>
              <a:t>  </a:t>
            </a:r>
            <a:r>
              <a:rPr lang="cs-CZ" sz="1400" b="1" u="sng" dirty="0" err="1"/>
              <a:t>Abdolláh</a:t>
            </a:r>
            <a:r>
              <a:rPr lang="cs-CZ" sz="1400" b="1" u="sng" dirty="0"/>
              <a:t> </a:t>
            </a:r>
            <a:r>
              <a:rPr lang="cs-CZ" sz="1400" b="1" u="sng" dirty="0" err="1"/>
              <a:t>Šírází</a:t>
            </a:r>
            <a:r>
              <a:rPr lang="cs-CZ" sz="1400" b="1" u="sng" dirty="0"/>
              <a:t> (</a:t>
            </a:r>
            <a:r>
              <a:rPr lang="cs-CZ" sz="1400" b="1" u="sng" dirty="0" err="1"/>
              <a:t>Vassáf</a:t>
            </a:r>
            <a:r>
              <a:rPr lang="cs-CZ" sz="1400" b="1" u="sng" dirty="0"/>
              <a:t>-e </a:t>
            </a:r>
            <a:r>
              <a:rPr lang="cs-CZ" sz="1400" b="1" u="sng" dirty="0" err="1"/>
              <a:t>hazrat</a:t>
            </a:r>
            <a:r>
              <a:rPr lang="cs-CZ" sz="1400" dirty="0"/>
              <a:t>) </a:t>
            </a:r>
            <a:r>
              <a:rPr lang="fa-IR" sz="1400" dirty="0"/>
              <a:t>وصّافِ حضرت</a:t>
            </a:r>
            <a:endParaRPr lang="cs-CZ" sz="1400" dirty="0"/>
          </a:p>
          <a:p>
            <a:r>
              <a:rPr lang="fa-IR" sz="1400" dirty="0"/>
              <a:t>عبدالله ابن فضل‌الله شرف‌الدین شیرازی</a:t>
            </a:r>
            <a:endParaRPr lang="cs-CZ" sz="1400" dirty="0"/>
          </a:p>
          <a:p>
            <a:r>
              <a:rPr lang="cs-CZ" sz="1400" dirty="0"/>
              <a:t> </a:t>
            </a:r>
          </a:p>
          <a:p>
            <a:pPr lvl="0"/>
            <a:r>
              <a:rPr lang="cs-CZ" sz="1400" dirty="0"/>
              <a:t>Z. 1334, ze </a:t>
            </a:r>
            <a:r>
              <a:rPr lang="cs-CZ" sz="1400" dirty="0" smtClean="0"/>
              <a:t>Šírázu</a:t>
            </a:r>
          </a:p>
          <a:p>
            <a:pPr lvl="0"/>
            <a:endParaRPr lang="cs-CZ" sz="1400" dirty="0"/>
          </a:p>
          <a:p>
            <a:pPr lvl="0"/>
            <a:r>
              <a:rPr lang="cs-CZ" sz="1400" dirty="0"/>
              <a:t>výběrčí daní a historik </a:t>
            </a:r>
            <a:r>
              <a:rPr lang="cs-CZ" sz="1400" dirty="0" smtClean="0"/>
              <a:t>Ílchánů</a:t>
            </a:r>
          </a:p>
          <a:p>
            <a:pPr marL="0" lvl="0" indent="0">
              <a:buNone/>
            </a:pPr>
            <a:endParaRPr lang="cs-CZ" sz="1400" dirty="0"/>
          </a:p>
          <a:p>
            <a:pPr lvl="0"/>
            <a:r>
              <a:rPr lang="cs-CZ" sz="1400" dirty="0" err="1"/>
              <a:t>Vassáfe</a:t>
            </a:r>
            <a:r>
              <a:rPr lang="cs-CZ" sz="1400" dirty="0"/>
              <a:t> </a:t>
            </a:r>
            <a:r>
              <a:rPr lang="cs-CZ" sz="1400" dirty="0" err="1"/>
              <a:t>hazrat</a:t>
            </a:r>
            <a:r>
              <a:rPr lang="cs-CZ" sz="1400" dirty="0"/>
              <a:t> = titul Chvalořečník jeho veličenstva.</a:t>
            </a:r>
          </a:p>
          <a:p>
            <a:pPr lvl="0"/>
            <a:r>
              <a:rPr lang="cs-CZ" sz="1400" b="1" u="sng" dirty="0" err="1"/>
              <a:t>Tárích</a:t>
            </a:r>
            <a:r>
              <a:rPr lang="cs-CZ" sz="1400" b="1" u="sng" dirty="0"/>
              <a:t>-e </a:t>
            </a:r>
            <a:r>
              <a:rPr lang="cs-CZ" sz="1400" b="1" u="sng" dirty="0" err="1"/>
              <a:t>Vassáf</a:t>
            </a:r>
            <a:r>
              <a:rPr lang="cs-CZ" sz="1400" b="1" u="sng" dirty="0"/>
              <a:t> </a:t>
            </a:r>
            <a:r>
              <a:rPr lang="ar-SA" sz="1400" b="1" i="1" dirty="0"/>
              <a:t>تاریخ وَصّاف</a:t>
            </a:r>
            <a:r>
              <a:rPr lang="cs-CZ" sz="1400" b="1" u="sng" dirty="0"/>
              <a:t>  (</a:t>
            </a:r>
            <a:r>
              <a:rPr lang="cs-CZ" sz="1400" b="1" u="sng" dirty="0" err="1"/>
              <a:t>Tadžzijatu´l-amsár</a:t>
            </a:r>
            <a:r>
              <a:rPr lang="cs-CZ" sz="1400" b="1" u="sng" dirty="0"/>
              <a:t> ve </a:t>
            </a:r>
            <a:r>
              <a:rPr lang="cs-CZ" sz="1400" b="1" u="sng" dirty="0" err="1"/>
              <a:t>tazdžijatu´l-a´sár</a:t>
            </a:r>
            <a:r>
              <a:rPr lang="cs-CZ" sz="1400" b="1" u="sng" dirty="0"/>
              <a:t> </a:t>
            </a:r>
            <a:r>
              <a:rPr lang="ar-SA" sz="1400" b="1" i="1" dirty="0"/>
              <a:t>تجزیة الامصار و تزجیة الاعصار</a:t>
            </a:r>
            <a:r>
              <a:rPr lang="cs-CZ" sz="1400" b="1" u="sng" dirty="0"/>
              <a:t>)</a:t>
            </a:r>
            <a:r>
              <a:rPr lang="cs-CZ" sz="1400" dirty="0"/>
              <a:t> – Dělení krajů a prožití </a:t>
            </a:r>
            <a:r>
              <a:rPr lang="cs-CZ" sz="1400" dirty="0" smtClean="0"/>
              <a:t>věků</a:t>
            </a:r>
          </a:p>
          <a:p>
            <a:pPr marL="0" lvl="0" indent="0">
              <a:buNone/>
            </a:pPr>
            <a:endParaRPr lang="cs-CZ" sz="1400" dirty="0"/>
          </a:p>
          <a:p>
            <a:pPr lvl="0"/>
            <a:r>
              <a:rPr lang="cs-CZ" sz="1400" dirty="0" smtClean="0"/>
              <a:t>události </a:t>
            </a:r>
            <a:r>
              <a:rPr lang="cs-CZ" sz="1400" dirty="0"/>
              <a:t>od r. 1257 – </a:t>
            </a:r>
            <a:r>
              <a:rPr lang="cs-CZ" sz="1400" dirty="0" smtClean="0"/>
              <a:t>1328</a:t>
            </a:r>
            <a:endParaRPr lang="cs-CZ" sz="1400" dirty="0"/>
          </a:p>
          <a:p>
            <a:pPr lvl="0"/>
            <a:endParaRPr lang="cs-CZ" sz="1400" dirty="0" smtClean="0"/>
          </a:p>
          <a:p>
            <a:pPr lvl="0"/>
            <a:r>
              <a:rPr lang="cs-CZ" sz="1400" dirty="0" smtClean="0"/>
              <a:t>Kniha začíná úmrtím </a:t>
            </a:r>
            <a:r>
              <a:rPr lang="cs-CZ" sz="1400" dirty="0" err="1"/>
              <a:t>Möngke</a:t>
            </a:r>
            <a:r>
              <a:rPr lang="cs-CZ" sz="1400" dirty="0"/>
              <a:t> </a:t>
            </a:r>
            <a:r>
              <a:rPr lang="cs-CZ" sz="1400" dirty="0" smtClean="0"/>
              <a:t>Chána -) nástupnictví </a:t>
            </a:r>
            <a:r>
              <a:rPr lang="cs-CZ" sz="1400" dirty="0" err="1" smtClean="0"/>
              <a:t>Kublaj</a:t>
            </a:r>
            <a:r>
              <a:rPr lang="cs-CZ" sz="1400" dirty="0" smtClean="0"/>
              <a:t>-chána</a:t>
            </a:r>
          </a:p>
          <a:p>
            <a:pPr lvl="0"/>
            <a:endParaRPr lang="cs-CZ" sz="1400" dirty="0"/>
          </a:p>
          <a:p>
            <a:pPr lvl="0"/>
            <a:r>
              <a:rPr lang="cs-CZ" sz="1400" dirty="0"/>
              <a:t>ve 3.a 4. </a:t>
            </a:r>
            <a:r>
              <a:rPr lang="cs-CZ" sz="1400" dirty="0" smtClean="0"/>
              <a:t>svazek: o Indii</a:t>
            </a:r>
            <a:endParaRPr lang="cs-CZ" sz="1400" dirty="0"/>
          </a:p>
          <a:p>
            <a:pPr lvl="0"/>
            <a:endParaRPr lang="cs-CZ" sz="1400" dirty="0" smtClean="0"/>
          </a:p>
          <a:p>
            <a:pPr lvl="0"/>
            <a:r>
              <a:rPr lang="cs-CZ" sz="1400" dirty="0" smtClean="0"/>
              <a:t>forma: arabizace</a:t>
            </a:r>
            <a:r>
              <a:rPr lang="cs-CZ" sz="1400" dirty="0"/>
              <a:t>, </a:t>
            </a:r>
            <a:r>
              <a:rPr lang="cs-CZ" sz="1400" dirty="0" smtClean="0"/>
              <a:t>bombast</a:t>
            </a:r>
            <a:r>
              <a:rPr lang="cs-CZ" sz="1400" dirty="0"/>
              <a:t>, květnatost </a:t>
            </a:r>
            <a:r>
              <a:rPr lang="cs-CZ" sz="1400" dirty="0" smtClean="0"/>
              <a:t> </a:t>
            </a:r>
            <a:endParaRPr lang="cs-CZ" sz="1400" dirty="0"/>
          </a:p>
          <a:p>
            <a:pPr marL="0" indent="0">
              <a:buNone/>
            </a:pPr>
            <a:r>
              <a:rPr lang="cs-CZ" sz="1400" dirty="0"/>
              <a:t> </a:t>
            </a:r>
          </a:p>
          <a:p>
            <a:pPr lvl="0"/>
            <a:r>
              <a:rPr lang="cs-CZ" sz="1400" dirty="0" smtClean="0"/>
              <a:t>v</a:t>
            </a:r>
            <a:r>
              <a:rPr lang="cs-CZ" sz="1400" dirty="0"/>
              <a:t> Bombaji 1853, 1856 Hammer </a:t>
            </a:r>
            <a:r>
              <a:rPr lang="cs-CZ" sz="1400" dirty="0" err="1"/>
              <a:t>Purgstall</a:t>
            </a:r>
            <a:r>
              <a:rPr lang="cs-CZ" sz="1400" dirty="0"/>
              <a:t> </a:t>
            </a:r>
            <a:r>
              <a:rPr lang="cs-CZ" sz="1400" dirty="0" smtClean="0"/>
              <a:t> </a:t>
            </a:r>
            <a:r>
              <a:rPr lang="cs-CZ" sz="1400" dirty="0"/>
              <a:t>1. německý </a:t>
            </a:r>
            <a:r>
              <a:rPr lang="cs-CZ" sz="1400" dirty="0" smtClean="0"/>
              <a:t>překlad</a:t>
            </a:r>
            <a:endParaRPr lang="cs-CZ" sz="1400" dirty="0"/>
          </a:p>
          <a:p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1622547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35888" cy="504056"/>
          </a:xfrm>
        </p:spPr>
        <p:txBody>
          <a:bodyPr/>
          <a:lstStyle/>
          <a:p>
            <a:r>
              <a:rPr lang="cs-CZ" sz="2400" b="1" u="sng" dirty="0" smtClean="0"/>
              <a:t/>
            </a:r>
            <a:br>
              <a:rPr lang="cs-CZ" sz="2400" b="1" u="sng" dirty="0" smtClean="0"/>
            </a:br>
            <a:r>
              <a:rPr lang="cs-CZ" sz="2400" b="1" u="sng" dirty="0" err="1" smtClean="0"/>
              <a:t>Kamáloddín</a:t>
            </a:r>
            <a:r>
              <a:rPr lang="cs-CZ" sz="2400" b="1" u="sng" dirty="0" smtClean="0"/>
              <a:t> </a:t>
            </a:r>
            <a:r>
              <a:rPr lang="cs-CZ" sz="2400" b="1" u="sng" dirty="0" err="1"/>
              <a:t>Hosejn</a:t>
            </a:r>
            <a:r>
              <a:rPr lang="cs-CZ" sz="2400" b="1" u="sng" dirty="0"/>
              <a:t> </a:t>
            </a:r>
            <a:r>
              <a:rPr lang="cs-CZ" sz="2400" b="1" u="sng" dirty="0" err="1"/>
              <a:t>Vá´iz</a:t>
            </a:r>
            <a:r>
              <a:rPr lang="cs-CZ" sz="2400" b="1" u="sng" dirty="0"/>
              <a:t> </a:t>
            </a:r>
            <a:r>
              <a:rPr lang="cs-CZ" sz="2400" b="1" u="sng" dirty="0" err="1"/>
              <a:t>Kášifí</a:t>
            </a:r>
            <a:r>
              <a:rPr lang="cs-CZ" sz="2400" b="1" u="sng" dirty="0"/>
              <a:t> ze </a:t>
            </a:r>
            <a:r>
              <a:rPr lang="cs-CZ" sz="2400" b="1" u="sng" dirty="0" err="1"/>
              <a:t>Sabzaváru</a:t>
            </a:r>
            <a:r>
              <a:rPr lang="cs-CZ" sz="2400" b="1" u="sng" dirty="0"/>
              <a:t> </a:t>
            </a:r>
            <a:r>
              <a:rPr lang="cs-CZ" sz="2400" dirty="0"/>
              <a:t>(z. 1504)</a:t>
            </a:r>
            <a:br>
              <a:rPr lang="cs-CZ" sz="2400" dirty="0"/>
            </a:br>
            <a:endParaRPr lang="cs-CZ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836712"/>
            <a:ext cx="8735888" cy="5411688"/>
          </a:xfrm>
        </p:spPr>
        <p:txBody>
          <a:bodyPr/>
          <a:lstStyle/>
          <a:p>
            <a:r>
              <a:rPr lang="ar-SA" sz="1400" dirty="0" smtClean="0"/>
              <a:t>کمال‌الدین </a:t>
            </a:r>
            <a:r>
              <a:rPr lang="ar-SA" sz="1400" dirty="0"/>
              <a:t>حسین   واعظ </a:t>
            </a:r>
            <a:r>
              <a:rPr lang="ar-SA" sz="1400" dirty="0" smtClean="0"/>
              <a:t>کاشفی</a:t>
            </a:r>
            <a:r>
              <a:rPr lang="cs-CZ" sz="1400" dirty="0"/>
              <a:t> </a:t>
            </a:r>
            <a:r>
              <a:rPr lang="cs-CZ" sz="1400" dirty="0" smtClean="0"/>
              <a:t>   1436—1504</a:t>
            </a:r>
            <a:endParaRPr lang="cs-CZ" sz="1400" dirty="0"/>
          </a:p>
          <a:p>
            <a:pPr marL="0" indent="0">
              <a:buNone/>
            </a:pPr>
            <a:r>
              <a:rPr lang="cs-CZ" sz="1400" dirty="0"/>
              <a:t> </a:t>
            </a:r>
            <a:r>
              <a:rPr lang="cs-CZ" sz="1400" dirty="0" smtClean="0"/>
              <a:t>      </a:t>
            </a:r>
            <a:r>
              <a:rPr lang="cs-CZ" sz="1400" b="1" dirty="0" err="1" smtClean="0"/>
              <a:t>Mollá</a:t>
            </a:r>
            <a:r>
              <a:rPr lang="cs-CZ" sz="1400" b="1" dirty="0" smtClean="0"/>
              <a:t> </a:t>
            </a:r>
            <a:r>
              <a:rPr lang="cs-CZ" sz="1400" b="1" dirty="0" err="1"/>
              <a:t>Hosejn</a:t>
            </a:r>
            <a:endParaRPr lang="cs-CZ" sz="1400" dirty="0"/>
          </a:p>
          <a:p>
            <a:r>
              <a:rPr lang="cs-CZ" sz="1400" dirty="0" err="1"/>
              <a:t>Vá´iz</a:t>
            </a:r>
            <a:r>
              <a:rPr lang="cs-CZ" sz="1400" dirty="0"/>
              <a:t> </a:t>
            </a:r>
            <a:r>
              <a:rPr lang="ar-SA" sz="1400" dirty="0"/>
              <a:t>واعظ</a:t>
            </a:r>
            <a:r>
              <a:rPr lang="cs-CZ" sz="1400" dirty="0"/>
              <a:t> = kazatel </a:t>
            </a:r>
            <a:endParaRPr lang="cs-CZ" sz="1400" dirty="0"/>
          </a:p>
          <a:p>
            <a:endParaRPr lang="cs-CZ" sz="1400" dirty="0"/>
          </a:p>
          <a:p>
            <a:pPr lvl="0"/>
            <a:r>
              <a:rPr lang="cs-CZ" sz="1400" dirty="0" smtClean="0"/>
              <a:t>vědec</a:t>
            </a:r>
            <a:r>
              <a:rPr lang="cs-CZ" sz="1400" dirty="0"/>
              <a:t>, </a:t>
            </a:r>
            <a:r>
              <a:rPr lang="cs-CZ" sz="1400" dirty="0" smtClean="0"/>
              <a:t>astronom, matematik, vykladač Koránu, vlivný </a:t>
            </a:r>
            <a:r>
              <a:rPr lang="cs-CZ" sz="1400" dirty="0"/>
              <a:t>kazatel </a:t>
            </a:r>
            <a:r>
              <a:rPr lang="cs-CZ" sz="1400" dirty="0" smtClean="0"/>
              <a:t>i básník</a:t>
            </a:r>
          </a:p>
          <a:p>
            <a:pPr marL="0" lvl="0" indent="0">
              <a:buNone/>
            </a:pPr>
            <a:endParaRPr lang="cs-CZ" sz="1400" dirty="0"/>
          </a:p>
          <a:p>
            <a:pPr lvl="0"/>
            <a:r>
              <a:rPr lang="cs-CZ" sz="1400" dirty="0" smtClean="0"/>
              <a:t>narodil </a:t>
            </a:r>
            <a:r>
              <a:rPr lang="cs-CZ" sz="1400" dirty="0"/>
              <a:t>se v </a:t>
            </a:r>
            <a:r>
              <a:rPr lang="cs-CZ" sz="1400" b="1" dirty="0" err="1" smtClean="0"/>
              <a:t>Sabzaváru</a:t>
            </a:r>
            <a:r>
              <a:rPr lang="cs-CZ" sz="1400" dirty="0" smtClean="0"/>
              <a:t>, působil </a:t>
            </a:r>
            <a:r>
              <a:rPr lang="cs-CZ" sz="1400" dirty="0"/>
              <a:t>v </a:t>
            </a:r>
            <a:r>
              <a:rPr lang="cs-CZ" sz="1400" dirty="0" err="1" smtClean="0"/>
              <a:t>Herátu</a:t>
            </a:r>
            <a:endParaRPr lang="cs-CZ" sz="1400" dirty="0" smtClean="0"/>
          </a:p>
          <a:p>
            <a:pPr lvl="0"/>
            <a:endParaRPr lang="cs-CZ" sz="1400" dirty="0"/>
          </a:p>
          <a:p>
            <a:pPr lvl="0"/>
            <a:r>
              <a:rPr lang="cs-CZ" sz="1400" dirty="0" err="1"/>
              <a:t>Sabzavár</a:t>
            </a:r>
            <a:r>
              <a:rPr lang="cs-CZ" sz="1400" dirty="0"/>
              <a:t> – </a:t>
            </a:r>
            <a:r>
              <a:rPr lang="cs-CZ" sz="1400" dirty="0" smtClean="0"/>
              <a:t>město </a:t>
            </a:r>
            <a:r>
              <a:rPr lang="cs-CZ" sz="1400" dirty="0"/>
              <a:t>pod patronací </a:t>
            </a:r>
            <a:r>
              <a:rPr lang="cs-CZ" sz="1400" dirty="0" err="1"/>
              <a:t>Sarbadárů</a:t>
            </a:r>
            <a:r>
              <a:rPr lang="cs-CZ" sz="1400" dirty="0"/>
              <a:t> – vládli Z Chorásánu během dezintegrace mongolského </a:t>
            </a:r>
            <a:r>
              <a:rPr lang="cs-CZ" sz="1400" dirty="0" err="1"/>
              <a:t>ílchánátu</a:t>
            </a:r>
            <a:r>
              <a:rPr lang="cs-CZ" sz="1400" dirty="0"/>
              <a:t> v pol. 14. stol. </a:t>
            </a:r>
          </a:p>
          <a:p>
            <a:pPr marL="0" lvl="0" indent="0">
              <a:buNone/>
            </a:pPr>
            <a:endParaRPr lang="cs-CZ" sz="1400" dirty="0" smtClean="0"/>
          </a:p>
          <a:p>
            <a:pPr lvl="0"/>
            <a:r>
              <a:rPr lang="cs-CZ" sz="1400" dirty="0" smtClean="0"/>
              <a:t>R</a:t>
            </a:r>
            <a:r>
              <a:rPr lang="cs-CZ" sz="1400" dirty="0"/>
              <a:t>. 1502 napsal </a:t>
            </a:r>
            <a:r>
              <a:rPr lang="cs-CZ" sz="1400" dirty="0" err="1"/>
              <a:t>Kášifí</a:t>
            </a:r>
            <a:r>
              <a:rPr lang="cs-CZ" sz="1400" dirty="0"/>
              <a:t> dílo </a:t>
            </a:r>
            <a:r>
              <a:rPr lang="cs-CZ" sz="1400" dirty="0" err="1"/>
              <a:t>Rouzatol</a:t>
            </a:r>
            <a:r>
              <a:rPr lang="cs-CZ" sz="1400" dirty="0"/>
              <a:t> </a:t>
            </a:r>
            <a:r>
              <a:rPr lang="cs-CZ" sz="1400" dirty="0" err="1"/>
              <a:t>šohadá</a:t>
            </a:r>
            <a:r>
              <a:rPr lang="cs-CZ" sz="1400" dirty="0"/>
              <a:t> – klíčovou práci šíitské </a:t>
            </a:r>
            <a:r>
              <a:rPr lang="cs-CZ" sz="1400" dirty="0" smtClean="0"/>
              <a:t>martyrologie</a:t>
            </a:r>
          </a:p>
          <a:p>
            <a:pPr lvl="0"/>
            <a:endParaRPr lang="cs-CZ" sz="1400" dirty="0"/>
          </a:p>
          <a:p>
            <a:r>
              <a:rPr lang="cs-CZ" sz="1400" b="1" u="sng" dirty="0" err="1"/>
              <a:t>Rauzatu´š-šuhadá</a:t>
            </a:r>
            <a:r>
              <a:rPr lang="cs-CZ" sz="1400" b="1" u="sng" dirty="0"/>
              <a:t> – Zahrada mučedníků</a:t>
            </a:r>
            <a:r>
              <a:rPr lang="cs-CZ" sz="1400" dirty="0"/>
              <a:t> – </a:t>
            </a:r>
            <a:r>
              <a:rPr lang="ar-SA" sz="1400" dirty="0"/>
              <a:t>روضة </a:t>
            </a:r>
            <a:r>
              <a:rPr lang="ar-SA" sz="1400" dirty="0" smtClean="0"/>
              <a:t>الشهدا</a:t>
            </a:r>
            <a:r>
              <a:rPr lang="cs-CZ" sz="1400" dirty="0" smtClean="0"/>
              <a:t> (</a:t>
            </a:r>
            <a:r>
              <a:rPr lang="cs-CZ" sz="1400" dirty="0" err="1" smtClean="0"/>
              <a:t>Rouzatol</a:t>
            </a:r>
            <a:r>
              <a:rPr lang="cs-CZ" sz="1400" dirty="0" smtClean="0"/>
              <a:t> </a:t>
            </a:r>
            <a:r>
              <a:rPr lang="cs-CZ" sz="1400" dirty="0" err="1" smtClean="0"/>
              <a:t>šohadá</a:t>
            </a:r>
            <a:r>
              <a:rPr lang="cs-CZ" sz="1400" dirty="0" smtClean="0"/>
              <a:t> – per.)</a:t>
            </a:r>
          </a:p>
          <a:p>
            <a:pPr marL="0" indent="0">
              <a:buNone/>
            </a:pPr>
            <a:endParaRPr lang="cs-CZ" sz="1400" dirty="0"/>
          </a:p>
          <a:p>
            <a:r>
              <a:rPr lang="cs-CZ" sz="1400" i="1" u="sng" dirty="0" err="1">
                <a:hlinkClick r:id="rId2" tooltip="عباس امانت"/>
              </a:rPr>
              <a:t>Amanat</a:t>
            </a:r>
            <a:r>
              <a:rPr lang="cs-CZ" sz="1400" i="1" u="sng" dirty="0">
                <a:hlinkClick r:id="rId2" tooltip="عباس امانت"/>
              </a:rPr>
              <a:t>, </a:t>
            </a:r>
            <a:r>
              <a:rPr lang="cs-CZ" sz="1400" i="1" u="sng" dirty="0" err="1">
                <a:hlinkClick r:id="rId2" tooltip="عباس امانت"/>
              </a:rPr>
              <a:t>Abbas</a:t>
            </a:r>
            <a:r>
              <a:rPr lang="cs-CZ" sz="1400" i="1" dirty="0"/>
              <a:t> (2003). "</a:t>
            </a:r>
            <a:r>
              <a:rPr lang="cs-CZ" sz="1400" i="1" dirty="0" err="1"/>
              <a:t>Meadow</a:t>
            </a:r>
            <a:r>
              <a:rPr lang="cs-CZ" sz="1400" i="1" dirty="0"/>
              <a:t> </a:t>
            </a:r>
            <a:r>
              <a:rPr lang="cs-CZ" sz="1400" i="1" dirty="0" err="1"/>
              <a:t>of</a:t>
            </a:r>
            <a:r>
              <a:rPr lang="cs-CZ" sz="1400" i="1" dirty="0"/>
              <a:t> </a:t>
            </a:r>
            <a:r>
              <a:rPr lang="cs-CZ" sz="1400" i="1" dirty="0" err="1"/>
              <a:t>the</a:t>
            </a:r>
            <a:r>
              <a:rPr lang="cs-CZ" sz="1400" i="1" dirty="0"/>
              <a:t> </a:t>
            </a:r>
            <a:r>
              <a:rPr lang="cs-CZ" sz="1400" i="1" dirty="0" err="1"/>
              <a:t>Martyrs</a:t>
            </a:r>
            <a:r>
              <a:rPr lang="cs-CZ" sz="1400" i="1" dirty="0"/>
              <a:t>: </a:t>
            </a:r>
            <a:r>
              <a:rPr lang="cs-CZ" sz="1400" i="1" dirty="0" err="1"/>
              <a:t>Kāshifī's</a:t>
            </a:r>
            <a:r>
              <a:rPr lang="cs-CZ" sz="1400" i="1" dirty="0"/>
              <a:t> </a:t>
            </a:r>
            <a:r>
              <a:rPr lang="cs-CZ" sz="1400" i="1" dirty="0" err="1"/>
              <a:t>Persianization</a:t>
            </a:r>
            <a:r>
              <a:rPr lang="cs-CZ" sz="1400" i="1" dirty="0"/>
              <a:t> </a:t>
            </a:r>
            <a:r>
              <a:rPr lang="cs-CZ" sz="1400" i="1" dirty="0" err="1"/>
              <a:t>of</a:t>
            </a:r>
            <a:r>
              <a:rPr lang="cs-CZ" sz="1400" i="1" dirty="0"/>
              <a:t> </a:t>
            </a:r>
            <a:r>
              <a:rPr lang="cs-CZ" sz="1400" i="1" dirty="0" err="1"/>
              <a:t>the</a:t>
            </a:r>
            <a:r>
              <a:rPr lang="cs-CZ" sz="1400" i="1" dirty="0"/>
              <a:t> </a:t>
            </a:r>
            <a:r>
              <a:rPr lang="cs-CZ" sz="1400" i="1" dirty="0" err="1"/>
              <a:t>Shi'i</a:t>
            </a:r>
            <a:r>
              <a:rPr lang="cs-CZ" sz="1400" i="1" dirty="0"/>
              <a:t> </a:t>
            </a:r>
            <a:r>
              <a:rPr lang="cs-CZ" sz="1400" i="1" dirty="0" err="1"/>
              <a:t>Martyrdom</a:t>
            </a:r>
            <a:r>
              <a:rPr lang="cs-CZ" sz="1400" i="1" dirty="0"/>
              <a:t> </a:t>
            </a:r>
            <a:r>
              <a:rPr lang="cs-CZ" sz="1400" i="1" dirty="0" err="1"/>
              <a:t>Narrative</a:t>
            </a:r>
            <a:r>
              <a:rPr lang="cs-CZ" sz="1400" i="1" dirty="0"/>
              <a:t> in </a:t>
            </a:r>
            <a:r>
              <a:rPr lang="cs-CZ" sz="1400" i="1" dirty="0" err="1"/>
              <a:t>the</a:t>
            </a:r>
            <a:r>
              <a:rPr lang="cs-CZ" sz="1400" i="1" dirty="0"/>
              <a:t> Late </a:t>
            </a:r>
            <a:r>
              <a:rPr lang="cs-CZ" sz="1400" i="1" dirty="0" err="1"/>
              <a:t>Tīmūrid</a:t>
            </a:r>
            <a:r>
              <a:rPr lang="cs-CZ" sz="1400" i="1" dirty="0"/>
              <a:t> </a:t>
            </a:r>
            <a:r>
              <a:rPr lang="cs-CZ" sz="1400" i="1" dirty="0" err="1"/>
              <a:t>Herat</a:t>
            </a:r>
            <a:r>
              <a:rPr lang="cs-CZ" sz="1400" i="1" dirty="0"/>
              <a:t>". In </a:t>
            </a:r>
            <a:r>
              <a:rPr lang="cs-CZ" sz="1400" i="1" dirty="0" err="1"/>
              <a:t>Farhad</a:t>
            </a:r>
            <a:r>
              <a:rPr lang="cs-CZ" sz="1400" i="1" dirty="0"/>
              <a:t> </a:t>
            </a:r>
            <a:r>
              <a:rPr lang="cs-CZ" sz="1400" i="1" dirty="0" err="1"/>
              <a:t>Daftary</a:t>
            </a:r>
            <a:r>
              <a:rPr lang="cs-CZ" sz="1400" i="1" dirty="0"/>
              <a:t> and Josef W. </a:t>
            </a:r>
            <a:r>
              <a:rPr lang="cs-CZ" sz="1400" i="1" dirty="0" err="1"/>
              <a:t>Meri</a:t>
            </a:r>
            <a:r>
              <a:rPr lang="cs-CZ" sz="1400" i="1" dirty="0"/>
              <a:t>. </a:t>
            </a:r>
            <a:r>
              <a:rPr lang="cs-CZ" sz="1400" i="1" dirty="0" err="1"/>
              <a:t>Culture</a:t>
            </a:r>
            <a:r>
              <a:rPr lang="cs-CZ" sz="1400" i="1" dirty="0"/>
              <a:t> and </a:t>
            </a:r>
            <a:r>
              <a:rPr lang="cs-CZ" sz="1400" i="1" dirty="0" err="1"/>
              <a:t>Memory</a:t>
            </a:r>
            <a:r>
              <a:rPr lang="cs-CZ" sz="1400" i="1" dirty="0"/>
              <a:t> in Medieval </a:t>
            </a:r>
            <a:r>
              <a:rPr lang="cs-CZ" sz="1400" i="1" dirty="0" err="1"/>
              <a:t>Islam</a:t>
            </a:r>
            <a:r>
              <a:rPr lang="cs-CZ" sz="1400" i="1" dirty="0"/>
              <a:t>: </a:t>
            </a:r>
            <a:r>
              <a:rPr lang="cs-CZ" sz="1400" i="1" dirty="0" err="1"/>
              <a:t>Essays</a:t>
            </a:r>
            <a:r>
              <a:rPr lang="cs-CZ" sz="1400" i="1" dirty="0"/>
              <a:t> in </a:t>
            </a:r>
            <a:r>
              <a:rPr lang="cs-CZ" sz="1400" i="1" dirty="0" err="1"/>
              <a:t>Honour</a:t>
            </a:r>
            <a:r>
              <a:rPr lang="cs-CZ" sz="1400" i="1" dirty="0"/>
              <a:t> </a:t>
            </a:r>
            <a:r>
              <a:rPr lang="cs-CZ" sz="1400" i="1" dirty="0" err="1"/>
              <a:t>of</a:t>
            </a:r>
            <a:r>
              <a:rPr lang="cs-CZ" sz="1400" i="1" dirty="0"/>
              <a:t> </a:t>
            </a:r>
            <a:r>
              <a:rPr lang="cs-CZ" sz="1400" i="1" dirty="0" err="1"/>
              <a:t>Wilferd</a:t>
            </a:r>
            <a:r>
              <a:rPr lang="cs-CZ" sz="1400" i="1" dirty="0"/>
              <a:t> </a:t>
            </a:r>
            <a:r>
              <a:rPr lang="cs-CZ" sz="1400" i="1" dirty="0" err="1"/>
              <a:t>Madelung</a:t>
            </a:r>
            <a:r>
              <a:rPr lang="cs-CZ" sz="1400" i="1" dirty="0"/>
              <a:t>. </a:t>
            </a:r>
            <a:r>
              <a:rPr lang="cs-CZ" sz="1400" i="1" u="sng" dirty="0">
                <a:hlinkClick r:id="rId3" tooltip="آی بی توریس"/>
              </a:rPr>
              <a:t>I.B. </a:t>
            </a:r>
            <a:r>
              <a:rPr lang="cs-CZ" sz="1400" i="1" u="sng" dirty="0" err="1">
                <a:hlinkClick r:id="rId3" tooltip="آی بی توریس"/>
              </a:rPr>
              <a:t>Tauris</a:t>
            </a:r>
            <a:r>
              <a:rPr lang="cs-CZ" sz="1400" i="1" dirty="0"/>
              <a:t>.</a:t>
            </a:r>
            <a:endParaRPr lang="cs-CZ" sz="1400" dirty="0"/>
          </a:p>
          <a:p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19754587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35888" cy="360040"/>
          </a:xfrm>
        </p:spPr>
        <p:txBody>
          <a:bodyPr/>
          <a:lstStyle/>
          <a:p>
            <a:r>
              <a:rPr lang="cs-CZ" sz="2000" b="1" u="sng" dirty="0" err="1"/>
              <a:t>Rauzatu´š-šuhadá</a:t>
            </a:r>
            <a:r>
              <a:rPr lang="cs-CZ" sz="2000" b="1" u="sng" dirty="0"/>
              <a:t> – Zahrada mučedníků</a:t>
            </a:r>
            <a:r>
              <a:rPr lang="cs-CZ" sz="2000" dirty="0"/>
              <a:t> – </a:t>
            </a:r>
            <a:r>
              <a:rPr lang="ar-SA" sz="2000" dirty="0"/>
              <a:t>روضة الشهدا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836712"/>
            <a:ext cx="8735888" cy="5411688"/>
          </a:xfrm>
        </p:spPr>
        <p:txBody>
          <a:bodyPr/>
          <a:lstStyle/>
          <a:p>
            <a:pPr lvl="0"/>
            <a:r>
              <a:rPr lang="cs-CZ" sz="1400" dirty="0" smtClean="0"/>
              <a:t>Žánr/</a:t>
            </a:r>
            <a:r>
              <a:rPr lang="cs-CZ" sz="1400" dirty="0" err="1" smtClean="0"/>
              <a:t>narativ</a:t>
            </a:r>
            <a:r>
              <a:rPr lang="cs-CZ" sz="1400" dirty="0" smtClean="0"/>
              <a:t> </a:t>
            </a:r>
            <a:r>
              <a:rPr lang="cs-CZ" sz="1400" b="1" dirty="0" err="1"/>
              <a:t>maqátil</a:t>
            </a:r>
            <a:r>
              <a:rPr lang="cs-CZ" sz="1400" dirty="0"/>
              <a:t> - </a:t>
            </a:r>
            <a:r>
              <a:rPr lang="ar-SA" sz="1400" b="1" dirty="0"/>
              <a:t>مَقْتَل</a:t>
            </a:r>
            <a:r>
              <a:rPr lang="cs-CZ" sz="1400" b="1" dirty="0" err="1"/>
              <a:t>maqtal</a:t>
            </a:r>
            <a:r>
              <a:rPr lang="cs-CZ" sz="1400" b="1" dirty="0"/>
              <a:t>  – vyprávění o martyrologii šíitských </a:t>
            </a:r>
            <a:r>
              <a:rPr lang="cs-CZ" sz="1400" b="1" dirty="0" smtClean="0"/>
              <a:t>mučedníků</a:t>
            </a:r>
          </a:p>
          <a:p>
            <a:pPr lvl="0"/>
            <a:endParaRPr lang="cs-CZ" sz="1400" dirty="0"/>
          </a:p>
          <a:p>
            <a:pPr lvl="0"/>
            <a:r>
              <a:rPr lang="cs-CZ" sz="1400" dirty="0"/>
              <a:t>a</a:t>
            </a:r>
            <a:r>
              <a:rPr lang="cs-CZ" sz="1400" dirty="0" smtClean="0"/>
              <a:t>rabský, oblíbený: </a:t>
            </a:r>
            <a:r>
              <a:rPr lang="cs-CZ" sz="1400" dirty="0" err="1"/>
              <a:t>maqtal</a:t>
            </a:r>
            <a:r>
              <a:rPr lang="cs-CZ" sz="1400" dirty="0"/>
              <a:t> al-Husajn</a:t>
            </a:r>
          </a:p>
          <a:p>
            <a:pPr lvl="0"/>
            <a:endParaRPr lang="cs-CZ" sz="1400" dirty="0" smtClean="0"/>
          </a:p>
          <a:p>
            <a:pPr lvl="0"/>
            <a:r>
              <a:rPr lang="cs-CZ" sz="1400" dirty="0" err="1" smtClean="0"/>
              <a:t>Qádžárovci</a:t>
            </a:r>
            <a:r>
              <a:rPr lang="cs-CZ" sz="1400" dirty="0" smtClean="0"/>
              <a:t> -  </a:t>
            </a:r>
            <a:r>
              <a:rPr lang="cs-CZ" sz="1400" dirty="0" err="1"/>
              <a:t>ta´zije</a:t>
            </a:r>
            <a:r>
              <a:rPr lang="cs-CZ" sz="1400" dirty="0"/>
              <a:t> </a:t>
            </a:r>
            <a:r>
              <a:rPr lang="cs-CZ" sz="1400" dirty="0" err="1"/>
              <a:t>chání</a:t>
            </a:r>
            <a:r>
              <a:rPr lang="cs-CZ" sz="1400" dirty="0"/>
              <a:t> – </a:t>
            </a:r>
            <a:r>
              <a:rPr lang="ar-SA" sz="1400" dirty="0" smtClean="0"/>
              <a:t>تعزیه‌خوانی</a:t>
            </a:r>
            <a:endParaRPr lang="cs-CZ" sz="1400" dirty="0"/>
          </a:p>
          <a:p>
            <a:pPr marL="0" lvl="0" indent="0">
              <a:buNone/>
            </a:pPr>
            <a:r>
              <a:rPr lang="cs-CZ" sz="1400" dirty="0"/>
              <a:t> </a:t>
            </a:r>
          </a:p>
          <a:p>
            <a:pPr lvl="0"/>
            <a:r>
              <a:rPr lang="ar-SA" sz="1400" dirty="0" smtClean="0"/>
              <a:t>روضة </a:t>
            </a:r>
            <a:r>
              <a:rPr lang="cs-CZ" sz="1400" dirty="0" smtClean="0"/>
              <a:t>  v</a:t>
            </a:r>
            <a:r>
              <a:rPr lang="cs-CZ" sz="1400" dirty="0"/>
              <a:t> ar. zahrada, </a:t>
            </a:r>
            <a:r>
              <a:rPr lang="cs-CZ" sz="1400" dirty="0" smtClean="0"/>
              <a:t>ráj</a:t>
            </a:r>
          </a:p>
          <a:p>
            <a:pPr marL="0" lvl="0" indent="0">
              <a:buNone/>
            </a:pPr>
            <a:r>
              <a:rPr lang="cs-CZ" sz="1400" dirty="0"/>
              <a:t> </a:t>
            </a:r>
          </a:p>
          <a:p>
            <a:pPr lvl="0"/>
            <a:r>
              <a:rPr lang="cs-CZ" sz="1400" dirty="0" err="1"/>
              <a:t>rouze-chání</a:t>
            </a:r>
            <a:r>
              <a:rPr lang="cs-CZ" sz="1400" dirty="0"/>
              <a:t> = </a:t>
            </a:r>
            <a:r>
              <a:rPr lang="ar-SA" sz="1400" dirty="0"/>
              <a:t>روضه‌خوانی </a:t>
            </a:r>
            <a:r>
              <a:rPr lang="cs-CZ" sz="1400" dirty="0"/>
              <a:t>- recitace </a:t>
            </a:r>
            <a:r>
              <a:rPr lang="cs-CZ" sz="1400" dirty="0" err="1"/>
              <a:t>muharr</a:t>
            </a:r>
            <a:r>
              <a:rPr lang="cs-CZ" sz="1400" dirty="0"/>
              <a:t>. elegií – </a:t>
            </a:r>
            <a:r>
              <a:rPr lang="ar-SA" sz="1400" dirty="0"/>
              <a:t>مرثیه</a:t>
            </a:r>
            <a:endParaRPr lang="cs-CZ" sz="1400" dirty="0"/>
          </a:p>
          <a:p>
            <a:r>
              <a:rPr lang="cs-CZ" sz="1400" dirty="0"/>
              <a:t> </a:t>
            </a:r>
            <a:endParaRPr lang="cs-CZ" sz="1400" dirty="0"/>
          </a:p>
          <a:p>
            <a:pPr lvl="0"/>
            <a:r>
              <a:rPr lang="ar-SA" sz="1400" dirty="0"/>
              <a:t>سوگواری محرم</a:t>
            </a:r>
            <a:r>
              <a:rPr lang="cs-CZ" sz="1400" dirty="0"/>
              <a:t> </a:t>
            </a:r>
            <a:r>
              <a:rPr lang="cs-CZ" sz="1400" dirty="0" err="1"/>
              <a:t>súgvárí</a:t>
            </a:r>
            <a:r>
              <a:rPr lang="cs-CZ" sz="1400" dirty="0"/>
              <a:t>-je </a:t>
            </a:r>
            <a:r>
              <a:rPr lang="cs-CZ" sz="1400" dirty="0" err="1"/>
              <a:t>moharram</a:t>
            </a:r>
            <a:r>
              <a:rPr lang="cs-CZ" sz="1400" dirty="0"/>
              <a:t> – m. tryzna (oplakávání)</a:t>
            </a:r>
          </a:p>
          <a:p>
            <a:pPr marL="0" indent="0">
              <a:buNone/>
            </a:pPr>
            <a:endParaRPr lang="cs-CZ" sz="1400" dirty="0"/>
          </a:p>
          <a:p>
            <a:pPr lvl="0"/>
            <a:r>
              <a:rPr lang="cs-CZ" sz="1400" b="1" u="sng" dirty="0"/>
              <a:t>16. stol – počátek rituálů „</a:t>
            </a:r>
            <a:r>
              <a:rPr lang="cs-CZ" sz="1400" b="1" u="sng" dirty="0" err="1"/>
              <a:t>rouze</a:t>
            </a:r>
            <a:r>
              <a:rPr lang="cs-CZ" sz="1400" b="1" u="sng" dirty="0"/>
              <a:t> </a:t>
            </a:r>
            <a:r>
              <a:rPr lang="cs-CZ" sz="1400" b="1" u="sng" dirty="0" err="1" smtClean="0"/>
              <a:t>chání</a:t>
            </a:r>
            <a:r>
              <a:rPr lang="cs-CZ" sz="1400" b="1" u="sng" dirty="0" smtClean="0"/>
              <a:t>“</a:t>
            </a:r>
          </a:p>
          <a:p>
            <a:pPr lvl="0"/>
            <a:endParaRPr lang="cs-CZ" sz="1400" b="1" u="sng" dirty="0"/>
          </a:p>
          <a:p>
            <a:pPr lvl="0"/>
            <a:r>
              <a:rPr lang="cs-CZ" sz="1400" dirty="0" smtClean="0"/>
              <a:t>samotné </a:t>
            </a:r>
            <a:r>
              <a:rPr lang="cs-CZ" sz="1400" dirty="0"/>
              <a:t>rituály oplakávání jsou ale samozřejmě mnohem ranější -  datují se bezprostředně po bitvě </a:t>
            </a:r>
            <a:r>
              <a:rPr lang="cs-CZ" sz="1400" dirty="0" smtClean="0"/>
              <a:t>u </a:t>
            </a:r>
            <a:r>
              <a:rPr lang="cs-CZ" sz="1400" dirty="0" err="1" smtClean="0"/>
              <a:t>Karbalá</a:t>
            </a:r>
            <a:endParaRPr lang="cs-CZ" sz="1400" dirty="0" smtClean="0"/>
          </a:p>
          <a:p>
            <a:pPr marL="0" lvl="0" indent="0">
              <a:buNone/>
            </a:pPr>
            <a:endParaRPr lang="cs-CZ" sz="1400" dirty="0"/>
          </a:p>
          <a:p>
            <a:pPr lvl="0"/>
            <a:r>
              <a:rPr lang="cs-CZ" sz="1400" dirty="0" smtClean="0"/>
              <a:t>hlavní </a:t>
            </a:r>
            <a:r>
              <a:rPr lang="cs-CZ" sz="1400" dirty="0"/>
              <a:t>rozvoj </a:t>
            </a:r>
            <a:r>
              <a:rPr lang="cs-CZ" sz="1400" dirty="0" err="1"/>
              <a:t>šiitských</a:t>
            </a:r>
            <a:r>
              <a:rPr lang="cs-CZ" sz="1400" dirty="0"/>
              <a:t> rituálů za </a:t>
            </a:r>
            <a:r>
              <a:rPr lang="cs-CZ" sz="1400" dirty="0" err="1" smtClean="0"/>
              <a:t>Safíjovců</a:t>
            </a:r>
            <a:endParaRPr lang="cs-CZ" sz="1400" dirty="0"/>
          </a:p>
          <a:p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20914136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519864" cy="432048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836712"/>
            <a:ext cx="7696200" cy="6021288"/>
          </a:xfrm>
        </p:spPr>
        <p:txBody>
          <a:bodyPr/>
          <a:lstStyle/>
          <a:p>
            <a:r>
              <a:rPr lang="cs-CZ" sz="1400" dirty="0" smtClean="0"/>
              <a:t>o mučednictví imáma </a:t>
            </a:r>
            <a:r>
              <a:rPr lang="cs-CZ" sz="1400" dirty="0"/>
              <a:t>Husajna a událostech </a:t>
            </a:r>
            <a:r>
              <a:rPr lang="cs-CZ" sz="1400" dirty="0" smtClean="0"/>
              <a:t>u </a:t>
            </a:r>
            <a:r>
              <a:rPr lang="cs-CZ" sz="1400" dirty="0" err="1"/>
              <a:t>Karbalá</a:t>
            </a:r>
            <a:r>
              <a:rPr lang="cs-CZ" sz="1400" dirty="0"/>
              <a:t> - 680.</a:t>
            </a:r>
          </a:p>
          <a:p>
            <a:pPr lvl="0"/>
            <a:r>
              <a:rPr lang="cs-CZ" sz="1400" dirty="0" smtClean="0"/>
              <a:t>četba </a:t>
            </a:r>
            <a:r>
              <a:rPr lang="cs-CZ" sz="1400" dirty="0"/>
              <a:t>textů a improvizace řečníka měla přivést lidi k slzám</a:t>
            </a:r>
            <a:r>
              <a:rPr lang="cs-CZ" sz="1400" dirty="0" smtClean="0"/>
              <a:t>.: “K</a:t>
            </a:r>
            <a:r>
              <a:rPr lang="cs-CZ" sz="1400" i="1" dirty="0" smtClean="0"/>
              <a:t>aždý</a:t>
            </a:r>
            <a:r>
              <a:rPr lang="cs-CZ" sz="1400" i="1" dirty="0"/>
              <a:t>, kdo  pláče pro Husajna, nebo přiměje někoho plakat pro něj, půjde přímo do </a:t>
            </a:r>
            <a:r>
              <a:rPr lang="cs-CZ" sz="1400" i="1" dirty="0" smtClean="0"/>
              <a:t>ráje.“</a:t>
            </a:r>
            <a:endParaRPr lang="cs-CZ" sz="1400" dirty="0"/>
          </a:p>
          <a:p>
            <a:pPr marL="0" indent="0">
              <a:buNone/>
            </a:pPr>
            <a:r>
              <a:rPr lang="cs-CZ" sz="1400" i="1" dirty="0"/>
              <a:t> </a:t>
            </a:r>
            <a:endParaRPr lang="cs-CZ" sz="1400" dirty="0"/>
          </a:p>
          <a:p>
            <a:r>
              <a:rPr lang="cs-CZ" sz="1400" dirty="0" smtClean="0"/>
              <a:t>nový </a:t>
            </a:r>
            <a:r>
              <a:rPr lang="cs-CZ" sz="1400" dirty="0"/>
              <a:t>žánr v perské literatuře </a:t>
            </a:r>
            <a:r>
              <a:rPr lang="cs-CZ" sz="1400" dirty="0" smtClean="0"/>
              <a:t>–prozaické </a:t>
            </a:r>
            <a:r>
              <a:rPr lang="cs-CZ" sz="1400" dirty="0"/>
              <a:t>historické </a:t>
            </a:r>
            <a:r>
              <a:rPr lang="cs-CZ" sz="1400" dirty="0" smtClean="0"/>
              <a:t>tvorby</a:t>
            </a:r>
          </a:p>
          <a:p>
            <a:pPr marL="0" indent="0">
              <a:buNone/>
            </a:pPr>
            <a:endParaRPr lang="cs-CZ" sz="1400" dirty="0"/>
          </a:p>
          <a:p>
            <a:pPr lvl="0"/>
            <a:r>
              <a:rPr lang="cs-CZ" sz="1400" dirty="0" smtClean="0"/>
              <a:t>perština </a:t>
            </a:r>
            <a:r>
              <a:rPr lang="cs-CZ" sz="1400" dirty="0"/>
              <a:t>tehdejší </a:t>
            </a:r>
            <a:r>
              <a:rPr lang="cs-CZ" sz="1400" dirty="0" smtClean="0"/>
              <a:t>doby</a:t>
            </a:r>
          </a:p>
          <a:p>
            <a:pPr lvl="0"/>
            <a:endParaRPr lang="cs-CZ" sz="1400" dirty="0"/>
          </a:p>
          <a:p>
            <a:pPr lvl="0"/>
            <a:r>
              <a:rPr lang="cs-CZ" sz="1400" dirty="0" smtClean="0"/>
              <a:t>Obsahově emocionální, niterní, sentimentální</a:t>
            </a:r>
          </a:p>
          <a:p>
            <a:pPr lvl="0"/>
            <a:endParaRPr lang="cs-CZ" sz="1400" dirty="0"/>
          </a:p>
          <a:p>
            <a:pPr lvl="0"/>
            <a:r>
              <a:rPr lang="cs-CZ" sz="1400" dirty="0" smtClean="0"/>
              <a:t>historické </a:t>
            </a:r>
            <a:r>
              <a:rPr lang="cs-CZ" sz="1400" dirty="0"/>
              <a:t>aluze </a:t>
            </a:r>
            <a:r>
              <a:rPr lang="cs-CZ" sz="1400" dirty="0" smtClean="0"/>
              <a:t>– autenticita</a:t>
            </a:r>
          </a:p>
          <a:p>
            <a:pPr marL="0" lvl="0" indent="0">
              <a:buNone/>
            </a:pPr>
            <a:endParaRPr lang="cs-CZ" sz="1400" dirty="0"/>
          </a:p>
          <a:p>
            <a:pPr lvl="0"/>
            <a:r>
              <a:rPr lang="cs-CZ" sz="1400" dirty="0" smtClean="0"/>
              <a:t>nová </a:t>
            </a:r>
            <a:r>
              <a:rPr lang="cs-CZ" sz="1400" dirty="0"/>
              <a:t>fáze </a:t>
            </a:r>
            <a:r>
              <a:rPr lang="cs-CZ" sz="1400" dirty="0" smtClean="0"/>
              <a:t>vypravěčství? </a:t>
            </a:r>
            <a:r>
              <a:rPr lang="cs-CZ" sz="1400" b="1" dirty="0" err="1" smtClean="0"/>
              <a:t>Abbás</a:t>
            </a:r>
            <a:r>
              <a:rPr lang="cs-CZ" sz="1400" b="1" dirty="0" smtClean="0"/>
              <a:t> </a:t>
            </a:r>
            <a:r>
              <a:rPr lang="cs-CZ" sz="1400" b="1" dirty="0" err="1"/>
              <a:t>Amanat</a:t>
            </a:r>
            <a:r>
              <a:rPr lang="cs-CZ" sz="1400" dirty="0"/>
              <a:t> hovoří o vzniku nového žánru – historického románu </a:t>
            </a:r>
          </a:p>
          <a:p>
            <a:pPr marL="0" indent="0">
              <a:buNone/>
            </a:pPr>
            <a:r>
              <a:rPr lang="cs-CZ" sz="1400" dirty="0"/>
              <a:t> </a:t>
            </a:r>
          </a:p>
          <a:p>
            <a:pPr lvl="0"/>
            <a:r>
              <a:rPr lang="cs-CZ" sz="1400" b="1" dirty="0" err="1" smtClean="0"/>
              <a:t>Mortezá</a:t>
            </a:r>
            <a:r>
              <a:rPr lang="cs-CZ" sz="1400" b="1" dirty="0" smtClean="0"/>
              <a:t> </a:t>
            </a:r>
            <a:r>
              <a:rPr lang="cs-CZ" sz="1400" b="1" dirty="0" err="1"/>
              <a:t>Motaharí</a:t>
            </a:r>
            <a:r>
              <a:rPr lang="cs-CZ" sz="1400" dirty="0"/>
              <a:t> (1920-79) </a:t>
            </a:r>
            <a:r>
              <a:rPr lang="cs-CZ" sz="1400" dirty="0" smtClean="0"/>
              <a:t>– moderní kritika díla</a:t>
            </a:r>
            <a:r>
              <a:rPr lang="cs-CZ" sz="1400" i="1" dirty="0"/>
              <a:t> </a:t>
            </a:r>
            <a:endParaRPr lang="cs-CZ" sz="1400" dirty="0"/>
          </a:p>
          <a:p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693931399"/>
      </p:ext>
    </p:extLst>
  </p:cSld>
  <p:clrMapOvr>
    <a:masterClrMapping/>
  </p:clrMapOvr>
</p:sld>
</file>

<file path=ppt/theme/theme1.xml><?xml version="1.0" encoding="utf-8"?>
<a:theme xmlns:a="http://schemas.openxmlformats.org/drawingml/2006/main" name="Výchozí návrh">
  <a:themeElements>
    <a:clrScheme name="Výchozí návrh 11">
      <a:dk1>
        <a:srgbClr val="005A58"/>
      </a:dk1>
      <a:lt1>
        <a:srgbClr val="FFFFFF"/>
      </a:lt1>
      <a:dk2>
        <a:srgbClr val="0099CC"/>
      </a:dk2>
      <a:lt2>
        <a:srgbClr val="CCECFF"/>
      </a:lt2>
      <a:accent1>
        <a:srgbClr val="005EAC"/>
      </a:accent1>
      <a:accent2>
        <a:srgbClr val="6D6FC7"/>
      </a:accent2>
      <a:accent3>
        <a:srgbClr val="AACAE2"/>
      </a:accent3>
      <a:accent4>
        <a:srgbClr val="DADADA"/>
      </a:accent4>
      <a:accent5>
        <a:srgbClr val="AAB6D2"/>
      </a:accent5>
      <a:accent6>
        <a:srgbClr val="6264B4"/>
      </a:accent6>
      <a:hlink>
        <a:srgbClr val="99CCFF"/>
      </a:hlink>
      <a:folHlink>
        <a:srgbClr val="CCCCFF"/>
      </a:folHlink>
    </a:clrScheme>
    <a:fontScheme name="Výchozí návrh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3366"/>
        </a:dk1>
        <a:lt1>
          <a:srgbClr val="FFFFFF"/>
        </a:lt1>
        <a:dk2>
          <a:srgbClr val="0099FF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CAFF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777777"/>
        </a:dk1>
        <a:lt1>
          <a:srgbClr val="FFFFFF"/>
        </a:lt1>
        <a:dk2>
          <a:srgbClr val="999C8E"/>
        </a:dk2>
        <a:lt2>
          <a:srgbClr val="D1D1CB"/>
        </a:lt2>
        <a:accent1>
          <a:srgbClr val="658DA9"/>
        </a:accent1>
        <a:accent2>
          <a:srgbClr val="809EA8"/>
        </a:accent2>
        <a:accent3>
          <a:srgbClr val="CACBC6"/>
        </a:accent3>
        <a:accent4>
          <a:srgbClr val="DADADA"/>
        </a:accent4>
        <a:accent5>
          <a:srgbClr val="B8C5D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E6EAD8"/>
        </a:dk1>
        <a:lt1>
          <a:srgbClr val="F4F4E8"/>
        </a:lt1>
        <a:dk2>
          <a:srgbClr val="EAE9DE"/>
        </a:dk2>
        <a:lt2>
          <a:srgbClr val="969696"/>
        </a:lt2>
        <a:accent1>
          <a:srgbClr val="E68B2C"/>
        </a:accent1>
        <a:accent2>
          <a:srgbClr val="F2C977"/>
        </a:accent2>
        <a:accent3>
          <a:srgbClr val="F8F8F2"/>
        </a:accent3>
        <a:accent4>
          <a:srgbClr val="C4C8B8"/>
        </a:accent4>
        <a:accent5>
          <a:srgbClr val="F0C4AC"/>
        </a:accent5>
        <a:accent6>
          <a:srgbClr val="DBB66B"/>
        </a:accent6>
        <a:hlink>
          <a:srgbClr val="980000"/>
        </a:hlink>
        <a:folHlink>
          <a:srgbClr val="66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6289D8"/>
        </a:dk1>
        <a:lt1>
          <a:srgbClr val="FFFFFF"/>
        </a:lt1>
        <a:dk2>
          <a:srgbClr val="99CCFF"/>
        </a:dk2>
        <a:lt2>
          <a:srgbClr val="969696"/>
        </a:lt2>
        <a:accent1>
          <a:srgbClr val="C7DABE"/>
        </a:accent1>
        <a:accent2>
          <a:srgbClr val="FF9966"/>
        </a:accent2>
        <a:accent3>
          <a:srgbClr val="FFFFFF"/>
        </a:accent3>
        <a:accent4>
          <a:srgbClr val="5374B8"/>
        </a:accent4>
        <a:accent5>
          <a:srgbClr val="E0EADB"/>
        </a:accent5>
        <a:accent6>
          <a:srgbClr val="E78A5C"/>
        </a:accent6>
        <a:hlink>
          <a:srgbClr val="A8451A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3E3E5C"/>
        </a:dk1>
        <a:lt1>
          <a:srgbClr val="FFFFFF"/>
        </a:lt1>
        <a:dk2>
          <a:srgbClr val="CCCCFF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E2E2FF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81DEFF"/>
        </a:dk1>
        <a:lt1>
          <a:srgbClr val="FFFFFF"/>
        </a:lt1>
        <a:dk2>
          <a:srgbClr val="CCECFF"/>
        </a:dk2>
        <a:lt2>
          <a:srgbClr val="808080"/>
        </a:lt2>
        <a:accent1>
          <a:srgbClr val="0099CC"/>
        </a:accent1>
        <a:accent2>
          <a:srgbClr val="CCCCFF"/>
        </a:accent2>
        <a:accent3>
          <a:srgbClr val="FFFFFF"/>
        </a:accent3>
        <a:accent4>
          <a:srgbClr val="6DBDDA"/>
        </a:accent4>
        <a:accent5>
          <a:srgbClr val="AACAE2"/>
        </a:accent5>
        <a:accent6>
          <a:srgbClr val="B9B9E7"/>
        </a:accent6>
        <a:hlink>
          <a:srgbClr val="3333CC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777777"/>
        </a:dk1>
        <a:lt1>
          <a:srgbClr val="FFFFFF"/>
        </a:lt1>
        <a:dk2>
          <a:srgbClr val="FFFFD9"/>
        </a:dk2>
        <a:lt2>
          <a:srgbClr val="EAEAEA"/>
        </a:lt2>
        <a:accent1>
          <a:srgbClr val="0099CC"/>
        </a:accent1>
        <a:accent2>
          <a:srgbClr val="33CCCC"/>
        </a:accent2>
        <a:accent3>
          <a:srgbClr val="FFFFE9"/>
        </a:accent3>
        <a:accent4>
          <a:srgbClr val="DADADA"/>
        </a:accent4>
        <a:accent5>
          <a:srgbClr val="AACAE2"/>
        </a:accent5>
        <a:accent6>
          <a:srgbClr val="2DB9B9"/>
        </a:accent6>
        <a:hlink>
          <a:srgbClr val="FFCC66"/>
        </a:hlink>
        <a:folHlink>
          <a:srgbClr val="CC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969696"/>
        </a:dk1>
        <a:lt1>
          <a:srgbClr val="FFFFFF"/>
        </a:lt1>
        <a:dk2>
          <a:srgbClr val="DDDDDD"/>
        </a:dk2>
        <a:lt2>
          <a:srgbClr val="333333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7F7F7F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5886B4"/>
        </a:dk1>
        <a:lt1>
          <a:srgbClr val="FFFFFF"/>
        </a:lt1>
        <a:dk2>
          <a:srgbClr val="CDF1FF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4A7299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00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5886B4"/>
        </a:dk1>
        <a:lt1>
          <a:srgbClr val="F4F4E8"/>
        </a:lt1>
        <a:dk2>
          <a:srgbClr val="00AAE6"/>
        </a:dk2>
        <a:lt2>
          <a:srgbClr val="808080"/>
        </a:lt2>
        <a:accent1>
          <a:srgbClr val="D0E2F5"/>
        </a:accent1>
        <a:accent2>
          <a:srgbClr val="6699CC"/>
        </a:accent2>
        <a:accent3>
          <a:srgbClr val="F8F8F2"/>
        </a:accent3>
        <a:accent4>
          <a:srgbClr val="4A7299"/>
        </a:accent4>
        <a:accent5>
          <a:srgbClr val="E4EEF9"/>
        </a:accent5>
        <a:accent6>
          <a:srgbClr val="5C8AB9"/>
        </a:accent6>
        <a:hlink>
          <a:srgbClr val="FF6600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005A58"/>
        </a:dk1>
        <a:lt1>
          <a:srgbClr val="FFFFFF"/>
        </a:lt1>
        <a:dk2>
          <a:srgbClr val="0099CC"/>
        </a:dk2>
        <a:lt2>
          <a:srgbClr val="CCECFF"/>
        </a:lt2>
        <a:accent1>
          <a:srgbClr val="005EAC"/>
        </a:accent1>
        <a:accent2>
          <a:srgbClr val="6D6FC7"/>
        </a:accent2>
        <a:accent3>
          <a:srgbClr val="AACAE2"/>
        </a:accent3>
        <a:accent4>
          <a:srgbClr val="DADADA"/>
        </a:accent4>
        <a:accent5>
          <a:srgbClr val="AAB6D2"/>
        </a:accent5>
        <a:accent6>
          <a:srgbClr val="6264B4"/>
        </a:accent6>
        <a:hlink>
          <a:srgbClr val="99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336699"/>
        </a:dk1>
        <a:lt1>
          <a:srgbClr val="FFFFFF"/>
        </a:lt1>
        <a:dk2>
          <a:srgbClr val="99CCFF"/>
        </a:dk2>
        <a:lt2>
          <a:srgbClr val="E3EBF1"/>
        </a:lt2>
        <a:accent1>
          <a:srgbClr val="003399"/>
        </a:accent1>
        <a:accent2>
          <a:srgbClr val="457A8B"/>
        </a:accent2>
        <a:accent3>
          <a:srgbClr val="CAE2FF"/>
        </a:accent3>
        <a:accent4>
          <a:srgbClr val="DADADA"/>
        </a:accent4>
        <a:accent5>
          <a:srgbClr val="AAADCA"/>
        </a:accent5>
        <a:accent6>
          <a:srgbClr val="3E6E7D"/>
        </a:accent6>
        <a:hlink>
          <a:srgbClr val="66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3">
        <a:dk1>
          <a:srgbClr val="003366"/>
        </a:dk1>
        <a:lt1>
          <a:srgbClr val="CCFFFF"/>
        </a:lt1>
        <a:dk2>
          <a:srgbClr val="6699FF"/>
        </a:dk2>
        <a:lt2>
          <a:srgbClr val="0785DB"/>
        </a:lt2>
        <a:accent1>
          <a:srgbClr val="4B78D3"/>
        </a:accent1>
        <a:accent2>
          <a:srgbClr val="00B000"/>
        </a:accent2>
        <a:accent3>
          <a:srgbClr val="B8CAFF"/>
        </a:accent3>
        <a:accent4>
          <a:srgbClr val="AEDADA"/>
        </a:accent4>
        <a:accent5>
          <a:srgbClr val="B1BEE6"/>
        </a:accent5>
        <a:accent6>
          <a:srgbClr val="009F00"/>
        </a:accent6>
        <a:hlink>
          <a:srgbClr val="66CCFF"/>
        </a:hlink>
        <a:folHlink>
          <a:srgbClr val="CC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4">
        <a:dk1>
          <a:srgbClr val="81DEFF"/>
        </a:dk1>
        <a:lt1>
          <a:srgbClr val="FFFFFF"/>
        </a:lt1>
        <a:dk2>
          <a:srgbClr val="CCECFF"/>
        </a:dk2>
        <a:lt2>
          <a:srgbClr val="808080"/>
        </a:lt2>
        <a:accent1>
          <a:srgbClr val="0B6FC1"/>
        </a:accent1>
        <a:accent2>
          <a:srgbClr val="CCCCFF"/>
        </a:accent2>
        <a:accent3>
          <a:srgbClr val="FFFFFF"/>
        </a:accent3>
        <a:accent4>
          <a:srgbClr val="6DBDDA"/>
        </a:accent4>
        <a:accent5>
          <a:srgbClr val="AABBDD"/>
        </a:accent5>
        <a:accent6>
          <a:srgbClr val="B9B9E7"/>
        </a:accent6>
        <a:hlink>
          <a:srgbClr val="3333CC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4843E9AA-3B9A-45E3-81B3-9551E3FB246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Šablona návrhu Modré želé</Template>
  <TotalTime>1498</TotalTime>
  <Words>165</Words>
  <Application>Microsoft Office PowerPoint</Application>
  <PresentationFormat>Předvádění na obrazovce (4:3)</PresentationFormat>
  <Paragraphs>84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9" baseType="lpstr">
      <vt:lpstr>Arial</vt:lpstr>
      <vt:lpstr>Arial Black</vt:lpstr>
      <vt:lpstr>Výchozí návrh</vt:lpstr>
      <vt:lpstr>Prozaická tvorba 14.- 16. stol.  </vt:lpstr>
      <vt:lpstr>Prezentace aplikace PowerPoint</vt:lpstr>
      <vt:lpstr>Prezentace aplikace PowerPoint</vt:lpstr>
      <vt:lpstr> Kamáloddín Hosejn Vá´iz Kášifí ze Sabzaváru (z. 1504) </vt:lpstr>
      <vt:lpstr>Rauzatu´š-šuhadá – Zahrada mučedníků – روضة الشهدا</vt:lpstr>
      <vt:lpstr>Prezentace aplikace PowerPoint</vt:lpstr>
    </vt:vector>
  </TitlesOfParts>
  <Manager/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Perská próza ve 13-18.stol.</dc:title>
  <dc:subject/>
  <dc:creator>eva jara</dc:creator>
  <cp:keywords/>
  <dc:description/>
  <cp:lastModifiedBy>eva jara</cp:lastModifiedBy>
  <cp:revision>6</cp:revision>
  <dcterms:created xsi:type="dcterms:W3CDTF">2020-10-26T08:29:29Z</dcterms:created>
  <dcterms:modified xsi:type="dcterms:W3CDTF">2020-10-27T09:27:37Z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TC010721191029</vt:lpwstr>
  </property>
</Properties>
</file>