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00" autoAdjust="0"/>
  </p:normalViewPr>
  <p:slideViewPr>
    <p:cSldViewPr>
      <p:cViewPr varScale="1">
        <p:scale>
          <a:sx n="104" d="100"/>
          <a:sy n="104" d="100"/>
        </p:scale>
        <p:origin x="9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09800"/>
            <a:ext cx="7162800" cy="1143000"/>
          </a:xfrm>
        </p:spPr>
        <p:txBody>
          <a:bodyPr/>
          <a:lstStyle>
            <a:lvl1pPr>
              <a:defRPr sz="3900"/>
            </a:lvl1pPr>
          </a:lstStyle>
          <a:p>
            <a:pPr lvl="0"/>
            <a:r>
              <a:rPr lang="cs-CZ" noProof="0" smtClean="0"/>
              <a:t>Kliknutím lze upravit styl.</a:t>
            </a:r>
            <a:endParaRPr lang="cs-CZ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cs-CZ" noProof="0" smtClean="0"/>
              <a:t>Kliknutím lze upravit styl předlohy.</a:t>
            </a:r>
            <a:endParaRPr lang="cs-CZ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CBEB2D2A-6138-4B7A-AE3B-300924D046F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C7627-AAC1-4D2C-8FD0-F65E9A75F62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01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295400"/>
            <a:ext cx="192405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295400"/>
            <a:ext cx="5619750" cy="4953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448AE-D780-4C7F-87D7-4CB2B52D2FA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20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4A37E-AC55-4F9C-B19B-59289E12602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2F781-15C9-4F07-A9D5-6310CF1CE8D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04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51BD4-B277-4F9B-8091-E9040B8747A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33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F6ED6-A8B8-49BD-9DDF-40C10AA4206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85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92282-02BB-415E-B606-20DBECCA744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28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48D64-144E-40B6-82BA-862364B5BD9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87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06545-BEA7-41EE-8F6B-40E21F1CDFF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3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73D1C-0202-427F-A90F-DDF3108D2CB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4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95400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nadpisů předlohy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286000"/>
            <a:ext cx="7696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2257967-777E-40DE-BF5C-DC710939757B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a.wikipedia.org/wiki/%D8%A2%DB%8C_%D8%A8%DB%8C_%D8%AA%D9%88%D8%B1%DB%8C%D8%B3" TargetMode="External"/><Relationship Id="rId2" Type="http://schemas.openxmlformats.org/officeDocument/2006/relationships/hyperlink" Target="https://fa.wikipedia.org/wiki/%D8%B9%D8%A8%D8%A7%D8%B3_%D8%A7%D9%85%D8%A7%D9%86%D8%A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 smtClean="0"/>
              <a:t>Prozaická tvorba 14</a:t>
            </a:r>
            <a:r>
              <a:rPr lang="cs-CZ" b="1" u="sng" smtClean="0"/>
              <a:t>.- 16. </a:t>
            </a:r>
            <a:r>
              <a:rPr lang="cs-CZ" b="1" u="sng" dirty="0" smtClean="0"/>
              <a:t>stol.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6425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35888" cy="432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764704"/>
            <a:ext cx="8735888" cy="5904656"/>
          </a:xfrm>
        </p:spPr>
        <p:txBody>
          <a:bodyPr/>
          <a:lstStyle/>
          <a:p>
            <a:pPr marL="0" lvl="0" indent="0">
              <a:buNone/>
            </a:pPr>
            <a:r>
              <a:rPr lang="cs-CZ" sz="1400" dirty="0" smtClean="0"/>
              <a:t>-Hodnotných prozaických děl za celé klasické období nemnoho</a:t>
            </a: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r>
              <a:rPr lang="cs-CZ" sz="1400" dirty="0" smtClean="0"/>
              <a:t>Dva hlavní proudy: 1) filozofické</a:t>
            </a:r>
            <a:r>
              <a:rPr lang="cs-CZ" sz="1400" dirty="0"/>
              <a:t>, </a:t>
            </a:r>
            <a:r>
              <a:rPr lang="cs-CZ" sz="1400" dirty="0" smtClean="0"/>
              <a:t>teologické, </a:t>
            </a:r>
            <a:r>
              <a:rPr lang="cs-CZ" sz="1400" dirty="0"/>
              <a:t>právnické, přírodovědecké </a:t>
            </a:r>
            <a:r>
              <a:rPr lang="cs-CZ" sz="1400" dirty="0" smtClean="0"/>
              <a:t>spisy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                                      2</a:t>
            </a:r>
            <a:r>
              <a:rPr lang="cs-CZ" sz="1400" dirty="0"/>
              <a:t>) prostší způsob – </a:t>
            </a:r>
            <a:r>
              <a:rPr lang="cs-CZ" sz="1400" dirty="0" err="1" smtClean="0"/>
              <a:t>súfijské</a:t>
            </a:r>
            <a:r>
              <a:rPr lang="cs-CZ" sz="1400" dirty="0" smtClean="0"/>
              <a:t> traktáty</a:t>
            </a: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r>
              <a:rPr lang="cs-CZ" sz="1400" dirty="0" smtClean="0"/>
              <a:t>Bombast, květnatost,  hyperboly </a:t>
            </a:r>
            <a:r>
              <a:rPr lang="ar-SA" sz="1400" b="1" dirty="0" smtClean="0"/>
              <a:t> </a:t>
            </a:r>
            <a:r>
              <a:rPr lang="ar-SA" sz="1400" b="1" dirty="0"/>
              <a:t>اغراق</a:t>
            </a:r>
            <a:r>
              <a:rPr lang="cs-CZ" sz="1400" dirty="0"/>
              <a:t> /  </a:t>
            </a:r>
            <a:r>
              <a:rPr lang="ar-SA" sz="1400" dirty="0"/>
              <a:t>مبالغه</a:t>
            </a:r>
            <a:r>
              <a:rPr lang="cs-CZ" sz="1400" dirty="0"/>
              <a:t>   </a:t>
            </a:r>
            <a:endParaRPr lang="cs-CZ" sz="1400" dirty="0" smtClean="0"/>
          </a:p>
          <a:p>
            <a:endParaRPr lang="cs-CZ" sz="1400" dirty="0"/>
          </a:p>
          <a:p>
            <a:pPr lvl="0"/>
            <a:r>
              <a:rPr lang="cs-CZ" sz="1400" dirty="0" smtClean="0"/>
              <a:t>Obsahová chudost, nesrozumitelnost </a:t>
            </a:r>
          </a:p>
          <a:p>
            <a:pPr marL="0" lvl="0" indent="0">
              <a:buNone/>
            </a:pPr>
            <a:endParaRPr lang="cs-CZ" sz="1400" dirty="0"/>
          </a:p>
          <a:p>
            <a:pPr lvl="0"/>
            <a:r>
              <a:rPr lang="cs-CZ" sz="1400" dirty="0"/>
              <a:t>Evropa právě toto považovala za pravé perské </a:t>
            </a:r>
            <a:r>
              <a:rPr lang="cs-CZ" sz="1400" dirty="0" smtClean="0"/>
              <a:t>vyjadřování!</a:t>
            </a:r>
          </a:p>
          <a:p>
            <a:pPr lvl="0"/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Mongolská éra – historiografie</a:t>
            </a:r>
          </a:p>
          <a:p>
            <a:endParaRPr lang="cs-CZ" sz="1400" dirty="0"/>
          </a:p>
          <a:p>
            <a:r>
              <a:rPr lang="cs-CZ" sz="1400" dirty="0" smtClean="0"/>
              <a:t>odstrašující příklad pro dnešní dobu: </a:t>
            </a:r>
            <a:r>
              <a:rPr lang="cs-CZ" sz="1400" b="1" dirty="0" err="1"/>
              <a:t>Vassáfova</a:t>
            </a:r>
            <a:r>
              <a:rPr lang="cs-CZ" sz="1400" b="1" dirty="0"/>
              <a:t> kronika</a:t>
            </a:r>
            <a:r>
              <a:rPr lang="cs-CZ" sz="1400" dirty="0"/>
              <a:t>:</a:t>
            </a:r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52651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35888" cy="50405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663880" cy="5339680"/>
          </a:xfrm>
        </p:spPr>
        <p:txBody>
          <a:bodyPr/>
          <a:lstStyle/>
          <a:p>
            <a:r>
              <a:rPr lang="cs-CZ" sz="1400" b="1" u="sng" dirty="0" err="1"/>
              <a:t>Šarafoddín</a:t>
            </a:r>
            <a:r>
              <a:rPr lang="cs-CZ" sz="1400" b="1" u="sng" dirty="0"/>
              <a:t>  </a:t>
            </a:r>
            <a:r>
              <a:rPr lang="cs-CZ" sz="1400" b="1" u="sng" dirty="0" err="1"/>
              <a:t>Abdolláh</a:t>
            </a:r>
            <a:r>
              <a:rPr lang="cs-CZ" sz="1400" b="1" u="sng" dirty="0"/>
              <a:t> </a:t>
            </a:r>
            <a:r>
              <a:rPr lang="cs-CZ" sz="1400" b="1" u="sng" dirty="0" err="1"/>
              <a:t>Šírází</a:t>
            </a:r>
            <a:r>
              <a:rPr lang="cs-CZ" sz="1400" b="1" u="sng" dirty="0"/>
              <a:t> (</a:t>
            </a:r>
            <a:r>
              <a:rPr lang="cs-CZ" sz="1400" b="1" u="sng" dirty="0" err="1"/>
              <a:t>Vassáf</a:t>
            </a:r>
            <a:r>
              <a:rPr lang="cs-CZ" sz="1400" b="1" u="sng" dirty="0"/>
              <a:t>-e </a:t>
            </a:r>
            <a:r>
              <a:rPr lang="cs-CZ" sz="1400" b="1" u="sng" dirty="0" err="1"/>
              <a:t>hazrat</a:t>
            </a:r>
            <a:r>
              <a:rPr lang="cs-CZ" sz="1400" dirty="0"/>
              <a:t>) </a:t>
            </a:r>
            <a:r>
              <a:rPr lang="fa-IR" sz="1400" dirty="0"/>
              <a:t>وصّافِ حضرت</a:t>
            </a:r>
            <a:endParaRPr lang="cs-CZ" sz="1400" dirty="0"/>
          </a:p>
          <a:p>
            <a:r>
              <a:rPr lang="fa-IR" sz="1400" dirty="0"/>
              <a:t>عبدالله ابن فضل‌الله شرف‌الدین شیرازی</a:t>
            </a:r>
            <a:endParaRPr lang="cs-CZ" sz="1400" dirty="0"/>
          </a:p>
          <a:p>
            <a:r>
              <a:rPr lang="cs-CZ" sz="1400" dirty="0"/>
              <a:t> </a:t>
            </a:r>
          </a:p>
          <a:p>
            <a:pPr lvl="0"/>
            <a:r>
              <a:rPr lang="cs-CZ" sz="1400" dirty="0"/>
              <a:t>Z. 1334, ze </a:t>
            </a:r>
            <a:r>
              <a:rPr lang="cs-CZ" sz="1400" dirty="0" smtClean="0"/>
              <a:t>Šírázu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/>
              <a:t>výběrčí daní a historik </a:t>
            </a:r>
            <a:r>
              <a:rPr lang="cs-CZ" sz="1400" dirty="0" smtClean="0"/>
              <a:t>Ílchánů</a:t>
            </a:r>
          </a:p>
          <a:p>
            <a:pPr marL="0" lvl="0" indent="0">
              <a:buNone/>
            </a:pPr>
            <a:endParaRPr lang="cs-CZ" sz="1400" dirty="0"/>
          </a:p>
          <a:p>
            <a:pPr lvl="0"/>
            <a:r>
              <a:rPr lang="cs-CZ" sz="1400" dirty="0" err="1"/>
              <a:t>Vassáfe</a:t>
            </a:r>
            <a:r>
              <a:rPr lang="cs-CZ" sz="1400" dirty="0"/>
              <a:t> </a:t>
            </a:r>
            <a:r>
              <a:rPr lang="cs-CZ" sz="1400" dirty="0" err="1"/>
              <a:t>hazrat</a:t>
            </a:r>
            <a:r>
              <a:rPr lang="cs-CZ" sz="1400" dirty="0"/>
              <a:t> = titul Chvalořečník jeho veličenstva.</a:t>
            </a:r>
          </a:p>
          <a:p>
            <a:pPr lvl="0"/>
            <a:r>
              <a:rPr lang="cs-CZ" sz="1400" b="1" u="sng" dirty="0" err="1"/>
              <a:t>Tárích</a:t>
            </a:r>
            <a:r>
              <a:rPr lang="cs-CZ" sz="1400" b="1" u="sng" dirty="0"/>
              <a:t>-e </a:t>
            </a:r>
            <a:r>
              <a:rPr lang="cs-CZ" sz="1400" b="1" u="sng" dirty="0" err="1"/>
              <a:t>Vassáf</a:t>
            </a:r>
            <a:r>
              <a:rPr lang="cs-CZ" sz="1400" b="1" u="sng" dirty="0"/>
              <a:t> </a:t>
            </a:r>
            <a:r>
              <a:rPr lang="ar-SA" sz="1400" b="1" i="1" dirty="0"/>
              <a:t>تاریخ وَصّاف</a:t>
            </a:r>
            <a:r>
              <a:rPr lang="cs-CZ" sz="1400" b="1" u="sng" dirty="0"/>
              <a:t>  (</a:t>
            </a:r>
            <a:r>
              <a:rPr lang="cs-CZ" sz="1400" b="1" u="sng" dirty="0" err="1"/>
              <a:t>Tadžzijatu´l-amsár</a:t>
            </a:r>
            <a:r>
              <a:rPr lang="cs-CZ" sz="1400" b="1" u="sng" dirty="0"/>
              <a:t> ve </a:t>
            </a:r>
            <a:r>
              <a:rPr lang="cs-CZ" sz="1400" b="1" u="sng" dirty="0" err="1"/>
              <a:t>tazdžijatu´l-a´sár</a:t>
            </a:r>
            <a:r>
              <a:rPr lang="cs-CZ" sz="1400" b="1" u="sng" dirty="0"/>
              <a:t> </a:t>
            </a:r>
            <a:r>
              <a:rPr lang="ar-SA" sz="1400" b="1" i="1" dirty="0"/>
              <a:t>تجزیة الامصار و تزجیة الاعصار</a:t>
            </a:r>
            <a:r>
              <a:rPr lang="cs-CZ" sz="1400" b="1" u="sng" dirty="0"/>
              <a:t>)</a:t>
            </a:r>
            <a:r>
              <a:rPr lang="cs-CZ" sz="1400" dirty="0"/>
              <a:t> – Dělení krajů a prožití </a:t>
            </a:r>
            <a:r>
              <a:rPr lang="cs-CZ" sz="1400" dirty="0" smtClean="0"/>
              <a:t>věků</a:t>
            </a:r>
          </a:p>
          <a:p>
            <a:pPr marL="0" lvl="0" indent="0">
              <a:buNone/>
            </a:pPr>
            <a:endParaRPr lang="cs-CZ" sz="1400" dirty="0"/>
          </a:p>
          <a:p>
            <a:pPr lvl="0"/>
            <a:r>
              <a:rPr lang="cs-CZ" sz="1400" dirty="0" smtClean="0"/>
              <a:t>události </a:t>
            </a:r>
            <a:r>
              <a:rPr lang="cs-CZ" sz="1400" dirty="0"/>
              <a:t>od r. 1257 – </a:t>
            </a:r>
            <a:r>
              <a:rPr lang="cs-CZ" sz="1400" dirty="0" smtClean="0"/>
              <a:t>1328</a:t>
            </a:r>
            <a:endParaRPr lang="cs-CZ" sz="1400" dirty="0"/>
          </a:p>
          <a:p>
            <a:pPr lvl="0"/>
            <a:endParaRPr lang="cs-CZ" sz="1400" dirty="0" smtClean="0"/>
          </a:p>
          <a:p>
            <a:pPr lvl="0"/>
            <a:r>
              <a:rPr lang="cs-CZ" sz="1400" dirty="0" smtClean="0"/>
              <a:t>Kniha začíná úmrtím </a:t>
            </a:r>
            <a:r>
              <a:rPr lang="cs-CZ" sz="1400" dirty="0" err="1"/>
              <a:t>Möngke</a:t>
            </a:r>
            <a:r>
              <a:rPr lang="cs-CZ" sz="1400" dirty="0"/>
              <a:t> </a:t>
            </a:r>
            <a:r>
              <a:rPr lang="cs-CZ" sz="1400" dirty="0" smtClean="0"/>
              <a:t>Chána -) nástupnictví </a:t>
            </a:r>
            <a:r>
              <a:rPr lang="cs-CZ" sz="1400" dirty="0" err="1" smtClean="0"/>
              <a:t>Kublaj</a:t>
            </a:r>
            <a:r>
              <a:rPr lang="cs-CZ" sz="1400" dirty="0" smtClean="0"/>
              <a:t>-chána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/>
              <a:t>ve 3.a 4. </a:t>
            </a:r>
            <a:r>
              <a:rPr lang="cs-CZ" sz="1400" dirty="0" smtClean="0"/>
              <a:t>svazek: o Indii</a:t>
            </a:r>
            <a:endParaRPr lang="cs-CZ" sz="1400" dirty="0"/>
          </a:p>
          <a:p>
            <a:pPr lvl="0"/>
            <a:endParaRPr lang="cs-CZ" sz="1400" dirty="0" smtClean="0"/>
          </a:p>
          <a:p>
            <a:pPr lvl="0"/>
            <a:r>
              <a:rPr lang="cs-CZ" sz="1400" dirty="0" smtClean="0"/>
              <a:t>forma: arabizace</a:t>
            </a:r>
            <a:r>
              <a:rPr lang="cs-CZ" sz="1400" dirty="0"/>
              <a:t>, </a:t>
            </a:r>
            <a:r>
              <a:rPr lang="cs-CZ" sz="1400" dirty="0" smtClean="0"/>
              <a:t>bombast</a:t>
            </a:r>
            <a:r>
              <a:rPr lang="cs-CZ" sz="1400" dirty="0"/>
              <a:t>, květnatost </a:t>
            </a:r>
            <a:r>
              <a:rPr lang="cs-CZ" sz="1400" dirty="0" smtClean="0"/>
              <a:t> 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cs-CZ" sz="1400" dirty="0" smtClean="0"/>
              <a:t>v</a:t>
            </a:r>
            <a:r>
              <a:rPr lang="cs-CZ" sz="1400" dirty="0"/>
              <a:t> Bombaji 1853, 1856 Hammer </a:t>
            </a:r>
            <a:r>
              <a:rPr lang="cs-CZ" sz="1400" dirty="0" err="1"/>
              <a:t>Purgstall</a:t>
            </a:r>
            <a:r>
              <a:rPr lang="cs-CZ" sz="1400" dirty="0"/>
              <a:t> </a:t>
            </a:r>
            <a:r>
              <a:rPr lang="cs-CZ" sz="1400" dirty="0" smtClean="0"/>
              <a:t> </a:t>
            </a:r>
            <a:r>
              <a:rPr lang="cs-CZ" sz="1400" dirty="0"/>
              <a:t>1. německý </a:t>
            </a:r>
            <a:r>
              <a:rPr lang="cs-CZ" sz="1400" dirty="0" smtClean="0"/>
              <a:t>překlad</a:t>
            </a:r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622547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35888" cy="504056"/>
          </a:xfrm>
        </p:spPr>
        <p:txBody>
          <a:bodyPr/>
          <a:lstStyle/>
          <a:p>
            <a:r>
              <a:rPr lang="cs-CZ" sz="2400" b="1" u="sng" dirty="0" smtClean="0"/>
              <a:t/>
            </a:r>
            <a:br>
              <a:rPr lang="cs-CZ" sz="2400" b="1" u="sng" dirty="0" smtClean="0"/>
            </a:br>
            <a:r>
              <a:rPr lang="cs-CZ" sz="2400" b="1" u="sng" dirty="0" err="1" smtClean="0"/>
              <a:t>Kamáloddín</a:t>
            </a:r>
            <a:r>
              <a:rPr lang="cs-CZ" sz="2400" b="1" u="sng" dirty="0" smtClean="0"/>
              <a:t> </a:t>
            </a:r>
            <a:r>
              <a:rPr lang="cs-CZ" sz="2400" b="1" u="sng" dirty="0" err="1"/>
              <a:t>Hosejn</a:t>
            </a:r>
            <a:r>
              <a:rPr lang="cs-CZ" sz="2400" b="1" u="sng" dirty="0"/>
              <a:t> </a:t>
            </a:r>
            <a:r>
              <a:rPr lang="cs-CZ" sz="2400" b="1" u="sng" dirty="0" err="1"/>
              <a:t>Vá´iz</a:t>
            </a:r>
            <a:r>
              <a:rPr lang="cs-CZ" sz="2400" b="1" u="sng" dirty="0"/>
              <a:t> </a:t>
            </a:r>
            <a:r>
              <a:rPr lang="cs-CZ" sz="2400" b="1" u="sng" dirty="0" err="1"/>
              <a:t>Kášifí</a:t>
            </a:r>
            <a:r>
              <a:rPr lang="cs-CZ" sz="2400" b="1" u="sng" dirty="0"/>
              <a:t> ze </a:t>
            </a:r>
            <a:r>
              <a:rPr lang="cs-CZ" sz="2400" b="1" u="sng" dirty="0" err="1"/>
              <a:t>Sabzaváru</a:t>
            </a:r>
            <a:r>
              <a:rPr lang="cs-CZ" sz="2400" b="1" u="sng" dirty="0"/>
              <a:t> </a:t>
            </a:r>
            <a:r>
              <a:rPr lang="cs-CZ" sz="2400" dirty="0"/>
              <a:t>(z. 1504)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8735888" cy="5411688"/>
          </a:xfrm>
        </p:spPr>
        <p:txBody>
          <a:bodyPr/>
          <a:lstStyle/>
          <a:p>
            <a:r>
              <a:rPr lang="ar-SA" sz="1400" dirty="0" smtClean="0"/>
              <a:t>کمال‌الدین </a:t>
            </a:r>
            <a:r>
              <a:rPr lang="ar-SA" sz="1400" dirty="0"/>
              <a:t>حسین   واعظ </a:t>
            </a:r>
            <a:r>
              <a:rPr lang="ar-SA" sz="1400" dirty="0" smtClean="0"/>
              <a:t>کاشفی</a:t>
            </a:r>
            <a:r>
              <a:rPr lang="cs-CZ" sz="1400" dirty="0"/>
              <a:t> </a:t>
            </a:r>
            <a:r>
              <a:rPr lang="cs-CZ" sz="1400" dirty="0" smtClean="0"/>
              <a:t>   1436—1504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  </a:t>
            </a:r>
            <a:r>
              <a:rPr lang="cs-CZ" sz="1400" b="1" dirty="0" err="1" smtClean="0"/>
              <a:t>Mollá</a:t>
            </a:r>
            <a:r>
              <a:rPr lang="cs-CZ" sz="1400" b="1" dirty="0" smtClean="0"/>
              <a:t> </a:t>
            </a:r>
            <a:r>
              <a:rPr lang="cs-CZ" sz="1400" b="1" dirty="0" err="1"/>
              <a:t>Hosejn</a:t>
            </a:r>
            <a:endParaRPr lang="cs-CZ" sz="1400" dirty="0"/>
          </a:p>
          <a:p>
            <a:r>
              <a:rPr lang="cs-CZ" sz="1400" dirty="0" err="1"/>
              <a:t>Vá´iz</a:t>
            </a:r>
            <a:r>
              <a:rPr lang="cs-CZ" sz="1400" dirty="0"/>
              <a:t> </a:t>
            </a:r>
            <a:r>
              <a:rPr lang="ar-SA" sz="1400" dirty="0"/>
              <a:t>واعظ</a:t>
            </a:r>
            <a:r>
              <a:rPr lang="cs-CZ" sz="1400" dirty="0"/>
              <a:t> = kazatel </a:t>
            </a:r>
            <a:endParaRPr lang="cs-CZ" sz="1400" dirty="0"/>
          </a:p>
          <a:p>
            <a:endParaRPr lang="cs-CZ" sz="1400" dirty="0"/>
          </a:p>
          <a:p>
            <a:pPr lvl="0"/>
            <a:r>
              <a:rPr lang="cs-CZ" sz="1400" dirty="0" smtClean="0"/>
              <a:t>vědec</a:t>
            </a:r>
            <a:r>
              <a:rPr lang="cs-CZ" sz="1400" dirty="0"/>
              <a:t>, </a:t>
            </a:r>
            <a:r>
              <a:rPr lang="cs-CZ" sz="1400" dirty="0" smtClean="0"/>
              <a:t>astronom, matematik, vykladač Koránu, vlivný </a:t>
            </a:r>
            <a:r>
              <a:rPr lang="cs-CZ" sz="1400" dirty="0"/>
              <a:t>kazatel </a:t>
            </a:r>
            <a:r>
              <a:rPr lang="cs-CZ" sz="1400" dirty="0" smtClean="0"/>
              <a:t>i básník</a:t>
            </a:r>
          </a:p>
          <a:p>
            <a:pPr marL="0" lvl="0" indent="0">
              <a:buNone/>
            </a:pPr>
            <a:endParaRPr lang="cs-CZ" sz="1400" dirty="0"/>
          </a:p>
          <a:p>
            <a:pPr lvl="0"/>
            <a:r>
              <a:rPr lang="cs-CZ" sz="1400" dirty="0" smtClean="0"/>
              <a:t>narodil </a:t>
            </a:r>
            <a:r>
              <a:rPr lang="cs-CZ" sz="1400" dirty="0"/>
              <a:t>se v </a:t>
            </a:r>
            <a:r>
              <a:rPr lang="cs-CZ" sz="1400" b="1" dirty="0" err="1" smtClean="0"/>
              <a:t>Sabzaváru</a:t>
            </a:r>
            <a:r>
              <a:rPr lang="cs-CZ" sz="1400" dirty="0" smtClean="0"/>
              <a:t>, působil </a:t>
            </a:r>
            <a:r>
              <a:rPr lang="cs-CZ" sz="1400" dirty="0"/>
              <a:t>v </a:t>
            </a:r>
            <a:r>
              <a:rPr lang="cs-CZ" sz="1400" dirty="0" err="1" smtClean="0"/>
              <a:t>Herátu</a:t>
            </a:r>
            <a:endParaRPr lang="cs-CZ" sz="1400" dirty="0" smtClean="0"/>
          </a:p>
          <a:p>
            <a:pPr lvl="0"/>
            <a:endParaRPr lang="cs-CZ" sz="1400" dirty="0"/>
          </a:p>
          <a:p>
            <a:pPr lvl="0"/>
            <a:r>
              <a:rPr lang="cs-CZ" sz="1400" dirty="0" err="1"/>
              <a:t>Sabzavár</a:t>
            </a:r>
            <a:r>
              <a:rPr lang="cs-CZ" sz="1400" dirty="0"/>
              <a:t> – </a:t>
            </a:r>
            <a:r>
              <a:rPr lang="cs-CZ" sz="1400" dirty="0" smtClean="0"/>
              <a:t>město </a:t>
            </a:r>
            <a:r>
              <a:rPr lang="cs-CZ" sz="1400" dirty="0"/>
              <a:t>pod patronací </a:t>
            </a:r>
            <a:r>
              <a:rPr lang="cs-CZ" sz="1400" dirty="0" err="1"/>
              <a:t>Sarbadárů</a:t>
            </a:r>
            <a:r>
              <a:rPr lang="cs-CZ" sz="1400" dirty="0"/>
              <a:t> – vládli Z Chorásánu během dezintegrace mongolského </a:t>
            </a:r>
            <a:r>
              <a:rPr lang="cs-CZ" sz="1400" dirty="0" err="1"/>
              <a:t>ílchánátu</a:t>
            </a:r>
            <a:r>
              <a:rPr lang="cs-CZ" sz="1400" dirty="0"/>
              <a:t> v pol. 14. stol. </a:t>
            </a:r>
          </a:p>
          <a:p>
            <a:pPr marL="0" lvl="0" indent="0">
              <a:buNone/>
            </a:pPr>
            <a:endParaRPr lang="cs-CZ" sz="1400" dirty="0" smtClean="0"/>
          </a:p>
          <a:p>
            <a:pPr lvl="0"/>
            <a:r>
              <a:rPr lang="cs-CZ" sz="1400" dirty="0" smtClean="0"/>
              <a:t>R</a:t>
            </a:r>
            <a:r>
              <a:rPr lang="cs-CZ" sz="1400" dirty="0"/>
              <a:t>. 1502 napsal </a:t>
            </a:r>
            <a:r>
              <a:rPr lang="cs-CZ" sz="1400" dirty="0" err="1"/>
              <a:t>Kášifí</a:t>
            </a:r>
            <a:r>
              <a:rPr lang="cs-CZ" sz="1400" dirty="0"/>
              <a:t> dílo </a:t>
            </a:r>
            <a:r>
              <a:rPr lang="cs-CZ" sz="1400" dirty="0" err="1"/>
              <a:t>Rouzatol</a:t>
            </a:r>
            <a:r>
              <a:rPr lang="cs-CZ" sz="1400" dirty="0"/>
              <a:t> </a:t>
            </a:r>
            <a:r>
              <a:rPr lang="cs-CZ" sz="1400" dirty="0" err="1"/>
              <a:t>šohadá</a:t>
            </a:r>
            <a:r>
              <a:rPr lang="cs-CZ" sz="1400" dirty="0"/>
              <a:t> – klíčovou práci šíitské </a:t>
            </a:r>
            <a:r>
              <a:rPr lang="cs-CZ" sz="1400" dirty="0" smtClean="0"/>
              <a:t>martyrologie</a:t>
            </a:r>
          </a:p>
          <a:p>
            <a:pPr lvl="0"/>
            <a:endParaRPr lang="cs-CZ" sz="1400" dirty="0"/>
          </a:p>
          <a:p>
            <a:r>
              <a:rPr lang="cs-CZ" sz="1400" b="1" u="sng" dirty="0" err="1"/>
              <a:t>Rauzatu´š-šuhadá</a:t>
            </a:r>
            <a:r>
              <a:rPr lang="cs-CZ" sz="1400" b="1" u="sng" dirty="0"/>
              <a:t> – Zahrada mučedníků</a:t>
            </a:r>
            <a:r>
              <a:rPr lang="cs-CZ" sz="1400" dirty="0"/>
              <a:t> – </a:t>
            </a:r>
            <a:r>
              <a:rPr lang="ar-SA" sz="1400" dirty="0"/>
              <a:t>روضة </a:t>
            </a:r>
            <a:r>
              <a:rPr lang="ar-SA" sz="1400" dirty="0" smtClean="0"/>
              <a:t>الشهدا</a:t>
            </a:r>
            <a:r>
              <a:rPr lang="cs-CZ" sz="1400" dirty="0" smtClean="0"/>
              <a:t> (</a:t>
            </a:r>
            <a:r>
              <a:rPr lang="cs-CZ" sz="1400" dirty="0" err="1" smtClean="0"/>
              <a:t>Rouzatol</a:t>
            </a:r>
            <a:r>
              <a:rPr lang="cs-CZ" sz="1400" dirty="0" smtClean="0"/>
              <a:t> </a:t>
            </a:r>
            <a:r>
              <a:rPr lang="cs-CZ" sz="1400" dirty="0" err="1" smtClean="0"/>
              <a:t>šohadá</a:t>
            </a:r>
            <a:r>
              <a:rPr lang="cs-CZ" sz="1400" dirty="0" smtClean="0"/>
              <a:t> – per.)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sz="1400" i="1" u="sng" dirty="0" err="1">
                <a:hlinkClick r:id="rId2" tooltip="عباس امانت"/>
              </a:rPr>
              <a:t>Amanat</a:t>
            </a:r>
            <a:r>
              <a:rPr lang="cs-CZ" sz="1400" i="1" u="sng" dirty="0">
                <a:hlinkClick r:id="rId2" tooltip="عباس امانت"/>
              </a:rPr>
              <a:t>, </a:t>
            </a:r>
            <a:r>
              <a:rPr lang="cs-CZ" sz="1400" i="1" u="sng" dirty="0" err="1">
                <a:hlinkClick r:id="rId2" tooltip="عباس امانت"/>
              </a:rPr>
              <a:t>Abbas</a:t>
            </a:r>
            <a:r>
              <a:rPr lang="cs-CZ" sz="1400" i="1" dirty="0"/>
              <a:t> (2003). "</a:t>
            </a:r>
            <a:r>
              <a:rPr lang="cs-CZ" sz="1400" i="1" dirty="0" err="1"/>
              <a:t>Meadow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the</a:t>
            </a:r>
            <a:r>
              <a:rPr lang="cs-CZ" sz="1400" i="1" dirty="0"/>
              <a:t> </a:t>
            </a:r>
            <a:r>
              <a:rPr lang="cs-CZ" sz="1400" i="1" dirty="0" err="1"/>
              <a:t>Martyrs</a:t>
            </a:r>
            <a:r>
              <a:rPr lang="cs-CZ" sz="1400" i="1" dirty="0"/>
              <a:t>: </a:t>
            </a:r>
            <a:r>
              <a:rPr lang="cs-CZ" sz="1400" i="1" dirty="0" err="1"/>
              <a:t>Kāshifī's</a:t>
            </a:r>
            <a:r>
              <a:rPr lang="cs-CZ" sz="1400" i="1" dirty="0"/>
              <a:t> </a:t>
            </a:r>
            <a:r>
              <a:rPr lang="cs-CZ" sz="1400" i="1" dirty="0" err="1"/>
              <a:t>Persianization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the</a:t>
            </a:r>
            <a:r>
              <a:rPr lang="cs-CZ" sz="1400" i="1" dirty="0"/>
              <a:t> </a:t>
            </a:r>
            <a:r>
              <a:rPr lang="cs-CZ" sz="1400" i="1" dirty="0" err="1"/>
              <a:t>Shi'i</a:t>
            </a:r>
            <a:r>
              <a:rPr lang="cs-CZ" sz="1400" i="1" dirty="0"/>
              <a:t> </a:t>
            </a:r>
            <a:r>
              <a:rPr lang="cs-CZ" sz="1400" i="1" dirty="0" err="1"/>
              <a:t>Martyrdom</a:t>
            </a:r>
            <a:r>
              <a:rPr lang="cs-CZ" sz="1400" i="1" dirty="0"/>
              <a:t> </a:t>
            </a:r>
            <a:r>
              <a:rPr lang="cs-CZ" sz="1400" i="1" dirty="0" err="1"/>
              <a:t>Narrative</a:t>
            </a:r>
            <a:r>
              <a:rPr lang="cs-CZ" sz="1400" i="1" dirty="0"/>
              <a:t> in </a:t>
            </a:r>
            <a:r>
              <a:rPr lang="cs-CZ" sz="1400" i="1" dirty="0" err="1"/>
              <a:t>the</a:t>
            </a:r>
            <a:r>
              <a:rPr lang="cs-CZ" sz="1400" i="1" dirty="0"/>
              <a:t> Late </a:t>
            </a:r>
            <a:r>
              <a:rPr lang="cs-CZ" sz="1400" i="1" dirty="0" err="1"/>
              <a:t>Tīmūrid</a:t>
            </a:r>
            <a:r>
              <a:rPr lang="cs-CZ" sz="1400" i="1" dirty="0"/>
              <a:t> </a:t>
            </a:r>
            <a:r>
              <a:rPr lang="cs-CZ" sz="1400" i="1" dirty="0" err="1"/>
              <a:t>Herat</a:t>
            </a:r>
            <a:r>
              <a:rPr lang="cs-CZ" sz="1400" i="1" dirty="0"/>
              <a:t>". In </a:t>
            </a:r>
            <a:r>
              <a:rPr lang="cs-CZ" sz="1400" i="1" dirty="0" err="1"/>
              <a:t>Farhad</a:t>
            </a:r>
            <a:r>
              <a:rPr lang="cs-CZ" sz="1400" i="1" dirty="0"/>
              <a:t> </a:t>
            </a:r>
            <a:r>
              <a:rPr lang="cs-CZ" sz="1400" i="1" dirty="0" err="1"/>
              <a:t>Daftary</a:t>
            </a:r>
            <a:r>
              <a:rPr lang="cs-CZ" sz="1400" i="1" dirty="0"/>
              <a:t> and Josef W. </a:t>
            </a:r>
            <a:r>
              <a:rPr lang="cs-CZ" sz="1400" i="1" dirty="0" err="1"/>
              <a:t>Meri</a:t>
            </a:r>
            <a:r>
              <a:rPr lang="cs-CZ" sz="1400" i="1" dirty="0"/>
              <a:t>. </a:t>
            </a:r>
            <a:r>
              <a:rPr lang="cs-CZ" sz="1400" i="1" dirty="0" err="1"/>
              <a:t>Culture</a:t>
            </a:r>
            <a:r>
              <a:rPr lang="cs-CZ" sz="1400" i="1" dirty="0"/>
              <a:t> and </a:t>
            </a:r>
            <a:r>
              <a:rPr lang="cs-CZ" sz="1400" i="1" dirty="0" err="1"/>
              <a:t>Memory</a:t>
            </a:r>
            <a:r>
              <a:rPr lang="cs-CZ" sz="1400" i="1" dirty="0"/>
              <a:t> in Medieval </a:t>
            </a:r>
            <a:r>
              <a:rPr lang="cs-CZ" sz="1400" i="1" dirty="0" err="1"/>
              <a:t>Islam</a:t>
            </a:r>
            <a:r>
              <a:rPr lang="cs-CZ" sz="1400" i="1" dirty="0"/>
              <a:t>: </a:t>
            </a:r>
            <a:r>
              <a:rPr lang="cs-CZ" sz="1400" i="1" dirty="0" err="1"/>
              <a:t>Essays</a:t>
            </a:r>
            <a:r>
              <a:rPr lang="cs-CZ" sz="1400" i="1" dirty="0"/>
              <a:t> in </a:t>
            </a:r>
            <a:r>
              <a:rPr lang="cs-CZ" sz="1400" i="1" dirty="0" err="1"/>
              <a:t>Honour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Wilferd</a:t>
            </a:r>
            <a:r>
              <a:rPr lang="cs-CZ" sz="1400" i="1" dirty="0"/>
              <a:t> </a:t>
            </a:r>
            <a:r>
              <a:rPr lang="cs-CZ" sz="1400" i="1" dirty="0" err="1"/>
              <a:t>Madelung</a:t>
            </a:r>
            <a:r>
              <a:rPr lang="cs-CZ" sz="1400" i="1" dirty="0"/>
              <a:t>. </a:t>
            </a:r>
            <a:r>
              <a:rPr lang="cs-CZ" sz="1400" i="1" u="sng" dirty="0">
                <a:hlinkClick r:id="rId3" tooltip="آی بی توریس"/>
              </a:rPr>
              <a:t>I.B. </a:t>
            </a:r>
            <a:r>
              <a:rPr lang="cs-CZ" sz="1400" i="1" u="sng" dirty="0" err="1">
                <a:hlinkClick r:id="rId3" tooltip="آی بی توریس"/>
              </a:rPr>
              <a:t>Tauris</a:t>
            </a:r>
            <a:r>
              <a:rPr lang="cs-CZ" sz="1400" i="1" dirty="0"/>
              <a:t>.</a:t>
            </a:r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7545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35888" cy="360040"/>
          </a:xfrm>
        </p:spPr>
        <p:txBody>
          <a:bodyPr/>
          <a:lstStyle/>
          <a:p>
            <a:r>
              <a:rPr lang="cs-CZ" sz="2000" b="1" u="sng" dirty="0" err="1"/>
              <a:t>Rauzatu´š-šuhadá</a:t>
            </a:r>
            <a:r>
              <a:rPr lang="cs-CZ" sz="2000" b="1" u="sng" dirty="0"/>
              <a:t> – Zahrada mučedníků</a:t>
            </a:r>
            <a:r>
              <a:rPr lang="cs-CZ" sz="2000" dirty="0"/>
              <a:t> – </a:t>
            </a:r>
            <a:r>
              <a:rPr lang="ar-SA" sz="2000" dirty="0"/>
              <a:t>روضة الشهدا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8735888" cy="5411688"/>
          </a:xfrm>
        </p:spPr>
        <p:txBody>
          <a:bodyPr/>
          <a:lstStyle/>
          <a:p>
            <a:pPr lvl="0"/>
            <a:r>
              <a:rPr lang="cs-CZ" sz="1400" dirty="0" smtClean="0"/>
              <a:t>Žánr/</a:t>
            </a:r>
            <a:r>
              <a:rPr lang="cs-CZ" sz="1400" dirty="0" err="1" smtClean="0"/>
              <a:t>narativ</a:t>
            </a:r>
            <a:r>
              <a:rPr lang="cs-CZ" sz="1400" dirty="0" smtClean="0"/>
              <a:t> </a:t>
            </a:r>
            <a:r>
              <a:rPr lang="cs-CZ" sz="1400" b="1" dirty="0" err="1"/>
              <a:t>maqátil</a:t>
            </a:r>
            <a:r>
              <a:rPr lang="cs-CZ" sz="1400" dirty="0"/>
              <a:t> - </a:t>
            </a:r>
            <a:r>
              <a:rPr lang="ar-SA" sz="1400" b="1" dirty="0"/>
              <a:t>مَقْتَل</a:t>
            </a:r>
            <a:r>
              <a:rPr lang="cs-CZ" sz="1400" b="1" dirty="0" err="1"/>
              <a:t>maqtal</a:t>
            </a:r>
            <a:r>
              <a:rPr lang="cs-CZ" sz="1400" b="1" dirty="0"/>
              <a:t>  – vyprávění o martyrologii šíitských </a:t>
            </a:r>
            <a:r>
              <a:rPr lang="cs-CZ" sz="1400" b="1" dirty="0" smtClean="0"/>
              <a:t>mučedníků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/>
              <a:t>a</a:t>
            </a:r>
            <a:r>
              <a:rPr lang="cs-CZ" sz="1400" dirty="0" smtClean="0"/>
              <a:t>rabský, oblíbený: </a:t>
            </a:r>
            <a:r>
              <a:rPr lang="cs-CZ" sz="1400" dirty="0" err="1"/>
              <a:t>maqtal</a:t>
            </a:r>
            <a:r>
              <a:rPr lang="cs-CZ" sz="1400" dirty="0"/>
              <a:t> al-Husajn</a:t>
            </a:r>
          </a:p>
          <a:p>
            <a:pPr lvl="0"/>
            <a:endParaRPr lang="cs-CZ" sz="1400" dirty="0" smtClean="0"/>
          </a:p>
          <a:p>
            <a:pPr lvl="0"/>
            <a:r>
              <a:rPr lang="cs-CZ" sz="1400" dirty="0" err="1" smtClean="0"/>
              <a:t>Qádžárovci</a:t>
            </a:r>
            <a:r>
              <a:rPr lang="cs-CZ" sz="1400" dirty="0" smtClean="0"/>
              <a:t> -  </a:t>
            </a:r>
            <a:r>
              <a:rPr lang="cs-CZ" sz="1400" dirty="0" err="1"/>
              <a:t>ta´zije</a:t>
            </a:r>
            <a:r>
              <a:rPr lang="cs-CZ" sz="1400" dirty="0"/>
              <a:t> </a:t>
            </a:r>
            <a:r>
              <a:rPr lang="cs-CZ" sz="1400" dirty="0" err="1"/>
              <a:t>chání</a:t>
            </a:r>
            <a:r>
              <a:rPr lang="cs-CZ" sz="1400" dirty="0"/>
              <a:t> – </a:t>
            </a:r>
            <a:r>
              <a:rPr lang="ar-SA" sz="1400" dirty="0" smtClean="0"/>
              <a:t>تعزیه‌خوانی</a:t>
            </a:r>
            <a:endParaRPr lang="cs-CZ" sz="1400" dirty="0"/>
          </a:p>
          <a:p>
            <a:pPr marL="0" lv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ar-SA" sz="1400" dirty="0" smtClean="0"/>
              <a:t>روضة </a:t>
            </a:r>
            <a:r>
              <a:rPr lang="cs-CZ" sz="1400" dirty="0" smtClean="0"/>
              <a:t>  v</a:t>
            </a:r>
            <a:r>
              <a:rPr lang="cs-CZ" sz="1400" dirty="0"/>
              <a:t> ar. zahrada, </a:t>
            </a:r>
            <a:r>
              <a:rPr lang="cs-CZ" sz="1400" dirty="0" smtClean="0"/>
              <a:t>ráj</a:t>
            </a:r>
          </a:p>
          <a:p>
            <a:pPr marL="0" lv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cs-CZ" sz="1400" dirty="0" err="1"/>
              <a:t>rouze-chání</a:t>
            </a:r>
            <a:r>
              <a:rPr lang="cs-CZ" sz="1400" dirty="0"/>
              <a:t> = </a:t>
            </a:r>
            <a:r>
              <a:rPr lang="ar-SA" sz="1400" dirty="0"/>
              <a:t>روضه‌خوانی </a:t>
            </a:r>
            <a:r>
              <a:rPr lang="cs-CZ" sz="1400" dirty="0"/>
              <a:t>- recitace </a:t>
            </a:r>
            <a:r>
              <a:rPr lang="cs-CZ" sz="1400" dirty="0" err="1"/>
              <a:t>muharr</a:t>
            </a:r>
            <a:r>
              <a:rPr lang="cs-CZ" sz="1400" dirty="0"/>
              <a:t>. elegií – </a:t>
            </a:r>
            <a:r>
              <a:rPr lang="ar-SA" sz="1400" dirty="0"/>
              <a:t>مرثیه</a:t>
            </a:r>
            <a:endParaRPr lang="cs-CZ" sz="1400" dirty="0"/>
          </a:p>
          <a:p>
            <a:r>
              <a:rPr lang="cs-CZ" sz="1400" dirty="0"/>
              <a:t> </a:t>
            </a:r>
            <a:endParaRPr lang="cs-CZ" sz="1400" dirty="0"/>
          </a:p>
          <a:p>
            <a:pPr lvl="0"/>
            <a:r>
              <a:rPr lang="ar-SA" sz="1400" dirty="0"/>
              <a:t>سوگواری محرم</a:t>
            </a:r>
            <a:r>
              <a:rPr lang="cs-CZ" sz="1400" dirty="0"/>
              <a:t> </a:t>
            </a:r>
            <a:r>
              <a:rPr lang="cs-CZ" sz="1400" dirty="0" err="1"/>
              <a:t>súgvárí</a:t>
            </a:r>
            <a:r>
              <a:rPr lang="cs-CZ" sz="1400" dirty="0"/>
              <a:t>-je </a:t>
            </a:r>
            <a:r>
              <a:rPr lang="cs-CZ" sz="1400" dirty="0" err="1"/>
              <a:t>moharram</a:t>
            </a:r>
            <a:r>
              <a:rPr lang="cs-CZ" sz="1400" dirty="0"/>
              <a:t> – m. tryzna (oplakávání)</a:t>
            </a:r>
          </a:p>
          <a:p>
            <a:pPr marL="0" indent="0">
              <a:buNone/>
            </a:pPr>
            <a:endParaRPr lang="cs-CZ" sz="1400" dirty="0"/>
          </a:p>
          <a:p>
            <a:pPr lvl="0"/>
            <a:r>
              <a:rPr lang="cs-CZ" sz="1400" b="1" u="sng" dirty="0"/>
              <a:t>16. stol – počátek rituálů „</a:t>
            </a:r>
            <a:r>
              <a:rPr lang="cs-CZ" sz="1400" b="1" u="sng" dirty="0" err="1"/>
              <a:t>rouze</a:t>
            </a:r>
            <a:r>
              <a:rPr lang="cs-CZ" sz="1400" b="1" u="sng" dirty="0"/>
              <a:t> </a:t>
            </a:r>
            <a:r>
              <a:rPr lang="cs-CZ" sz="1400" b="1" u="sng" dirty="0" err="1" smtClean="0"/>
              <a:t>chání</a:t>
            </a:r>
            <a:r>
              <a:rPr lang="cs-CZ" sz="1400" b="1" u="sng" dirty="0" smtClean="0"/>
              <a:t>“</a:t>
            </a:r>
          </a:p>
          <a:p>
            <a:pPr lvl="0"/>
            <a:endParaRPr lang="cs-CZ" sz="1400" b="1" u="sng" dirty="0"/>
          </a:p>
          <a:p>
            <a:pPr lvl="0"/>
            <a:r>
              <a:rPr lang="cs-CZ" sz="1400" dirty="0" smtClean="0"/>
              <a:t>samotné </a:t>
            </a:r>
            <a:r>
              <a:rPr lang="cs-CZ" sz="1400" dirty="0"/>
              <a:t>rituály oplakávání jsou ale samozřejmě mnohem ranější -  datují se bezprostředně po bitvě </a:t>
            </a:r>
            <a:r>
              <a:rPr lang="cs-CZ" sz="1400" dirty="0" smtClean="0"/>
              <a:t>u </a:t>
            </a:r>
            <a:r>
              <a:rPr lang="cs-CZ" sz="1400" dirty="0" err="1" smtClean="0"/>
              <a:t>Karbalá</a:t>
            </a:r>
            <a:endParaRPr lang="cs-CZ" sz="1400" dirty="0" smtClean="0"/>
          </a:p>
          <a:p>
            <a:pPr marL="0" lvl="0" indent="0">
              <a:buNone/>
            </a:pPr>
            <a:endParaRPr lang="cs-CZ" sz="1400" dirty="0"/>
          </a:p>
          <a:p>
            <a:pPr lvl="0"/>
            <a:r>
              <a:rPr lang="cs-CZ" sz="1400" dirty="0" smtClean="0"/>
              <a:t>hlavní </a:t>
            </a:r>
            <a:r>
              <a:rPr lang="cs-CZ" sz="1400" dirty="0"/>
              <a:t>rozvoj </a:t>
            </a:r>
            <a:r>
              <a:rPr lang="cs-CZ" sz="1400" dirty="0" err="1"/>
              <a:t>šiitských</a:t>
            </a:r>
            <a:r>
              <a:rPr lang="cs-CZ" sz="1400" dirty="0"/>
              <a:t> rituálů za </a:t>
            </a:r>
            <a:r>
              <a:rPr lang="cs-CZ" sz="1400" dirty="0" err="1" smtClean="0"/>
              <a:t>Safíjovců</a:t>
            </a:r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91413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19864" cy="432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7696200" cy="6021288"/>
          </a:xfrm>
        </p:spPr>
        <p:txBody>
          <a:bodyPr/>
          <a:lstStyle/>
          <a:p>
            <a:r>
              <a:rPr lang="cs-CZ" sz="1400" dirty="0" smtClean="0"/>
              <a:t>o mučednictví imáma </a:t>
            </a:r>
            <a:r>
              <a:rPr lang="cs-CZ" sz="1400" dirty="0"/>
              <a:t>Husajna a událostech </a:t>
            </a:r>
            <a:r>
              <a:rPr lang="cs-CZ" sz="1400" dirty="0" smtClean="0"/>
              <a:t>u </a:t>
            </a:r>
            <a:r>
              <a:rPr lang="cs-CZ" sz="1400" dirty="0" err="1"/>
              <a:t>Karbalá</a:t>
            </a:r>
            <a:r>
              <a:rPr lang="cs-CZ" sz="1400" dirty="0"/>
              <a:t> - 680.</a:t>
            </a:r>
          </a:p>
          <a:p>
            <a:pPr lvl="0"/>
            <a:r>
              <a:rPr lang="cs-CZ" sz="1400" dirty="0" smtClean="0"/>
              <a:t>četba </a:t>
            </a:r>
            <a:r>
              <a:rPr lang="cs-CZ" sz="1400" dirty="0"/>
              <a:t>textů a improvizace řečníka měla přivést lidi k slzám</a:t>
            </a:r>
            <a:r>
              <a:rPr lang="cs-CZ" sz="1400" dirty="0" smtClean="0"/>
              <a:t>.: “K</a:t>
            </a:r>
            <a:r>
              <a:rPr lang="cs-CZ" sz="1400" i="1" dirty="0" smtClean="0"/>
              <a:t>aždý</a:t>
            </a:r>
            <a:r>
              <a:rPr lang="cs-CZ" sz="1400" i="1" dirty="0"/>
              <a:t>, kdo  pláče pro Husajna, nebo přiměje někoho plakat pro něj, půjde přímo do </a:t>
            </a:r>
            <a:r>
              <a:rPr lang="cs-CZ" sz="1400" i="1" dirty="0" smtClean="0"/>
              <a:t>ráje.“</a:t>
            </a:r>
            <a:endParaRPr lang="cs-CZ" sz="1400" dirty="0"/>
          </a:p>
          <a:p>
            <a:pPr marL="0" indent="0">
              <a:buNone/>
            </a:pPr>
            <a:r>
              <a:rPr lang="cs-CZ" sz="1400" i="1" dirty="0"/>
              <a:t> </a:t>
            </a:r>
            <a:endParaRPr lang="cs-CZ" sz="1400" dirty="0"/>
          </a:p>
          <a:p>
            <a:r>
              <a:rPr lang="cs-CZ" sz="1400" dirty="0" smtClean="0"/>
              <a:t>nový </a:t>
            </a:r>
            <a:r>
              <a:rPr lang="cs-CZ" sz="1400" dirty="0"/>
              <a:t>žánr v perské literatuře </a:t>
            </a:r>
            <a:r>
              <a:rPr lang="cs-CZ" sz="1400" dirty="0" smtClean="0"/>
              <a:t>–prozaické </a:t>
            </a:r>
            <a:r>
              <a:rPr lang="cs-CZ" sz="1400" dirty="0"/>
              <a:t>historické </a:t>
            </a:r>
            <a:r>
              <a:rPr lang="cs-CZ" sz="1400" dirty="0" smtClean="0"/>
              <a:t>tvorby</a:t>
            </a:r>
          </a:p>
          <a:p>
            <a:pPr marL="0" indent="0">
              <a:buNone/>
            </a:pPr>
            <a:endParaRPr lang="cs-CZ" sz="1400" dirty="0"/>
          </a:p>
          <a:p>
            <a:pPr lvl="0"/>
            <a:r>
              <a:rPr lang="cs-CZ" sz="1400" dirty="0" smtClean="0"/>
              <a:t>perština </a:t>
            </a:r>
            <a:r>
              <a:rPr lang="cs-CZ" sz="1400" dirty="0"/>
              <a:t>tehdejší </a:t>
            </a:r>
            <a:r>
              <a:rPr lang="cs-CZ" sz="1400" dirty="0" smtClean="0"/>
              <a:t>doby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 smtClean="0"/>
              <a:t>Obsahově emocionální, niterní, sentimentální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 smtClean="0"/>
              <a:t>historické </a:t>
            </a:r>
            <a:r>
              <a:rPr lang="cs-CZ" sz="1400" dirty="0"/>
              <a:t>aluze </a:t>
            </a:r>
            <a:r>
              <a:rPr lang="cs-CZ" sz="1400" dirty="0" smtClean="0"/>
              <a:t>– autenticita</a:t>
            </a:r>
          </a:p>
          <a:p>
            <a:pPr marL="0" lvl="0" indent="0">
              <a:buNone/>
            </a:pPr>
            <a:endParaRPr lang="cs-CZ" sz="1400" dirty="0"/>
          </a:p>
          <a:p>
            <a:pPr lvl="0"/>
            <a:r>
              <a:rPr lang="cs-CZ" sz="1400" dirty="0" smtClean="0"/>
              <a:t>nová </a:t>
            </a:r>
            <a:r>
              <a:rPr lang="cs-CZ" sz="1400" dirty="0"/>
              <a:t>fáze </a:t>
            </a:r>
            <a:r>
              <a:rPr lang="cs-CZ" sz="1400" dirty="0" smtClean="0"/>
              <a:t>vypravěčství? </a:t>
            </a:r>
            <a:r>
              <a:rPr lang="cs-CZ" sz="1400" b="1" dirty="0" err="1" smtClean="0"/>
              <a:t>Abbás</a:t>
            </a:r>
            <a:r>
              <a:rPr lang="cs-CZ" sz="1400" b="1" dirty="0" smtClean="0"/>
              <a:t> </a:t>
            </a:r>
            <a:r>
              <a:rPr lang="cs-CZ" sz="1400" b="1" dirty="0" err="1"/>
              <a:t>Amanat</a:t>
            </a:r>
            <a:r>
              <a:rPr lang="cs-CZ" sz="1400" dirty="0"/>
              <a:t> hovoří o vzniku nového žánru – historického románu </a:t>
            </a:r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cs-CZ" sz="1400" b="1" dirty="0" err="1" smtClean="0"/>
              <a:t>Mortezá</a:t>
            </a:r>
            <a:r>
              <a:rPr lang="cs-CZ" sz="1400" b="1" dirty="0" smtClean="0"/>
              <a:t> </a:t>
            </a:r>
            <a:r>
              <a:rPr lang="cs-CZ" sz="1400" b="1" dirty="0" err="1"/>
              <a:t>Motaharí</a:t>
            </a:r>
            <a:r>
              <a:rPr lang="cs-CZ" sz="1400" dirty="0"/>
              <a:t> (1920-79) </a:t>
            </a:r>
            <a:r>
              <a:rPr lang="cs-CZ" sz="1400" dirty="0" smtClean="0"/>
              <a:t>– moderní kritika díla</a:t>
            </a:r>
            <a:r>
              <a:rPr lang="cs-CZ" sz="1400" i="1" dirty="0"/>
              <a:t> </a:t>
            </a:r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93931399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1">
      <a:dk1>
        <a:srgbClr val="005A58"/>
      </a:dk1>
      <a:lt1>
        <a:srgbClr val="FFFFFF"/>
      </a:lt1>
      <a:dk2>
        <a:srgbClr val="0099CC"/>
      </a:dk2>
      <a:lt2>
        <a:srgbClr val="CCECFF"/>
      </a:lt2>
      <a:accent1>
        <a:srgbClr val="005EAC"/>
      </a:accent1>
      <a:accent2>
        <a:srgbClr val="6D6FC7"/>
      </a:accent2>
      <a:accent3>
        <a:srgbClr val="AACAE2"/>
      </a:accent3>
      <a:accent4>
        <a:srgbClr val="DADADA"/>
      </a:accent4>
      <a:accent5>
        <a:srgbClr val="AAB6D2"/>
      </a:accent5>
      <a:accent6>
        <a:srgbClr val="6264B4"/>
      </a:accent6>
      <a:hlink>
        <a:srgbClr val="99CCFF"/>
      </a:hlink>
      <a:folHlink>
        <a:srgbClr val="CCCCFF"/>
      </a:folHlink>
    </a:clrScheme>
    <a:fontScheme name="Výchozí návrh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843E9AA-3B9A-45E3-81B3-9551E3FB24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Modré želé</Template>
  <TotalTime>1498</TotalTime>
  <Words>165</Words>
  <Application>Microsoft Office PowerPoint</Application>
  <PresentationFormat>Předvádění na obrazovce (4:3)</PresentationFormat>
  <Paragraphs>84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Arial Black</vt:lpstr>
      <vt:lpstr>Výchozí návrh</vt:lpstr>
      <vt:lpstr>Prozaická tvorba 14.- 16. stol.  </vt:lpstr>
      <vt:lpstr>Prezentace aplikace PowerPoint</vt:lpstr>
      <vt:lpstr>Prezentace aplikace PowerPoint</vt:lpstr>
      <vt:lpstr> Kamáloddín Hosejn Vá´iz Kášifí ze Sabzaváru (z. 1504) </vt:lpstr>
      <vt:lpstr>Rauzatu´š-šuhadá – Zahrada mučedníků – روضة الشهدا</vt:lpstr>
      <vt:lpstr>Prezentace aplikace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Perská próza ve 13-18.stol.</dc:title>
  <dc:subject/>
  <dc:creator>eva jara</dc:creator>
  <cp:keywords/>
  <dc:description/>
  <cp:lastModifiedBy>eva jara</cp:lastModifiedBy>
  <cp:revision>6</cp:revision>
  <dcterms:created xsi:type="dcterms:W3CDTF">2020-10-26T08:29:29Z</dcterms:created>
  <dcterms:modified xsi:type="dcterms:W3CDTF">2020-10-27T09:27:37Z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TC010721191029</vt:lpwstr>
  </property>
</Properties>
</file>