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57" r:id="rId4"/>
    <p:sldId id="260" r:id="rId5"/>
    <p:sldId id="258" r:id="rId6"/>
    <p:sldId id="259" r:id="rId7"/>
    <p:sldId id="261" r:id="rId8"/>
    <p:sldId id="262" r:id="rId9"/>
    <p:sldId id="265" r:id="rId10"/>
    <p:sldId id="266" r:id="rId11"/>
    <p:sldId id="271" r:id="rId12"/>
    <p:sldId id="264" r:id="rId13"/>
    <p:sldId id="267" r:id="rId14"/>
    <p:sldId id="269" r:id="rId15"/>
    <p:sldId id="270" r:id="rId16"/>
    <p:sldId id="268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9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F8AF10-24EF-499B-9EC3-D6ADCE2F783E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26DE73-7E8C-4836-842A-8768FC7B74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Dobrý den. Začínáme</a:t>
            </a:r>
            <a:r>
              <a:rPr lang="cs-CZ" baseline="0" dirty="0"/>
              <a:t> u výjimečné knihy, o které se někdy říká, že představuje začátek kognitivní lingvistiky – jak je patrné, vyšla  v USA už před 40 lety, český překlad pak až s více než dvacetiletým zpožděním. Celou knihu (v češtině) máte vloženou ke studiu v </a:t>
            </a:r>
            <a:r>
              <a:rPr lang="cs-CZ" baseline="0" dirty="0" err="1"/>
              <a:t>Moodlu</a:t>
            </a:r>
            <a:r>
              <a:rPr lang="cs-CZ" baseline="0" dirty="0"/>
              <a:t> – čte se velmi dobře. V </a:t>
            </a:r>
            <a:r>
              <a:rPr lang="cs-CZ" baseline="0" dirty="0" err="1"/>
              <a:t>Moodlu</a:t>
            </a:r>
            <a:r>
              <a:rPr lang="cs-CZ" baseline="0" dirty="0"/>
              <a:t> je také vložen výklad k této a dalším dvěma prezentacím (o metafoře a metonymii). V této prezentaci je jen několik základních myšlenek o </a:t>
            </a:r>
            <a:r>
              <a:rPr lang="cs-CZ" baseline="0" dirty="0" err="1"/>
              <a:t>kognitivnělingvistickém</a:t>
            </a:r>
            <a:r>
              <a:rPr lang="cs-CZ" baseline="0" dirty="0"/>
              <a:t> pojetí metafory. Později budeme probírat i to, jak se metafora realizuje ve znakových jazycích.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=O5FwTwxrwhw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564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Johnson podobných schémat ve své knize vyjmenovává necelých třicet, ale některá jsou trochu sporná. Tato jsou nejznámější a nejtypičtější. (Už bylo řečeno, že o prvních dvou máme kvalifikační práce.) Už dřív bylo připomenuto schéma CESTA. Toto je k němu obrázek – tvoří ho tyto prvky: východisko, cíl a trajektorie bodů mezi nimi, kterými někdo prochází. Jsou od něho odvozeny metafory ŽIVOT JE CESTA, LÁSKA JE CESTA, VĚDECKÉ ZKOUMÁNÍ JE CESTA (jakýkoli lineární, v čase probíhající proces).</a:t>
            </a:r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/5MMR5BV9I9A</a:t>
            </a:r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771ADB-FAF6-45E9-A33C-3CA1BA8B2F18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definice zní složitě, ale tak složitá není – jen je třeba se nad ní trochu zamyslet: je to „vzorec“, je tam uspořádanost některých aktivit, tyto aktivity  jsou „percepční“ (týkají se vnímání, přijímání podnětů)+ dále jde o utváření představ a konečně o utváření pojmů (tj. o konceptualizaci). Je to hodně obecné, ale bude to vysvětleno dále. </a:t>
            </a:r>
          </a:p>
          <a:p>
            <a:r>
              <a:rPr lang="cs-CZ" dirty="0"/>
              <a:t>Dále – čím se schémata vyznačují, Důležité, že jsou základem našeho pojmového systému, že jsou dána univerzálně (mají je všichni lidé bez ohledu na kulturu, vycházejí z tělesnosti) a že jsou dána </a:t>
            </a:r>
            <a:r>
              <a:rPr lang="cs-CZ" dirty="0" err="1"/>
              <a:t>prekonceptuálně</a:t>
            </a:r>
            <a:r>
              <a:rPr lang="cs-CZ" dirty="0"/>
              <a:t> (vznikají ještě předtím, než si utvoříme pojmy – i u dětí, u lidí mentálně postižených… všichni mají prožitky svého těla – vzpřímenost, schopnost jít dopředu (po cestě), vnímat smysly… hlavně zrakem a hmatem. Na nich jsou pak založeny pojmy a pojmový systém.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/NfPOf3W8l5I</a:t>
            </a:r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/4LbFvmZkJuA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D76931-BD0F-4DD6-93E7-520D19A6F6B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819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/>
              <a:t>Schéma nádoba – nemusí to být jen něco jako hrnec</a:t>
            </a:r>
            <a:r>
              <a:rPr lang="cs-CZ" baseline="0" dirty="0"/>
              <a:t>, angl. </a:t>
            </a:r>
            <a:r>
              <a:rPr lang="cs-CZ" baseline="0" dirty="0" err="1"/>
              <a:t>container</a:t>
            </a:r>
            <a:r>
              <a:rPr lang="cs-CZ" baseline="0" dirty="0"/>
              <a:t> je širší – i místnost, jáma … cokoli, co může něco pojmout, obsahovat (</a:t>
            </a:r>
            <a:r>
              <a:rPr lang="cs-CZ" baseline="0" dirty="0" err="1"/>
              <a:t>contain</a:t>
            </a:r>
            <a:r>
              <a:rPr lang="cs-CZ" baseline="0" dirty="0"/>
              <a:t>), co má vnitřek a vnějšek a hranici mezi nimi. Pomocí tohoto schématu se konceptualizují třeba emoce (upadnout do deprese, mít plnou hlavu starostí…). Srov. 1. prezentace – o hlavě.  Pokračování v další prezentaci.</a:t>
            </a:r>
          </a:p>
          <a:p>
            <a:pPr eaLnBrk="1" hangingPunct="1">
              <a:spcBef>
                <a:spcPct val="0"/>
              </a:spcBef>
            </a:pPr>
            <a:endParaRPr lang="cs-CZ" baseline="0" dirty="0"/>
          </a:p>
          <a:p>
            <a:pPr eaLnBrk="1" hangingPunct="1">
              <a:spcBef>
                <a:spcPct val="0"/>
              </a:spcBef>
            </a:pPr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=5k_f_xuzsx8</a:t>
            </a:r>
          </a:p>
          <a:p>
            <a:pPr eaLnBrk="1" hangingPunct="1">
              <a:spcBef>
                <a:spcPct val="0"/>
              </a:spcBef>
            </a:pPr>
            <a:endParaRPr lang="cs-CZ" dirty="0"/>
          </a:p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AC43B-E58A-4F47-9AF4-3E4138EE47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 z těch typických,</a:t>
            </a:r>
            <a:r>
              <a:rPr lang="cs-CZ" baseline="0" dirty="0"/>
              <a:t> zkušenostně daných </a:t>
            </a:r>
            <a:r>
              <a:rPr lang="cs-CZ" dirty="0"/>
              <a:t>schémat je schéma CESTA.</a:t>
            </a:r>
            <a:r>
              <a:rPr lang="cs-CZ" baseline="0" dirty="0"/>
              <a:t> Zkušenosti cesty rozumíme všichni: jde o proces, který má východisko a cíl a mezi nimi trajektorie bodů, kterými musíme po cestě projít. Jako cestu konceptualizujeme především život („jeho životní cesta započala … skončila“), lásku (jako společnou cestu, srov. i „věrnou průvodkyní mu vždy byla jeho žena“), ale i vědecký výzkum (metoda – postup práce), přednášku, výklad  („Kam jsme minule došli?“, Teď trochu odbočíme…“ „Vraťme se k hlavní linii…“ (O schématu CESTA v českém znakovém jazyce psala diplomovou práci Anna Moudrá.)  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=ixSk7Qx1zRo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233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zde jsou typické cílové oblasti metafor – abstraktní skutečnosti, které nemůžeme vnímat přímo: čas, emoce apod. až po spiritualitu</a:t>
            </a:r>
            <a:r>
              <a:rPr lang="cs-CZ" baseline="0" dirty="0"/>
              <a:t> a Boha. To vše </a:t>
            </a:r>
            <a:r>
              <a:rPr lang="cs-CZ" baseline="0" dirty="0" err="1"/>
              <a:t>konceptializujeme</a:t>
            </a:r>
            <a:r>
              <a:rPr lang="cs-CZ" baseline="0" dirty="0"/>
              <a:t> prostřednictvím metafory (a také metonymie, ale o tom bude řeč později)..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=EtRe_iKy6nU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27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Otázka, co to znamená, že metaforami žijeme? - Jak je na</a:t>
            </a:r>
            <a:r>
              <a:rPr lang="cs-CZ" baseline="0" dirty="0"/>
              <a:t> </a:t>
            </a:r>
            <a:r>
              <a:rPr lang="cs-CZ" baseline="0" dirty="0" err="1"/>
              <a:t>slidu</a:t>
            </a:r>
            <a:r>
              <a:rPr lang="cs-CZ" baseline="0" dirty="0"/>
              <a:t> napsáno, metafora není jenom ozdobné vyjádření, o kterém jsme se učili ve škole v souvislosti s uměleckým textem. Vyskytuje se v našem každodenním vyjadřování, i když si to třeba neuvědomujeme. Je součástí našeho jazyka, a hlavně myšlení.  To je důležité – na základě metaforických procesů myslíme – a až sekundárně se to projevuje v jazyce, ale i v jiných komunikačních systémech – v gestech, na obrázcích, ve filmu apod., také samozřejmě ve znakových jazycích. 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=zO_A0J52eeY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108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máme jako důkaz několik obrázků, jejichž</a:t>
            </a:r>
            <a:r>
              <a:rPr lang="cs-CZ" baseline="0" dirty="0"/>
              <a:t> metaforickému sdělení </a:t>
            </a:r>
            <a:r>
              <a:rPr lang="cs-CZ" dirty="0"/>
              <a:t>lehce porozumíme. A můžeme je snadno „přeložit“ i do verbálního jazyka.  Dále se s nimi ještě setkáme.</a:t>
            </a:r>
          </a:p>
          <a:p>
            <a:endParaRPr lang="cs-CZ" dirty="0"/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www.youtube.com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watch?v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=z_xx6CkpdTE</a:t>
            </a:r>
          </a:p>
          <a:p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91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Podle autorů L. a</a:t>
            </a:r>
            <a:r>
              <a:rPr lang="cs-CZ" baseline="0" dirty="0"/>
              <a:t> J. je potřeba rozlišovat metaforu jako záležitost pojmovou / konceptuální a metaforické vyjádření jako věc jazyka. Na základě metaforických vyjádření rekonstruujeme pojmovou metaforu. Tato vyjádření máme je nalevo – zde jsou to např. frazémy, ale i výrazy, jako je „vybuchnout“ v sekundárním metaforickém významu nebo „vztek“ (což podle etymologie souvisí se „</a:t>
            </a:r>
            <a:r>
              <a:rPr lang="cs-CZ" baseline="0" dirty="0" err="1"/>
              <a:t>vztékáním</a:t>
            </a:r>
            <a:r>
              <a:rPr lang="cs-CZ" baseline="0" dirty="0"/>
              <a:t>“ (třeba nějaké rozbouřené řeky). Když si takovýto jazykový materiál, který se vztahuje k hněvu, dáme dohromady, můžeme z něho vyvodit, že v češtině je hněv konceptualizován jako zahřívaná kapalina v uzavřené nádobě. A to je pojmová metafora.</a:t>
            </a:r>
          </a:p>
          <a:p>
            <a:endParaRPr lang="cs-CZ" baseline="0" dirty="0"/>
          </a:p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19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Proces, který mezi těmito dvěma oblastmi – hněvem a daným</a:t>
            </a:r>
            <a:r>
              <a:rPr lang="cs-CZ" baseline="0" dirty="0"/>
              <a:t> </a:t>
            </a:r>
            <a:r>
              <a:rPr lang="cs-CZ" dirty="0"/>
              <a:t>fyzikálním procesem – probíhá,</a:t>
            </a:r>
            <a:r>
              <a:rPr lang="cs-CZ" baseline="0" dirty="0"/>
              <a:t> se nazývá mapování.  Oblasti, které se tu dávají do souvislosti, jsou oblast zdrojová (fyzik. </a:t>
            </a:r>
            <a:r>
              <a:rPr lang="cs-CZ" baseline="0" dirty="0" err="1"/>
              <a:t>Porces</a:t>
            </a:r>
            <a:r>
              <a:rPr lang="cs-CZ" baseline="0" dirty="0"/>
              <a:t> zahřívání) a cílová (hněv). Mezi nimi je řada korespondencí, jak je to uvedeno na </a:t>
            </a:r>
            <a:r>
              <a:rPr lang="cs-CZ" baseline="0" dirty="0" err="1"/>
              <a:t>slidu</a:t>
            </a:r>
            <a:r>
              <a:rPr lang="cs-CZ" baseline="0" dirty="0"/>
              <a:t>. Ty tvoří určitou strukturu – jde o příklad tzv. metafory strukturní. (O tom bude pojednáno dále.)  </a:t>
            </a:r>
          </a:p>
          <a:p>
            <a:endParaRPr lang="cs-CZ" baseline="0" dirty="0"/>
          </a:p>
          <a:p>
            <a:r>
              <a:rPr lang="cs-CZ" baseline="0" dirty="0"/>
              <a:t>https://</a:t>
            </a:r>
            <a:r>
              <a:rPr lang="cs-CZ" baseline="0" dirty="0" err="1"/>
              <a:t>www.youtube.com</a:t>
            </a:r>
            <a:r>
              <a:rPr lang="cs-CZ" baseline="0" dirty="0"/>
              <a:t>/</a:t>
            </a:r>
            <a:r>
              <a:rPr lang="cs-CZ" baseline="0" dirty="0" err="1"/>
              <a:t>watch?v</a:t>
            </a:r>
            <a:r>
              <a:rPr lang="cs-CZ" baseline="0" dirty="0"/>
              <a:t>=Ab4e-_I2el4</a:t>
            </a:r>
          </a:p>
          <a:p>
            <a:endParaRPr lang="cs-CZ" baseline="0" dirty="0"/>
          </a:p>
          <a:p>
            <a:endParaRPr lang="cs-CZ" baseline="0" dirty="0"/>
          </a:p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527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Ale pojem HNĚV se může v češtině konceptualizovat i jinak – jako člověk/ protivník v boji, jako nebezpečné zvíře, jako oheň, jako nemoc (často i šílenství). Příklady jsou nahoře. Ukážeme si,</a:t>
            </a:r>
            <a:r>
              <a:rPr lang="cs-CZ" baseline="0" dirty="0"/>
              <a:t> že podobné konceptualizace jsou i v ČZJ. (Psala o tom ve své diplomové práci Barbora </a:t>
            </a:r>
            <a:r>
              <a:rPr lang="cs-CZ" baseline="0" dirty="0" err="1"/>
              <a:t>Gardelková</a:t>
            </a:r>
            <a:r>
              <a:rPr lang="cs-CZ" baseline="0" dirty="0"/>
              <a:t> – lze si ji  </a:t>
            </a:r>
            <a:r>
              <a:rPr lang="cs-CZ" baseline="0" dirty="0" err="1"/>
              <a:t>najt</a:t>
            </a:r>
            <a:r>
              <a:rPr lang="cs-CZ" baseline="0" dirty="0"/>
              <a:t> v </a:t>
            </a:r>
            <a:r>
              <a:rPr lang="cs-CZ" baseline="0" dirty="0" err="1"/>
              <a:t>repozitáři</a:t>
            </a:r>
            <a:r>
              <a:rPr lang="cs-CZ" baseline="0" dirty="0"/>
              <a:t> závěrečných prací.) Hněvem v češtině se zabývala Lenka </a:t>
            </a:r>
            <a:r>
              <a:rPr lang="cs-CZ" baseline="0" dirty="0" err="1"/>
              <a:t>Bednařiková</a:t>
            </a:r>
            <a:r>
              <a:rPr lang="cs-CZ" baseline="0" dirty="0"/>
              <a:t> (časopis Jazykovědné aktuality s jejím článkem o tom je vložen v </a:t>
            </a:r>
            <a:r>
              <a:rPr lang="cs-CZ" baseline="0" dirty="0" err="1"/>
              <a:t>Moodle</a:t>
            </a:r>
            <a:r>
              <a:rPr lang="cs-CZ" baseline="0" dirty="0"/>
              <a:t>). Důležité je si uvědomit, že metafora si z daného jevu vybírá jen nějaké aspekty, ostatní přehlíží. Proto lze výběrem té či oné metafory zabarvovat skutečnost, manipulovat, využívat ji ke svému prospěchu (např. v politice, v reklamě apod.).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=o06F5xzMWqc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794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Další příklad – zkuste se zamyslet na tím,</a:t>
            </a:r>
            <a:r>
              <a:rPr lang="cs-CZ" baseline="0" dirty="0"/>
              <a:t> jakými vyjádřeními byste doložili této metafory ŽIVOT je CESTA. (stanout na rozcestí, rozejít se s někým, hledat správný směr atd.) 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=5uKTKv7NAos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38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Tyto otázky se samozřejmě nabízejí: Které pojmy chápeme přímo, bez metafory? A je v metaforickém systému nějaká zákonitost?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=v84xp62HojU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74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to odpovídá Mark </a:t>
            </a:r>
            <a:r>
              <a:rPr lang="cs-CZ" dirty="0" err="1"/>
              <a:t>Johnosn</a:t>
            </a:r>
            <a:r>
              <a:rPr lang="cs-CZ" dirty="0"/>
              <a:t> v knize Body in </a:t>
            </a:r>
            <a:r>
              <a:rPr lang="cs-CZ" dirty="0" err="1"/>
              <a:t>the</a:t>
            </a:r>
            <a:r>
              <a:rPr lang="cs-CZ" dirty="0"/>
              <a:t> Mind Tělo v mysli. Základ našeho </a:t>
            </a:r>
            <a:r>
              <a:rPr lang="cs-CZ" dirty="0" err="1"/>
              <a:t>pojmovém´ho</a:t>
            </a:r>
            <a:r>
              <a:rPr lang="cs-CZ" dirty="0"/>
              <a:t> systému tvoří tělesná představová schémata – daná</a:t>
            </a:r>
            <a:r>
              <a:rPr lang="cs-CZ" baseline="0" dirty="0"/>
              <a:t> </a:t>
            </a:r>
            <a:r>
              <a:rPr lang="cs-CZ" baseline="0" dirty="0" err="1"/>
              <a:t>předpojmově</a:t>
            </a:r>
            <a:r>
              <a:rPr lang="cs-CZ" baseline="0" dirty="0"/>
              <a:t>, rozvíjená tělesnou a smyslovou zkušeností – a také v určité kultuře. Nahoře jsou vypsány typické zdrojové oblasti metafor (jsou spojeny s tělesností, prostorem, …  základními zkušenostmi těla a smyslů. O schématech bude ještě řeč.</a:t>
            </a:r>
          </a:p>
          <a:p>
            <a:endParaRPr lang="cs-CZ" baseline="0" dirty="0"/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=Yh3CkcHKY_4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6DE73-7E8C-4836-842A-8768FC7B743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53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C7558-2328-417B-8989-07E8A7185DE5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1EC6-870B-4591-81DA-B5688BB3EF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81A43-CD0F-4B1A-B3AD-26445ADEDDD5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0194-9D38-4997-B4DB-F282A94D07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FB3B-B10E-4CEA-89C7-42D7FAFAB39D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0A51-9EBF-424F-8C5E-DC1916A786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A918-E7AF-4D63-B96B-0E251138B1FC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DE33-9CFD-427B-B6BA-38DF9CEB1B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055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3F25-834E-44FA-9C58-9BB8CCD27475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5B84-677C-4BEC-B8A1-3509E1E9F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9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5BC46-DBB4-462E-ADD2-2CADAF6AFEE9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D08E-C4F3-40A0-A624-9E235B4A0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96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8B46-8E0B-4C71-B75B-3EB3189F6FAF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1FDC-929A-4952-83C6-E066869667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06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20E3-62A8-4803-9261-CFE11EF60340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AF04-166C-4872-8CFA-9EE0AE2B5C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40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5797-EF9E-4388-8C94-52446BD56D9B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7FF0F-84AC-4BF0-9A89-F2106989D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2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5213-2D42-4DAB-8C26-C6F390DC88CF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BB8C-F212-43DB-9224-3CB3F3C1D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4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3D66-CDF8-43AD-87F2-E2F606E1A4E6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457CE-A758-481C-9104-8B3F7CA37D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79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46D9-B6B5-498A-A3F9-9ADEB2A11D41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F99E3-5DA2-496E-AC8E-071E935D4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8E21-DDE1-4C3D-8834-D6FFB8E9A443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DEAE4-72B1-40CE-B1EA-8AC5AD3FD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08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29987-07E8-4A19-93AA-AAA149F28ADB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A0D6-05BF-4433-B694-0D452E053C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012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F-2CF0-4B24-A82D-3962C9E00F1D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7BC2-4718-4D8C-8852-50DFC627D1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56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A710E-765A-468A-BBCC-C11D148334F4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AEF7-C32A-4664-8FEC-45363C485B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62A9D-A284-43FB-8A1E-CDC881A684F6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EC7F-CF8F-48D1-866D-D67E1E0A7D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5C68C-9F5E-45EC-B6DF-BC4A1D361A5C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9640-D409-4451-B870-732D6008A3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00E10-D40F-49F0-A30C-D46644994BBE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AAA29-CB79-45E6-A2AA-10C41A7405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3CA6-0B26-46FA-9410-B98787556FA6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065DF-640F-4D0B-B467-76AC8CF076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99E3B-54D7-4668-8C32-7CEB351324C5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4188C-CA96-45E6-B0F5-08DECB230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8C513-BE6B-4EF6-88CB-3E8276B5D7CB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577EC-BD7B-4D00-BFA6-775D9E6613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1B92D6-3499-4C64-B8F8-9801AF48998D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237A77-F0C0-40CE-981C-141333D1F3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B2A697-5D20-43C5-BA1F-2FA17629D240}" type="datetimeFigureOut">
              <a:rPr lang="cs-CZ"/>
              <a:pPr>
                <a:defRPr/>
              </a:pPr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1895DA-2464-4A30-A16E-35413B1CFB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9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4.pn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915920" cy="2046436"/>
          </a:xfrm>
        </p:spPr>
        <p:txBody>
          <a:bodyPr/>
          <a:lstStyle/>
          <a:p>
            <a:pPr eaLnBrk="1" hangingPunct="1"/>
            <a:r>
              <a:rPr lang="cs-CZ" dirty="0"/>
              <a:t>Teorie konceptuální (pojmové) metafory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913" y="2738438"/>
            <a:ext cx="6400800" cy="17526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800" b="1" dirty="0">
                <a:solidFill>
                  <a:schemeClr val="tx1"/>
                </a:solidFill>
              </a:rPr>
              <a:t>George </a:t>
            </a:r>
            <a:r>
              <a:rPr lang="cs-CZ" sz="12800" b="1" dirty="0" err="1">
                <a:solidFill>
                  <a:schemeClr val="tx1"/>
                </a:solidFill>
              </a:rPr>
              <a:t>Lakoff</a:t>
            </a:r>
            <a:r>
              <a:rPr lang="cs-CZ" sz="12800" b="1" dirty="0">
                <a:solidFill>
                  <a:schemeClr val="tx1"/>
                </a:solidFill>
              </a:rPr>
              <a:t> – Mark Johnson: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800" b="1" i="1" dirty="0" err="1">
                <a:solidFill>
                  <a:schemeClr val="tx1"/>
                </a:solidFill>
              </a:rPr>
              <a:t>Metaphors</a:t>
            </a:r>
            <a:r>
              <a:rPr lang="cs-CZ" sz="12800" b="1" i="1" dirty="0">
                <a:solidFill>
                  <a:schemeClr val="tx1"/>
                </a:solidFill>
              </a:rPr>
              <a:t> </a:t>
            </a:r>
            <a:r>
              <a:rPr lang="cs-CZ" sz="12800" b="1" i="1" dirty="0" err="1">
                <a:solidFill>
                  <a:schemeClr val="tx1"/>
                </a:solidFill>
              </a:rPr>
              <a:t>We</a:t>
            </a:r>
            <a:r>
              <a:rPr lang="cs-CZ" sz="12800" b="1" i="1" dirty="0">
                <a:solidFill>
                  <a:schemeClr val="tx1"/>
                </a:solidFill>
              </a:rPr>
              <a:t> Live By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800" b="1" dirty="0">
                <a:solidFill>
                  <a:schemeClr val="tx1"/>
                </a:solidFill>
              </a:rPr>
              <a:t>(1980)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800" b="1" i="1" dirty="0">
                <a:solidFill>
                  <a:schemeClr val="tx1"/>
                </a:solidFill>
              </a:rPr>
              <a:t>Metafory, kterými žijeme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2800" b="1" dirty="0">
                <a:solidFill>
                  <a:schemeClr val="tx1"/>
                </a:solidFill>
              </a:rPr>
              <a:t>(2002)</a:t>
            </a:r>
          </a:p>
        </p:txBody>
      </p:sp>
      <p:pic>
        <p:nvPicPr>
          <p:cNvPr id="14340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3429000"/>
            <a:ext cx="1687512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Obrázek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6256" y="3429000"/>
            <a:ext cx="1736725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/>
              <a:t>Základní schémata</a:t>
            </a:r>
          </a:p>
        </p:txBody>
      </p:sp>
      <p:sp>
        <p:nvSpPr>
          <p:cNvPr id="21506" name="Obdélník 2"/>
          <p:cNvSpPr>
            <a:spLocks noChangeArrowheads="1"/>
          </p:cNvSpPr>
          <p:nvPr/>
        </p:nvSpPr>
        <p:spPr bwMode="auto">
          <a:xfrm>
            <a:off x="323528" y="2348880"/>
            <a:ext cx="849662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schéma NÁDOBA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schéma CESTA (východisko – cesta – cíl) 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schéma SPOJENÍ</a:t>
            </a:r>
            <a:endParaRPr kumimoji="0" lang="cs-CZ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schéma ČÁST – CELEK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schéma CENTRUM – PERIFERIE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schéma CYKLUS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schéma ROVNOVÁHA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■ schéma NAHOŘE – DOLE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aj.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 </a:t>
            </a:r>
          </a:p>
        </p:txBody>
      </p:sp>
      <p:pic>
        <p:nvPicPr>
          <p:cNvPr id="21507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6" y="1196752"/>
            <a:ext cx="5955482" cy="142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Představová schémata</a:t>
            </a:r>
            <a:br>
              <a:rPr lang="cs-CZ" b="1" dirty="0"/>
            </a:br>
            <a:r>
              <a:rPr lang="cs-CZ" b="1" dirty="0"/>
              <a:t>  (</a:t>
            </a:r>
            <a:r>
              <a:rPr lang="cs-CZ" b="1" i="1" dirty="0"/>
              <a:t>Image </a:t>
            </a:r>
            <a:r>
              <a:rPr lang="cs-CZ" b="1" i="1" dirty="0" err="1"/>
              <a:t>schemas</a:t>
            </a:r>
            <a:r>
              <a:rPr lang="cs-CZ" b="1" dirty="0"/>
              <a:t>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188" y="1685925"/>
            <a:ext cx="7921625" cy="49006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Představové (konceptuální) schéma</a:t>
            </a: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= dynamický vzorec uspořádání percepčních aktivit, utváření představ a konceptualizace.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Představová schémata jsou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rozšířená na konceptualizaci mnoha lidských aktivit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dobře definovatelná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mají vnitřní strukturu → podle ní konstruují naše rozumění a myšlení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mají psychologickou reálnost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jsou dána </a:t>
            </a:r>
            <a:r>
              <a:rPr kumimoji="0" 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univerzálně a prekonceptuálně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tvoří základ pojmového systému</a:t>
            </a:r>
            <a:endParaRPr kumimoji="0" lang="cs-CZ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907704" y="4869160"/>
            <a:ext cx="4983163" cy="1620837"/>
          </a:xfrm>
        </p:spPr>
      </p:pic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    </a:t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>       Schéma NÁDOBA (</a:t>
            </a:r>
            <a:r>
              <a:rPr lang="cs-CZ" sz="4000" i="1" dirty="0"/>
              <a:t>CONTAINER</a:t>
            </a:r>
            <a:r>
              <a:rPr lang="cs-CZ" sz="4000" dirty="0"/>
              <a:t>)</a:t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>       vnitřek, vnějšek a hranice mezi nimi: „metafory nádob a náplní“</a:t>
            </a:r>
          </a:p>
        </p:txBody>
      </p:sp>
      <p:pic>
        <p:nvPicPr>
          <p:cNvPr id="24579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349" y="1268760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Obrázek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2200" y="1295549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Obrázek 1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51680" y="1241833"/>
            <a:ext cx="26479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Schéma CESTA (</a:t>
            </a:r>
            <a:r>
              <a:rPr lang="cs-CZ" i="1" dirty="0"/>
              <a:t>PATH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„</a:t>
            </a:r>
            <a:r>
              <a:rPr lang="cs-CZ" sz="3600" dirty="0"/>
              <a:t>start“/zdroj/východisko …… trajektorie …..cíl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5EF398E4-B484-4AE4-AC4B-DF481F4D5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643" y="2618727"/>
            <a:ext cx="4040188" cy="639762"/>
          </a:xfrm>
        </p:spPr>
        <p:txBody>
          <a:bodyPr/>
          <a:lstStyle/>
          <a:p>
            <a:endParaRPr lang="cs-CZ"/>
          </a:p>
        </p:txBody>
      </p:sp>
      <p:pic>
        <p:nvPicPr>
          <p:cNvPr id="26626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0478" y="3404809"/>
            <a:ext cx="2466975" cy="184785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DED5DD-B978-4592-929A-43EAF66E6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76056" y="3429000"/>
            <a:ext cx="3964310" cy="2880320"/>
          </a:xfrm>
        </p:spPr>
        <p:txBody>
          <a:bodyPr/>
          <a:lstStyle/>
          <a:p>
            <a:endParaRPr lang="cs-CZ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0" dirty="0"/>
          </a:p>
          <a:p>
            <a:endParaRPr lang="cs-CZ" dirty="0"/>
          </a:p>
          <a:p>
            <a:r>
              <a:rPr lang="cs-CZ" dirty="0"/>
              <a:t>METAFORY</a:t>
            </a:r>
          </a:p>
          <a:p>
            <a:r>
              <a:rPr lang="cs-CZ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b="0" dirty="0"/>
              <a:t>ŽIVOT JE CESTA</a:t>
            </a:r>
          </a:p>
          <a:p>
            <a:r>
              <a:rPr lang="cs-CZ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b="0" dirty="0"/>
              <a:t>LÁSKA JE (SPOLEČNÁ) CESTA</a:t>
            </a:r>
          </a:p>
          <a:p>
            <a:r>
              <a:rPr lang="cs-CZ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b="0" dirty="0"/>
              <a:t>VÝZKUM JE CESTA</a:t>
            </a:r>
          </a:p>
          <a:p>
            <a:r>
              <a:rPr lang="cs-CZ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b="0" dirty="0"/>
              <a:t>VÝKLAD JE CESTA</a:t>
            </a:r>
          </a:p>
          <a:p>
            <a:r>
              <a:rPr lang="cs-CZ" b="0" dirty="0"/>
              <a:t>● VÝCHOVA JE CESTA</a:t>
            </a:r>
          </a:p>
          <a:p>
            <a:endParaRPr lang="cs-CZ" b="0" dirty="0"/>
          </a:p>
          <a:p>
            <a:r>
              <a:rPr lang="cs-CZ" b="0" dirty="0"/>
              <a:t>● ČAS JE CESTA</a:t>
            </a:r>
          </a:p>
          <a:p>
            <a:r>
              <a:rPr lang="cs-CZ" b="0" dirty="0"/>
              <a:t>(pohyb po cestě)</a:t>
            </a:r>
          </a:p>
          <a:p>
            <a:endParaRPr lang="cs-CZ" b="0" dirty="0"/>
          </a:p>
        </p:txBody>
      </p:sp>
      <p:pic>
        <p:nvPicPr>
          <p:cNvPr id="26627" name="Obrázek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860" y="4775290"/>
            <a:ext cx="25717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Obrázek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6127" y="2177574"/>
            <a:ext cx="4131189" cy="99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7BA73-7CCE-4B6A-AD67-A9B0D15B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008112"/>
          </a:xfrm>
        </p:spPr>
        <p:txBody>
          <a:bodyPr/>
          <a:lstStyle/>
          <a:p>
            <a:r>
              <a:rPr lang="cs-CZ" sz="4000" dirty="0"/>
              <a:t/>
            </a:r>
            <a:br>
              <a:rPr lang="cs-CZ" sz="4000" dirty="0"/>
            </a:br>
            <a:r>
              <a:rPr lang="cs-CZ" sz="4000" b="1" dirty="0"/>
              <a:t>Typické zdrojové oblasti metafor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6AED0D-9C6A-435B-9E75-D4E20A87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478539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fyzická orientace (nahoře – dole, vpředu – vzadu…)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objekty a manipulace s nimi, substance, živly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vidění (světlo – tma)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pohyb a cesta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cykly v přírodě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●  tělesné procesy a stavy 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- mnohé u metafor je dáno kulturně</a:t>
            </a:r>
          </a:p>
        </p:txBody>
      </p:sp>
    </p:spTree>
    <p:extLst>
      <p:ext uri="{BB962C8B-B14F-4D97-AF65-F5344CB8AC3E}">
        <p14:creationId xmlns:p14="http://schemas.microsoft.com/office/powerpoint/2010/main" val="37349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/>
              <a:t>Typické cílové oblasti metafor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ŽIVOT A SMRT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MYŠLENÍ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EMOCE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KOMUNIKACE, MEZILIDSKÉ VZTAHY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MOC, KONTROLA, SOCIÁLNÍ STATUS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MORÁLKA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DUCHOVNOST, BŮH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… AJ.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Co znamená, že „metaforami žijeme“?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500" dirty="0"/>
              <a:t>G. </a:t>
            </a:r>
            <a:r>
              <a:rPr lang="cs-CZ" sz="5500" dirty="0" err="1"/>
              <a:t>Lakoff</a:t>
            </a:r>
            <a:r>
              <a:rPr lang="cs-CZ" sz="5500" dirty="0"/>
              <a:t> – M. Johnson, Metafory, kterými žijeme. Přel M. Čejka. Brno 2002 (</a:t>
            </a:r>
            <a:r>
              <a:rPr lang="cs-CZ" sz="5500" dirty="0" err="1"/>
              <a:t>Metaphors</a:t>
            </a:r>
            <a:r>
              <a:rPr lang="cs-CZ" sz="5500" dirty="0"/>
              <a:t> </a:t>
            </a:r>
            <a:r>
              <a:rPr lang="cs-CZ" sz="5500" dirty="0" err="1"/>
              <a:t>We</a:t>
            </a:r>
            <a:r>
              <a:rPr lang="cs-CZ" sz="5500" dirty="0"/>
              <a:t> Live By. Chicago – London 1980) </a:t>
            </a:r>
            <a:endParaRPr lang="cs-CZ" sz="55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i="1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6400" dirty="0">
                <a:solidFill>
                  <a:srgbClr val="FF0000"/>
                </a:solidFill>
              </a:rPr>
              <a:t>Lidský konceptuální (pojmový) systém je ve značné míře strukturován metaforicky</a:t>
            </a:r>
            <a:r>
              <a:rPr lang="cs-CZ" sz="6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64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/>
              <a:t>❶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/>
              <a:t>Metafora není jen exkluzivní způsob vyjadřování; je s ní spojena ne(jen) zdobnost a efekt (jak o ní pojednávala tradiční rétorika a poetika); je </a:t>
            </a:r>
            <a:r>
              <a:rPr lang="cs-CZ" sz="5100" b="1" dirty="0"/>
              <a:t>každodenním a všudypřítomným jevem, součástí konvenčního systému  -konceptuálního i jazykového </a:t>
            </a:r>
            <a:r>
              <a:rPr lang="cs-CZ" sz="5100" dirty="0"/>
              <a:t>(aniž si to uvědomujeme).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51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/>
              <a:t>❷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100" dirty="0"/>
              <a:t>Metafora  není primárně věcí jazykového vyjadřování, ale </a:t>
            </a:r>
            <a:r>
              <a:rPr lang="cs-CZ" sz="5100" b="1" dirty="0"/>
              <a:t>pojmotvorných procesů</a:t>
            </a:r>
            <a:r>
              <a:rPr lang="cs-CZ" sz="5100" dirty="0"/>
              <a:t>; v jazyce se uplatňuje až sekundárně – a též se uplatňuje v jiných kódech: založených na gestu, výtvarném znázornění apod.;</a:t>
            </a:r>
            <a:endParaRPr lang="cs-CZ" sz="51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51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5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Metafory vyjádřené graficky</a:t>
            </a:r>
          </a:p>
        </p:txBody>
      </p:sp>
      <p:pic>
        <p:nvPicPr>
          <p:cNvPr id="16386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1287463"/>
            <a:ext cx="1760537" cy="2628900"/>
          </a:xfrm>
        </p:spPr>
      </p:pic>
      <p:pic>
        <p:nvPicPr>
          <p:cNvPr id="16387" name="Obrázek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0272" y="1412776"/>
            <a:ext cx="1673225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Obrázek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19872" y="4149080"/>
            <a:ext cx="270033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ázek 1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0513" y="4286250"/>
            <a:ext cx="30241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Obrázek 1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9992" y="1556792"/>
            <a:ext cx="22320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Obrázek 14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11760" y="1556792"/>
            <a:ext cx="1951038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Obrázek 1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49975" y="4289425"/>
            <a:ext cx="29495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Metaforické vyjádření a metafora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435280" cy="4525962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/>
              <a:t>                                                                                                                                                                                </a:t>
            </a:r>
            <a:endParaRPr lang="cs-CZ" sz="96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80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v žilách mu vřela krev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všechno se v něm vařilo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pomalu začal pěnit                           ←                   </a:t>
            </a:r>
            <a:r>
              <a:rPr lang="cs-CZ" sz="8000" dirty="0"/>
              <a:t>HNĚV JE ZAHŘÍVANÁ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vypěnil, vybublal, vybuchl                                      </a:t>
            </a:r>
            <a:r>
              <a:rPr lang="cs-CZ" sz="8000" dirty="0"/>
              <a:t>KAPALINA V NÁDOBĚ</a:t>
            </a:r>
            <a:endParaRPr lang="cs-CZ" sz="80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výbuch zlosti, exploze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i="1" dirty="0"/>
              <a:t>vztek</a:t>
            </a:r>
            <a:r>
              <a:rPr lang="cs-CZ" sz="8000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8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/>
              <a:t>                                ↑                                                           ↑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b="1" dirty="0"/>
              <a:t>             metaforická vyjádření </a:t>
            </a:r>
            <a:r>
              <a:rPr lang="cs-CZ" sz="8000" dirty="0"/>
              <a:t>         ≠         </a:t>
            </a:r>
            <a:r>
              <a:rPr lang="cs-CZ" sz="8000" b="1" dirty="0"/>
              <a:t>pojmová</a:t>
            </a:r>
            <a:r>
              <a:rPr lang="cs-CZ" sz="8000" dirty="0"/>
              <a:t> </a:t>
            </a:r>
            <a:r>
              <a:rPr lang="cs-CZ" sz="8000" b="1" dirty="0"/>
              <a:t>(konceptuální) metafora</a:t>
            </a:r>
            <a:endParaRPr lang="cs-CZ" sz="8000" b="1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8000" dirty="0"/>
              <a:t> </a:t>
            </a:r>
            <a:endParaRPr lang="cs-CZ" sz="8000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</p:txBody>
      </p:sp>
      <p:pic>
        <p:nvPicPr>
          <p:cNvPr id="17411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64150" y="1630363"/>
            <a:ext cx="245268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1341438"/>
            <a:ext cx="1655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délník 3"/>
          <p:cNvSpPr>
            <a:spLocks noChangeArrowheads="1"/>
          </p:cNvSpPr>
          <p:nvPr/>
        </p:nvSpPr>
        <p:spPr bwMode="auto">
          <a:xfrm>
            <a:off x="468313" y="-1452563"/>
            <a:ext cx="8351837" cy="861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 </a:t>
            </a:r>
            <a:endParaRPr lang="cs-CZ" i="1" dirty="0">
              <a:latin typeface="Calibri" pitchFamily="34" charset="0"/>
            </a:endParaRPr>
          </a:p>
          <a:p>
            <a:endParaRPr lang="cs-CZ" i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pPr algn="ctr"/>
            <a:r>
              <a:rPr lang="cs-CZ" sz="4000" b="1" dirty="0">
                <a:latin typeface="Calibri" pitchFamily="34" charset="0"/>
              </a:rPr>
              <a:t> Mapování (</a:t>
            </a:r>
            <a:r>
              <a:rPr lang="cs-CZ" sz="4000" b="1" i="1" dirty="0" err="1">
                <a:latin typeface="Calibri" pitchFamily="34" charset="0"/>
              </a:rPr>
              <a:t>mapping</a:t>
            </a:r>
            <a:r>
              <a:rPr lang="cs-CZ" sz="4000" b="1" dirty="0">
                <a:latin typeface="Calibri" pitchFamily="34" charset="0"/>
              </a:rPr>
              <a:t>):  </a:t>
            </a:r>
          </a:p>
          <a:p>
            <a:endParaRPr lang="cs-CZ" sz="4000" b="1" dirty="0">
              <a:latin typeface="Calibri" pitchFamily="34" charset="0"/>
            </a:endParaRPr>
          </a:p>
          <a:p>
            <a:r>
              <a:rPr lang="cs-CZ" sz="2000" b="1" dirty="0">
                <a:latin typeface="Calibri" pitchFamily="34" charset="0"/>
              </a:rPr>
              <a:t>			   </a:t>
            </a:r>
          </a:p>
          <a:p>
            <a:r>
              <a:rPr lang="cs-CZ" sz="2000" b="1" dirty="0">
                <a:latin typeface="Calibri" pitchFamily="34" charset="0"/>
              </a:rPr>
              <a:t>   </a:t>
            </a:r>
          </a:p>
          <a:p>
            <a:r>
              <a:rPr lang="cs-CZ" sz="2000" b="1" dirty="0">
                <a:latin typeface="Calibri" pitchFamily="34" charset="0"/>
              </a:rPr>
              <a:t>   </a:t>
            </a:r>
          </a:p>
          <a:p>
            <a:endParaRPr lang="cs-CZ" sz="2000" b="1" dirty="0">
              <a:latin typeface="Calibri" pitchFamily="34" charset="0"/>
            </a:endParaRPr>
          </a:p>
          <a:p>
            <a:endParaRPr lang="cs-CZ" sz="2000" b="1" dirty="0">
              <a:latin typeface="Calibri" pitchFamily="34" charset="0"/>
            </a:endParaRPr>
          </a:p>
          <a:p>
            <a:endParaRPr lang="cs-CZ" sz="2000" b="1" dirty="0">
              <a:latin typeface="Calibri" pitchFamily="34" charset="0"/>
            </a:endParaRPr>
          </a:p>
          <a:p>
            <a:r>
              <a:rPr lang="cs-CZ" sz="2000" b="1" dirty="0">
                <a:latin typeface="Calibri" pitchFamily="34" charset="0"/>
              </a:rPr>
              <a:t>Kognitivní proces, který probíhá mezi oblastí zdrojovou (</a:t>
            </a:r>
            <a:r>
              <a:rPr lang="cs-CZ" sz="2000" b="1" i="1" dirty="0">
                <a:latin typeface="Calibri" pitchFamily="34" charset="0"/>
              </a:rPr>
              <a:t>source </a:t>
            </a:r>
            <a:r>
              <a:rPr lang="cs-CZ" sz="2000" b="1" i="1" dirty="0" err="1">
                <a:latin typeface="Calibri" pitchFamily="34" charset="0"/>
              </a:rPr>
              <a:t>domain</a:t>
            </a:r>
            <a:r>
              <a:rPr lang="cs-CZ" sz="2000" b="1" dirty="0">
                <a:latin typeface="Calibri" pitchFamily="34" charset="0"/>
              </a:rPr>
              <a:t>) a oblastí cílovou (</a:t>
            </a:r>
            <a:r>
              <a:rPr lang="cs-CZ" sz="2000" b="1" i="1" dirty="0" err="1">
                <a:latin typeface="Calibri" pitchFamily="34" charset="0"/>
              </a:rPr>
              <a:t>target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domain</a:t>
            </a:r>
            <a:r>
              <a:rPr lang="cs-CZ" sz="2000" b="1" dirty="0">
                <a:latin typeface="Calibri" pitchFamily="34" charset="0"/>
              </a:rPr>
              <a:t>). </a:t>
            </a:r>
            <a:endParaRPr lang="cs-CZ" sz="2000" b="1" i="1" dirty="0">
              <a:latin typeface="Calibri" pitchFamily="34" charset="0"/>
            </a:endParaRPr>
          </a:p>
          <a:p>
            <a:r>
              <a:rPr lang="cs-CZ" sz="2000" b="1" dirty="0">
                <a:latin typeface="Calibri" pitchFamily="34" charset="0"/>
              </a:rPr>
              <a:t>Mapování má strukturu, kterou tvoří řada korespondencí mezi jednotlivými jevy z obou oblastí:</a:t>
            </a:r>
            <a:endParaRPr lang="cs-CZ" sz="2000" b="1" i="1" dirty="0">
              <a:latin typeface="Calibri" pitchFamily="34" charset="0"/>
            </a:endParaRPr>
          </a:p>
          <a:p>
            <a:pPr algn="ctr"/>
            <a:r>
              <a:rPr lang="cs-CZ" sz="2000" b="1" dirty="0">
                <a:latin typeface="Calibri" pitchFamily="34" charset="0"/>
              </a:rPr>
              <a:t>OBLAST CÍLOVÁ </a:t>
            </a:r>
            <a:r>
              <a:rPr lang="cs-CZ" sz="2000" dirty="0">
                <a:latin typeface="Calibri" pitchFamily="34" charset="0"/>
              </a:rPr>
              <a:t>←</a:t>
            </a:r>
            <a:r>
              <a:rPr lang="cs-CZ" sz="2000" b="1" dirty="0">
                <a:latin typeface="Calibri" pitchFamily="34" charset="0"/>
              </a:rPr>
              <a:t> OBLAST   ZDROJOVÁ</a:t>
            </a:r>
          </a:p>
          <a:p>
            <a:pPr algn="ctr"/>
            <a:endParaRPr lang="cs-CZ" i="1" dirty="0">
              <a:latin typeface="Calibri" pitchFamily="34" charset="0"/>
            </a:endParaRPr>
          </a:p>
          <a:p>
            <a:pPr algn="just"/>
            <a:r>
              <a:rPr lang="cs-CZ" dirty="0">
                <a:latin typeface="Calibri" pitchFamily="34" charset="0"/>
              </a:rPr>
              <a:t>● hněv …………………………………….. ← …………….……   zahřívání kapaliny v uzavřené nádobě</a:t>
            </a:r>
            <a:endParaRPr lang="cs-CZ" i="1" dirty="0">
              <a:latin typeface="Calibri" pitchFamily="34" charset="0"/>
            </a:endParaRPr>
          </a:p>
          <a:p>
            <a:pPr algn="just"/>
            <a:r>
              <a:rPr lang="cs-CZ" dirty="0">
                <a:latin typeface="Calibri" pitchFamily="34" charset="0"/>
              </a:rPr>
              <a:t>● intenzita hněvu ……………………. ← ………………………………  míra zahřátí kapaliny</a:t>
            </a:r>
            <a:endParaRPr lang="cs-CZ" i="1" dirty="0">
              <a:latin typeface="Calibri" pitchFamily="34" charset="0"/>
            </a:endParaRPr>
          </a:p>
          <a:p>
            <a:pPr algn="just"/>
            <a:r>
              <a:rPr lang="cs-CZ" dirty="0">
                <a:latin typeface="Calibri" pitchFamily="34" charset="0"/>
              </a:rPr>
              <a:t>● vnitřní napětí při hněvu …………← ………  tlak v nádobě, rostoucí při zvyšování teploty</a:t>
            </a:r>
            <a:endParaRPr lang="cs-CZ" i="1" dirty="0">
              <a:latin typeface="Calibri" pitchFamily="34" charset="0"/>
            </a:endParaRPr>
          </a:p>
          <a:p>
            <a:pPr algn="just"/>
            <a:r>
              <a:rPr lang="cs-CZ" dirty="0">
                <a:latin typeface="Calibri" pitchFamily="34" charset="0"/>
              </a:rPr>
              <a:t>● ztráta kontroly („vybuchnutí)… ← ……………  výbuch, exploze</a:t>
            </a:r>
            <a:endParaRPr lang="cs-CZ" i="1" dirty="0">
              <a:latin typeface="Calibri" pitchFamily="34" charset="0"/>
            </a:endParaRPr>
          </a:p>
          <a:p>
            <a:pPr algn="just"/>
            <a:r>
              <a:rPr lang="cs-CZ" dirty="0">
                <a:latin typeface="Calibri" pitchFamily="34" charset="0"/>
              </a:rPr>
              <a:t> </a:t>
            </a:r>
            <a:endParaRPr lang="cs-CZ" i="1" dirty="0">
              <a:latin typeface="Calibri" pitchFamily="34" charset="0"/>
            </a:endParaRPr>
          </a:p>
        </p:txBody>
      </p:sp>
      <p:pic>
        <p:nvPicPr>
          <p:cNvPr id="18435" name="Obrázek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490663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Obrázek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5963" y="1320800"/>
            <a:ext cx="2195512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Obdélník 10"/>
          <p:cNvSpPr>
            <a:spLocks noChangeArrowheads="1"/>
          </p:cNvSpPr>
          <p:nvPr/>
        </p:nvSpPr>
        <p:spPr bwMode="auto">
          <a:xfrm>
            <a:off x="3995738" y="1700213"/>
            <a:ext cx="942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← ←    ← ← </a:t>
            </a:r>
          </a:p>
          <a:p>
            <a:r>
              <a:rPr lang="cs-CZ">
                <a:latin typeface="Calibri" pitchFamily="34" charset="0"/>
              </a:rPr>
              <a:t>← ←</a:t>
            </a:r>
          </a:p>
          <a:p>
            <a:r>
              <a:rPr lang="cs-CZ">
                <a:latin typeface="Calibri" pitchFamily="34" charset="0"/>
              </a:rPr>
              <a:t>← ← </a:t>
            </a:r>
            <a:r>
              <a:rPr lang="cs-CZ" b="1">
                <a:latin typeface="Calibri" pitchFamily="34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4095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/>
              <a:t>Jiné možné konceptualizace  pojmu HNĚV</a:t>
            </a:r>
          </a:p>
        </p:txBody>
      </p:sp>
      <p:pic>
        <p:nvPicPr>
          <p:cNvPr id="19458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48100" y="3062288"/>
            <a:ext cx="1447800" cy="1600200"/>
          </a:xfrm>
        </p:spPr>
      </p:pic>
      <p:sp>
        <p:nvSpPr>
          <p:cNvPr id="19459" name="Obdélník 2"/>
          <p:cNvSpPr>
            <a:spLocks noChangeArrowheads="1"/>
          </p:cNvSpPr>
          <p:nvPr/>
        </p:nvSpPr>
        <p:spPr bwMode="auto">
          <a:xfrm>
            <a:off x="179513" y="980728"/>
            <a:ext cx="6408712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(angl. </a:t>
            </a:r>
            <a:r>
              <a:rPr lang="cs-CZ" i="1" dirty="0" err="1">
                <a:latin typeface="Calibri" pitchFamily="34" charset="0"/>
              </a:rPr>
              <a:t>anger</a:t>
            </a:r>
            <a:r>
              <a:rPr lang="cs-CZ" dirty="0">
                <a:latin typeface="Calibri" pitchFamily="34" charset="0"/>
              </a:rPr>
              <a:t> – hněv, vztek, zlost; rozzlobit se, naštvat se…)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● HNĚV JE PROTIVNÍK V BOJI (← </a:t>
            </a:r>
            <a:r>
              <a:rPr lang="cs-CZ" i="1" dirty="0">
                <a:latin typeface="Calibri" pitchFamily="34" charset="0"/>
              </a:rPr>
              <a:t>přemoci hněv, bojovat</a:t>
            </a:r>
            <a:r>
              <a:rPr lang="cs-CZ" dirty="0">
                <a:latin typeface="Calibri" pitchFamily="34" charset="0"/>
              </a:rPr>
              <a:t> </a:t>
            </a:r>
          </a:p>
          <a:p>
            <a:r>
              <a:rPr lang="cs-CZ" i="1" dirty="0">
                <a:latin typeface="Calibri" pitchFamily="34" charset="0"/>
              </a:rPr>
              <a:t>se svým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i="1" dirty="0">
                <a:latin typeface="Calibri" pitchFamily="34" charset="0"/>
              </a:rPr>
              <a:t>vztekem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i="1" dirty="0">
                <a:latin typeface="Calibri" pitchFamily="34" charset="0"/>
              </a:rPr>
              <a:t>lomcovalo/mlátilo to s ním</a:t>
            </a:r>
            <a:r>
              <a:rPr lang="cs-CZ" dirty="0">
                <a:latin typeface="Calibri" pitchFamily="34" charset="0"/>
              </a:rPr>
              <a:t>)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● HNĚV JE NEBEZPEČNÉ ZVÍŘE (← </a:t>
            </a:r>
            <a:r>
              <a:rPr lang="cs-CZ" i="1" dirty="0">
                <a:latin typeface="Calibri" pitchFamily="34" charset="0"/>
              </a:rPr>
              <a:t>zuřit, rozběsnit se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i="1" dirty="0">
                <a:latin typeface="Calibri" pitchFamily="34" charset="0"/>
              </a:rPr>
              <a:t>mít pěnu u huby, vzteklina…</a:t>
            </a:r>
            <a:r>
              <a:rPr lang="cs-CZ" dirty="0">
                <a:latin typeface="Calibri" pitchFamily="34" charset="0"/>
              </a:rPr>
              <a:t>)                  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● HNĚV JE OHEŇ (← </a:t>
            </a:r>
            <a:r>
              <a:rPr lang="cs-CZ" i="1" dirty="0">
                <a:latin typeface="Calibri" pitchFamily="34" charset="0"/>
              </a:rPr>
              <a:t>vzplanout</a:t>
            </a:r>
            <a:r>
              <a:rPr lang="cs-CZ" dirty="0">
                <a:latin typeface="Calibri" pitchFamily="34" charset="0"/>
              </a:rPr>
              <a:t>  </a:t>
            </a:r>
            <a:r>
              <a:rPr lang="cs-CZ" i="1" dirty="0">
                <a:latin typeface="Calibri" pitchFamily="34" charset="0"/>
              </a:rPr>
              <a:t>hněvem, roznítit něčí hněv, doutnat, zahořet hněvem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i="1" dirty="0">
                <a:latin typeface="Calibri" pitchFamily="34" charset="0"/>
              </a:rPr>
              <a:t>je to horká hlava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i="1" dirty="0">
                <a:latin typeface="Calibri" pitchFamily="34" charset="0"/>
              </a:rPr>
              <a:t>rozpálit se doběla…</a:t>
            </a:r>
            <a:r>
              <a:rPr lang="cs-CZ" dirty="0">
                <a:latin typeface="Calibri" pitchFamily="34" charset="0"/>
              </a:rPr>
              <a:t>)</a:t>
            </a:r>
            <a:endParaRPr lang="cs-CZ" i="1" dirty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● HNĚV JE NEMOC; HNĚV JE ŠÍLENSTVÍ (← </a:t>
            </a:r>
            <a:r>
              <a:rPr lang="cs-CZ" i="1" dirty="0">
                <a:latin typeface="Calibri" pitchFamily="34" charset="0"/>
              </a:rPr>
              <a:t>mít záchvat vzteku, být vzteky šílený,  popadl ho amok, chorobná agresivita…</a:t>
            </a:r>
            <a:r>
              <a:rPr lang="cs-CZ" dirty="0">
                <a:latin typeface="Calibri" pitchFamily="34" charset="0"/>
              </a:rPr>
              <a:t>)</a:t>
            </a:r>
            <a:endParaRPr lang="cs-CZ" i="1" dirty="0">
              <a:latin typeface="Calibri" pitchFamily="34" charset="0"/>
            </a:endParaRPr>
          </a:p>
          <a:p>
            <a:endParaRPr lang="cs-CZ" i="1" dirty="0">
              <a:latin typeface="Calibri" pitchFamily="34" charset="0"/>
            </a:endParaRPr>
          </a:p>
          <a:p>
            <a:endParaRPr lang="cs-CZ" i="1" dirty="0">
              <a:latin typeface="Calibri" pitchFamily="34" charset="0"/>
            </a:endParaRPr>
          </a:p>
          <a:p>
            <a:r>
              <a:rPr lang="cs-CZ" sz="2000" dirty="0">
                <a:latin typeface="Calibri" pitchFamily="34" charset="0"/>
              </a:rPr>
              <a:t>Metafora vždy některé aspekty daného jevu </a:t>
            </a:r>
          </a:p>
          <a:p>
            <a:r>
              <a:rPr lang="cs-CZ" sz="2000" dirty="0">
                <a:latin typeface="Calibri" pitchFamily="34" charset="0"/>
              </a:rPr>
              <a:t>vyzvedává, jiné naopak odsouvá a ignoruje.</a:t>
            </a:r>
          </a:p>
          <a:p>
            <a:endParaRPr lang="cs-CZ" i="1" dirty="0">
              <a:latin typeface="Calibri" pitchFamily="34" charset="0"/>
            </a:endParaRPr>
          </a:p>
          <a:p>
            <a:r>
              <a:rPr lang="cs-CZ" b="1" dirty="0">
                <a:latin typeface="Calibri" pitchFamily="34" charset="0"/>
              </a:rPr>
              <a:t> </a:t>
            </a:r>
            <a:endParaRPr lang="cs-CZ" i="1" dirty="0">
              <a:latin typeface="Calibri" pitchFamily="34" charset="0"/>
            </a:endParaRPr>
          </a:p>
        </p:txBody>
      </p:sp>
      <p:pic>
        <p:nvPicPr>
          <p:cNvPr id="19460" name="Obrázek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1094" y="865405"/>
            <a:ext cx="26289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Obrázek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11850" y="5056188"/>
            <a:ext cx="308768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Obrázek 1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4388" y="2420938"/>
            <a:ext cx="17018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/>
              <a:t>Metafora ŽIVOT JE CESTA</a:t>
            </a:r>
          </a:p>
        </p:txBody>
      </p:sp>
      <p:pic>
        <p:nvPicPr>
          <p:cNvPr id="20482" name="Obráze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6800" y="0"/>
            <a:ext cx="15906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597400"/>
            <a:ext cx="30670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Obrázek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06775" y="32385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Obrázek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7825" y="3414713"/>
            <a:ext cx="2838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Obrázek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7050" y="5229225"/>
            <a:ext cx="32194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Obrázek 9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18250" y="2708275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Obrázek 10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62325" y="1417638"/>
            <a:ext cx="2733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Obrázek 3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3563" y="139065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Odkud se metafory berou? 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/>
              <a:t>❶ Je-li náš konceptuální systém strukturován metaforicky, musí tu být nějaké pojmy, které chápeme přímo, ne prostřednictvím metafory. 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/>
              <a:t>Které to jsou?</a:t>
            </a:r>
          </a:p>
          <a:p>
            <a:pPr marL="0" indent="0" eaLnBrk="1" hangingPunct="1">
              <a:buFont typeface="Arial" charset="0"/>
              <a:buNone/>
            </a:pPr>
            <a:endParaRPr lang="cs-CZ"/>
          </a:p>
          <a:p>
            <a:pPr marL="0" indent="0" eaLnBrk="1" hangingPunct="1">
              <a:buFont typeface="Arial" charset="0"/>
              <a:buNone/>
            </a:pPr>
            <a:r>
              <a:rPr lang="cs-CZ"/>
              <a:t>❷ Jsou zdrojové oblasti pro vyjádření určitých oblastí cílových voleny arbitrárně, nebo je v tom nějaká zákonitost?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Představová schémata</a:t>
            </a:r>
            <a:br>
              <a:rPr lang="cs-CZ" dirty="0"/>
            </a:br>
            <a:r>
              <a:rPr lang="cs-CZ" dirty="0"/>
              <a:t> </a:t>
            </a:r>
            <a:r>
              <a:rPr lang="cs-CZ" i="1" dirty="0"/>
              <a:t>(image </a:t>
            </a:r>
            <a:r>
              <a:rPr lang="cs-CZ" i="1" dirty="0" err="1"/>
              <a:t>schemas</a:t>
            </a:r>
            <a:r>
              <a:rPr lang="cs-CZ" i="1" dirty="0"/>
              <a:t>) </a:t>
            </a:r>
            <a:br>
              <a:rPr lang="cs-CZ" i="1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99715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Mark Johnson: </a:t>
            </a:r>
            <a:r>
              <a:rPr lang="cs-CZ" i="1" dirty="0"/>
              <a:t>Body in </a:t>
            </a:r>
            <a:r>
              <a:rPr lang="cs-CZ" i="1" dirty="0" err="1"/>
              <a:t>the</a:t>
            </a:r>
            <a:r>
              <a:rPr lang="cs-CZ" i="1" dirty="0"/>
              <a:t> Mind </a:t>
            </a:r>
            <a:r>
              <a:rPr lang="cs-CZ" dirty="0"/>
              <a:t>(1987)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-  tvoří základ pojmového systému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-  jsou dána </a:t>
            </a:r>
            <a:r>
              <a:rPr lang="cs-CZ" sz="2800" dirty="0" err="1"/>
              <a:t>prekonceptuálně</a:t>
            </a:r>
            <a:r>
              <a:rPr lang="cs-CZ" sz="2800" dirty="0"/>
              <a:t>, osvojena zkušeností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-  jsou nezávislá na kultuře (na rozdíl od metafor)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-  vycházejí z tělesné, prostorové a smyslové zkušenosti: např. vzpřímené tělo --- prožitek opozice NAHOŘE – DOLE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22531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7539" y="655580"/>
            <a:ext cx="1181613" cy="177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Obrázek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5856" y="4875553"/>
            <a:ext cx="2274024" cy="172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2071</Words>
  <Application>Microsoft Office PowerPoint</Application>
  <PresentationFormat>Předvádění na obrazovce (4:3)</PresentationFormat>
  <Paragraphs>219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1_Motiv systému Office</vt:lpstr>
      <vt:lpstr>Teorie konceptuální (pojmové) metafory </vt:lpstr>
      <vt:lpstr>Co znamená, že „metaforami žijeme“? </vt:lpstr>
      <vt:lpstr>Metafory vyjádřené graficky</vt:lpstr>
      <vt:lpstr>Metaforické vyjádření a metafora</vt:lpstr>
      <vt:lpstr>Prezentace aplikace PowerPoint</vt:lpstr>
      <vt:lpstr>Jiné možné konceptualizace  pojmu HNĚV</vt:lpstr>
      <vt:lpstr>Metafora ŽIVOT JE CESTA</vt:lpstr>
      <vt:lpstr>Odkud se metafory berou? </vt:lpstr>
      <vt:lpstr> Představová schémata  (image schemas)  </vt:lpstr>
      <vt:lpstr>Základní schémata</vt:lpstr>
      <vt:lpstr>Představová schémata   (Image schemas)</vt:lpstr>
      <vt:lpstr>                 Schéma NÁDOBA (CONTAINER)            vnitřek, vnějšek a hranice mezi nimi: „metafory nádob a náplní“</vt:lpstr>
      <vt:lpstr>   Schéma CESTA (PATH) „start“/zdroj/východisko …… trajektorie …..cíl </vt:lpstr>
      <vt:lpstr> Typické zdrojové oblasti metafor  </vt:lpstr>
      <vt:lpstr>Typické cílové oblasti metafor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konceptuální (pojmové) metafory</dc:title>
  <dc:creator>Irena</dc:creator>
  <cp:lastModifiedBy>FFUK</cp:lastModifiedBy>
  <cp:revision>56</cp:revision>
  <dcterms:created xsi:type="dcterms:W3CDTF">2013-03-04T22:48:33Z</dcterms:created>
  <dcterms:modified xsi:type="dcterms:W3CDTF">2025-02-26T01:40:50Z</dcterms:modified>
</cp:coreProperties>
</file>