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7" r:id="rId3"/>
    <p:sldId id="257" r:id="rId4"/>
    <p:sldId id="280" r:id="rId5"/>
    <p:sldId id="346" r:id="rId6"/>
    <p:sldId id="258" r:id="rId7"/>
    <p:sldId id="315" r:id="rId8"/>
    <p:sldId id="309" r:id="rId9"/>
    <p:sldId id="316" r:id="rId10"/>
    <p:sldId id="260" r:id="rId11"/>
    <p:sldId id="263" r:id="rId12"/>
    <p:sldId id="322" r:id="rId13"/>
    <p:sldId id="345" r:id="rId14"/>
    <p:sldId id="300" r:id="rId15"/>
    <p:sldId id="261" r:id="rId16"/>
    <p:sldId id="259" r:id="rId17"/>
    <p:sldId id="262" r:id="rId18"/>
    <p:sldId id="348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Транспорт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F6A1AF3-6268-F908-E5AB-2CBF582CAA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256"/>
          <a:stretch>
            <a:fillRect/>
          </a:stretch>
        </p:blipFill>
        <p:spPr>
          <a:xfrm>
            <a:off x="907825" y="1590501"/>
            <a:ext cx="10376349" cy="283187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EBC6892-882A-DCEC-672C-7D8F19820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035" y="627646"/>
            <a:ext cx="3810330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59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3436DB6-2044-4BCC-8803-482F7AF68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155" y="0"/>
            <a:ext cx="7773684" cy="1873188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004E351-DC37-4415-8531-D5C04314B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154" y="1791428"/>
            <a:ext cx="7773684" cy="507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05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046B553-7766-429A-B46E-D08253D35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915" y="10888"/>
            <a:ext cx="9715085" cy="594746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A3AAB4C-1DD8-4752-AB38-7D10401CB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915" y="5958348"/>
            <a:ext cx="9715085" cy="86206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A0D04B7-51FE-4476-B0C0-1ADB8F2FA1C0}"/>
              </a:ext>
            </a:extLst>
          </p:cNvPr>
          <p:cNvSpPr txBox="1"/>
          <p:nvPr/>
        </p:nvSpPr>
        <p:spPr>
          <a:xfrm>
            <a:off x="0" y="331973"/>
            <a:ext cx="247691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Как пройти?</a:t>
            </a:r>
          </a:p>
          <a:p>
            <a:r>
              <a:rPr lang="ru-RU" sz="2400" b="1" dirty="0"/>
              <a:t>Спрашивайте и отвечайте.</a:t>
            </a:r>
          </a:p>
          <a:p>
            <a:endParaRPr lang="ru-RU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Идите…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Перейдите…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Обойдите…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Дойдите до…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Поверните направо / налево…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Пройдите мимо…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994450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FCAF1300-8E9E-4A0C-9557-BC7E78C25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362" y="0"/>
            <a:ext cx="9302638" cy="687154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40FF6B0C-FCB1-4900-9D53-C13E86710730}"/>
              </a:ext>
            </a:extLst>
          </p:cNvPr>
          <p:cNvSpPr txBox="1"/>
          <p:nvPr/>
        </p:nvSpPr>
        <p:spPr>
          <a:xfrm>
            <a:off x="221923" y="605489"/>
            <a:ext cx="24824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Подскажите туристам, как добраться до…</a:t>
            </a:r>
          </a:p>
          <a:p>
            <a:endParaRPr lang="ru-RU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Идите…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Перейдите…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Обойдите…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Дойдите до…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Поверните направо / налево…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/>
              <a:t>Пройдите мимо…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251201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C85969E-13D5-4A1B-BC77-F8B77575B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161" y="304800"/>
            <a:ext cx="8976852" cy="62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69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2_20Explaining_20the_20way">
            <a:hlinkClick r:id="" action="ppaction://media"/>
            <a:extLst>
              <a:ext uri="{FF2B5EF4-FFF2-40B4-BE49-F238E27FC236}">
                <a16:creationId xmlns:a16="http://schemas.microsoft.com/office/drawing/2014/main" id="{D0363DE0-1414-DFEB-C236-667BEC531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94999" y="1266941"/>
            <a:ext cx="983037" cy="983037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00869BF-273D-C71B-8AFC-9ED130CFCE23}"/>
              </a:ext>
            </a:extLst>
          </p:cNvPr>
          <p:cNvSpPr txBox="1"/>
          <p:nvPr/>
        </p:nvSpPr>
        <p:spPr>
          <a:xfrm>
            <a:off x="2914996" y="570521"/>
            <a:ext cx="55916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Опишите ситуацию и перескажите диалог</a:t>
            </a:r>
            <a:endParaRPr lang="cs-CZ" sz="2000" b="1" dirty="0"/>
          </a:p>
        </p:txBody>
      </p:sp>
      <p:pic>
        <p:nvPicPr>
          <p:cNvPr id="4" name="38__20Mouvement_20verbs">
            <a:hlinkClick r:id="" action="ppaction://media"/>
            <a:extLst>
              <a:ext uri="{FF2B5EF4-FFF2-40B4-BE49-F238E27FC236}">
                <a16:creationId xmlns:a16="http://schemas.microsoft.com/office/drawing/2014/main" id="{B05C3137-5C93-C914-CBE6-CC7A370F2A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11128" y="4652991"/>
            <a:ext cx="894369" cy="89436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8334288-8B13-6CC2-0EA8-9E8E1B4060C1}"/>
              </a:ext>
            </a:extLst>
          </p:cNvPr>
          <p:cNvSpPr txBox="1"/>
          <p:nvPr/>
        </p:nvSpPr>
        <p:spPr>
          <a:xfrm>
            <a:off x="2914996" y="3567545"/>
            <a:ext cx="6284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Какие инструкции дает героиня своей подруге?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Какие глаголы движения были употреблены?</a:t>
            </a:r>
            <a:endParaRPr lang="cs-CZ" sz="2000" b="1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7A22D2A-E59D-8410-A298-73EA14D96741}"/>
              </a:ext>
            </a:extLst>
          </p:cNvPr>
          <p:cNvSpPr txBox="1"/>
          <p:nvPr/>
        </p:nvSpPr>
        <p:spPr>
          <a:xfrm>
            <a:off x="227215" y="227215"/>
            <a:ext cx="2349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АУДИРОВАНИЕ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4759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0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7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232757" y="809105"/>
            <a:ext cx="11865032" cy="465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Будущее транспорта. Каким вы представляете транспорт через 20 лет? Электробусы, поезда без водителей, велосипеды для всех?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Мой самый необычный (или долгий) путь. Расскажите историю из жизни, когда дорога была интересной или сложной.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Путешествие на транспорте мечты. Куда бы вы хотели поехать и на чём: на поезде, корабле, самолёте, автобусе?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2FD45D0-F3B4-BEB6-F515-C623F5030ED7}"/>
              </a:ext>
            </a:extLst>
          </p:cNvPr>
          <p:cNvSpPr txBox="1"/>
          <p:nvPr/>
        </p:nvSpPr>
        <p:spPr>
          <a:xfrm>
            <a:off x="166256" y="0"/>
            <a:ext cx="11759738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“Транспорт”</a:t>
            </a: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Виды транспорта: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автобус, троллейбус, трамвай, метро, поезд, электричка, такси, самолёт, велосипед, машина, мотоцикл, корабль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Места: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остановка, станция, вокзал, аэропорт, платформа, билетная касса, переход, дорога, светофор, перекрёсток, парковка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Люди: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пассажир, водитель, кондуктор, машинист, таксист, контролёр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ехать, идти, садиться, выходить, ждать, опаздывать, приезжать, отправляться, пересаживаться, покупать билет, показывать билет, брать такси, управлять машиной / водить машину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Объекты и вещи: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билет, проездной, чемодан, багаж, сумка, маршрут, расписание, направление, карта метро, остановка по требованию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Прилагательные: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удобный, быстрый, медленный, дорогой, дешёвый, безопасный, шумный, чистый, новый, общественный, личный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транспорт, поездка, дорога, пробка, движение, время в пути, расстояние, пункт назначения, направление, комфорт</a:t>
            </a:r>
          </a:p>
        </p:txBody>
      </p:sp>
    </p:spTree>
    <p:extLst>
      <p:ext uri="{BB962C8B-B14F-4D97-AF65-F5344CB8AC3E}">
        <p14:creationId xmlns:p14="http://schemas.microsoft.com/office/powerpoint/2010/main" val="1314281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C9410FA-D955-1E09-131E-B38E36CE95BF}"/>
              </a:ext>
            </a:extLst>
          </p:cNvPr>
          <p:cNvSpPr txBox="1"/>
          <p:nvPr/>
        </p:nvSpPr>
        <p:spPr>
          <a:xfrm>
            <a:off x="487680" y="363194"/>
            <a:ext cx="10723418" cy="5899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22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 язык </a:t>
            </a:r>
            <a:r>
              <a:rPr lang="bg-BG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endParaRPr lang="cs-CZ" sz="22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Kde prosím najdu nejbližší stanici metra?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Musíte jet tramvají číslo devět a vystoupit na třetí zastávce.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Kde si můžu koupit jízdenku na městskou hromadnou dopravu?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Tento autobus jede přímo na letiště, nemusíte nikde přestupovat.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Bohužel jsem zabloudil, mohl byste mi ukázat cestu na mapě?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Dávám přednost chůzi pěšky, protože centrum města je plné aut.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 dalším semaforu odbočím doleva, hned vedle je autobusové nádraží.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 dlouho trvá cesta do centra, když pojedu trolejbusem?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Zaparkovat můžeme za rohem.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Můj vlak má zpoždění dvacet minut.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ru-RU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Půjdete stále rovně až k nábřeží a pak uvidíte ten historický most.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Tento autobus nejede na Hlavní nádraží.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2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 víkendu jezdí tramvaje každých deset minut.</a:t>
            </a:r>
          </a:p>
        </p:txBody>
      </p:sp>
    </p:spTree>
    <p:extLst>
      <p:ext uri="{BB962C8B-B14F-4D97-AF65-F5344CB8AC3E}">
        <p14:creationId xmlns:p14="http://schemas.microsoft.com/office/powerpoint/2010/main" val="1844109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81078FB-683A-2958-1C90-69CBAA52D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540254"/>
            <a:ext cx="12081163" cy="558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92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EE7874A-894E-438D-0E5B-B3F760B901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715" t="15515" r="24470" b="23152"/>
          <a:stretch>
            <a:fillRect/>
          </a:stretch>
        </p:blipFill>
        <p:spPr>
          <a:xfrm>
            <a:off x="193963" y="178535"/>
            <a:ext cx="8744989" cy="650092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B2F7BD2-96B8-B576-C160-B4B25415C02C}"/>
              </a:ext>
            </a:extLst>
          </p:cNvPr>
          <p:cNvSpPr txBox="1"/>
          <p:nvPr/>
        </p:nvSpPr>
        <p:spPr>
          <a:xfrm>
            <a:off x="9349047" y="1124989"/>
            <a:ext cx="23386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Кто и как использует городской общественный транспорт?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61D0993-E34A-45AA-992A-902563F53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96068" cy="6858000"/>
          </a:xfrm>
          <a:prstGeom prst="rect">
            <a:avLst/>
          </a:prstGeom>
        </p:spPr>
      </p:pic>
      <p:sp useBgFill="1">
        <p:nvSpPr>
          <p:cNvPr id="4" name="TextovéPole 3">
            <a:extLst>
              <a:ext uri="{FF2B5EF4-FFF2-40B4-BE49-F238E27FC236}">
                <a16:creationId xmlns:a16="http://schemas.microsoft.com/office/drawing/2014/main" id="{8CD9D125-D4D5-4F0E-935F-03B644CFDA8E}"/>
              </a:ext>
            </a:extLst>
          </p:cNvPr>
          <p:cNvSpPr txBox="1"/>
          <p:nvPr/>
        </p:nvSpPr>
        <p:spPr>
          <a:xfrm>
            <a:off x="8593394" y="294673"/>
            <a:ext cx="3598606" cy="646330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70C0"/>
                </a:solidFill>
              </a:rPr>
              <a:t>Ехать / ездить </a:t>
            </a:r>
            <a:r>
              <a:rPr lang="ru-RU" sz="2000" b="1" dirty="0">
                <a:solidFill>
                  <a:srgbClr val="FF0000"/>
                </a:solidFill>
              </a:rPr>
              <a:t>на (ком / чем?)</a:t>
            </a:r>
            <a:r>
              <a:rPr lang="ru-RU" sz="2000" b="1" dirty="0"/>
              <a:t> автобусе, машине, поезде, лошади…</a:t>
            </a:r>
            <a:endParaRPr lang="ru-RU" dirty="0"/>
          </a:p>
          <a:p>
            <a:endParaRPr lang="ru-RU" dirty="0"/>
          </a:p>
          <a:p>
            <a:r>
              <a:rPr lang="ru-RU" sz="2000" b="1" dirty="0">
                <a:solidFill>
                  <a:srgbClr val="0070C0"/>
                </a:solidFill>
              </a:rPr>
              <a:t>	Я ЕДУ / ЕЗЖУ </a:t>
            </a:r>
            <a:r>
              <a:rPr lang="ru-RU" sz="2000" b="1" dirty="0"/>
              <a:t>на такси, 	велосипеде, трамвае…</a:t>
            </a:r>
          </a:p>
          <a:p>
            <a:endParaRPr lang="ru-RU" dirty="0"/>
          </a:p>
          <a:p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Автобус, троллейбус, трамвай, маршрутка, поезд, корабль, паром, фуникулер… </a:t>
            </a:r>
            <a:r>
              <a:rPr lang="ru-RU" sz="2000" b="1" dirty="0">
                <a:solidFill>
                  <a:srgbClr val="0070C0"/>
                </a:solidFill>
              </a:rPr>
              <a:t>ИДЕТ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(куда?) </a:t>
            </a:r>
            <a:r>
              <a:rPr lang="ru-RU" sz="2000" b="1" dirty="0"/>
              <a:t>в центр, до остановки Почта, по своему маршруту, медленно, быстро…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Машина, грузовик, такси, велосипед, мотоцикл… </a:t>
            </a:r>
            <a:r>
              <a:rPr lang="ru-RU" sz="2000" b="1" dirty="0">
                <a:solidFill>
                  <a:srgbClr val="0070C0"/>
                </a:solidFill>
              </a:rPr>
              <a:t>ЕДЕТ</a:t>
            </a:r>
            <a:r>
              <a:rPr lang="ru-RU" sz="2000" b="1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Лодка </a:t>
            </a:r>
            <a:r>
              <a:rPr lang="ru-RU" sz="2000" b="1" dirty="0">
                <a:solidFill>
                  <a:srgbClr val="0070C0"/>
                </a:solidFill>
              </a:rPr>
              <a:t>плывет</a:t>
            </a:r>
            <a:r>
              <a:rPr lang="ru-RU" sz="2000" b="1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Самолет </a:t>
            </a:r>
            <a:r>
              <a:rPr lang="ru-RU" sz="2000" b="1" dirty="0">
                <a:solidFill>
                  <a:srgbClr val="0070C0"/>
                </a:solidFill>
              </a:rPr>
              <a:t>летит</a:t>
            </a:r>
            <a:r>
              <a:rPr lang="ru-RU" sz="2000" b="1" dirty="0"/>
              <a:t>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137459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F32E2B1-69E2-2283-36B5-B43E16E5C7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859" t="19959" r="23130" b="31717"/>
          <a:stretch>
            <a:fillRect/>
          </a:stretch>
        </p:blipFill>
        <p:spPr>
          <a:xfrm>
            <a:off x="709352" y="770311"/>
            <a:ext cx="10745550" cy="495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45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5714"/>
            <a:ext cx="12192000" cy="603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lang="ru-RU" sz="2000" b="1" dirty="0"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вы обычно ездите на работу или учёбу?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Расскажите о своём маршруте.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часто ходит транспорт в вашем городе?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Легко ли добираться до нужного места?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Какая станция или остановка находится рядом с вашим домом?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Кому вы уступаете место в транспорте?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Почему это важно?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Вы когда-нибудь ездили на велосипеде в школу или на работу?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Это удобно?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вы покупаете билеты на транспорт: в автомате, в приложении или у водителя?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дешевле, покупать билеты каждый день или иметь проездной?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Почему?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вы делаете, когда плохая погода, а нужно ехать?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Какой вид транспорта вы больше любите: метро, автобус, трамвай или велосипед?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Почему?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Какой транспорт есть в вашем городе?</a:t>
            </a: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Есть ли ночные автобусы, метро или велодорожки?</a:t>
            </a: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EC7E3BA-A5EF-4390-B0C8-A5979A88E8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60"/>
          <a:stretch>
            <a:fillRect/>
          </a:stretch>
        </p:blipFill>
        <p:spPr>
          <a:xfrm>
            <a:off x="1592189" y="0"/>
            <a:ext cx="9410183" cy="687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259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8EFEAC13-3B4D-4A6E-BA58-B8DB1DA614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882" t="28300" r="41502" b="5755"/>
          <a:stretch>
            <a:fillRect/>
          </a:stretch>
        </p:blipFill>
        <p:spPr>
          <a:xfrm>
            <a:off x="527603" y="355791"/>
            <a:ext cx="5403273" cy="349605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E821AF3-E458-4D52-93E7-B7177256A0B5}"/>
              </a:ext>
            </a:extLst>
          </p:cNvPr>
          <p:cNvSpPr txBox="1"/>
          <p:nvPr/>
        </p:nvSpPr>
        <p:spPr>
          <a:xfrm>
            <a:off x="7066861" y="1642155"/>
            <a:ext cx="3870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Это не глагол движения!</a:t>
            </a:r>
            <a:endParaRPr lang="cs-CZ" sz="2400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F46498F-0DAC-41D2-975B-E5AA5DE3C888}"/>
              </a:ext>
            </a:extLst>
          </p:cNvPr>
          <p:cNvSpPr txBox="1"/>
          <p:nvPr/>
        </p:nvSpPr>
        <p:spPr>
          <a:xfrm>
            <a:off x="527603" y="4067137"/>
            <a:ext cx="110215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 я … в центр? Быстрее всего ты … в центр, если пойдешь пешком. Он … к нам домой, только если показать ему дорогу. Мы …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Староместскую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площадь, если поедем на этом трамвае? Конечно, вы … туда без проблем, но вам придется немного пройти пешком. Если они будут переходить улицу на красный свет, то однажды … в больницу.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534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EF443457-D9AF-4F7E-964A-78D6AB0129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83"/>
          <a:stretch>
            <a:fillRect/>
          </a:stretch>
        </p:blipFill>
        <p:spPr>
          <a:xfrm>
            <a:off x="0" y="1"/>
            <a:ext cx="8805949" cy="68371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3F95765-826A-C668-9811-1B780DF52C19}"/>
              </a:ext>
            </a:extLst>
          </p:cNvPr>
          <p:cNvSpPr txBox="1"/>
          <p:nvPr/>
        </p:nvSpPr>
        <p:spPr>
          <a:xfrm>
            <a:off x="9094124" y="881149"/>
            <a:ext cx="2676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Инфинитивные предложения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01160226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774</Words>
  <Application>Microsoft Office PowerPoint</Application>
  <PresentationFormat>Širokoúhlá obrazovka</PresentationFormat>
  <Paragraphs>79</Paragraphs>
  <Slides>18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13</cp:revision>
  <dcterms:created xsi:type="dcterms:W3CDTF">2026-01-21T15:50:39Z</dcterms:created>
  <dcterms:modified xsi:type="dcterms:W3CDTF">2026-02-02T14:37:28Z</dcterms:modified>
</cp:coreProperties>
</file>