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d1af25fc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d1af25fc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fd1af25fcc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fd1af25fcc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d1af25fcc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fd1af25fcc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fd1af25fcc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fd1af25fcc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fd1af25fcc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fd1af25fcc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d1af25fc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fd1af25fc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fd1af25fcc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fd1af25fcc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fd1af25fcc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fd1af25fcc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skolasnadhledem.cz/profil/2-stupen/12-cesky-jazyk/10-6-rocnik/235-zvukova-stranka-jazyka" TargetMode="External"/><Relationship Id="rId4" Type="http://schemas.openxmlformats.org/officeDocument/2006/relationships/hyperlink" Target="https://www.skolasnadhledem.cz/game/5444" TargetMode="External"/><Relationship Id="rId10" Type="http://schemas.openxmlformats.org/officeDocument/2006/relationships/hyperlink" Target="https://www.skolasnadhledem.cz/game/5442" TargetMode="External"/><Relationship Id="rId9" Type="http://schemas.openxmlformats.org/officeDocument/2006/relationships/hyperlink" Target="https://www.skolasnadhledem.cz/game/5436" TargetMode="External"/><Relationship Id="rId5" Type="http://schemas.openxmlformats.org/officeDocument/2006/relationships/hyperlink" Target="https://www.skolasnadhledem.cz/game/5595" TargetMode="External"/><Relationship Id="rId6" Type="http://schemas.openxmlformats.org/officeDocument/2006/relationships/hyperlink" Target="https://www.skolasnadhledem.cz/game/5621" TargetMode="External"/><Relationship Id="rId7" Type="http://schemas.openxmlformats.org/officeDocument/2006/relationships/hyperlink" Target="https://www.skolasnadhledem.cz/game/5465" TargetMode="External"/><Relationship Id="rId8" Type="http://schemas.openxmlformats.org/officeDocument/2006/relationships/hyperlink" Target="https://www.skolasnadhledem.cz/game/5553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voice-recorder-online.com/cs" TargetMode="External"/><Relationship Id="rId4" Type="http://schemas.openxmlformats.org/officeDocument/2006/relationships/hyperlink" Target="https://voice-recorder-online.com/cs/" TargetMode="External"/><Relationship Id="rId11" Type="http://schemas.openxmlformats.org/officeDocument/2006/relationships/hyperlink" Target="https://morpher.ru/accentizer/" TargetMode="External"/><Relationship Id="rId10" Type="http://schemas.openxmlformats.org/officeDocument/2006/relationships/hyperlink" Target="https://easypronunciation.com/en/practice-french-pronunciation-online" TargetMode="External"/><Relationship Id="rId12" Type="http://schemas.openxmlformats.org/officeDocument/2006/relationships/hyperlink" Target="https://www.storyboardthat.com/storyboard-creator" TargetMode="External"/><Relationship Id="rId9" Type="http://schemas.openxmlformats.org/officeDocument/2006/relationships/hyperlink" Target="https://easypronunciation.com/en/french-phonetic-transcription-converter" TargetMode="External"/><Relationship Id="rId5" Type="http://schemas.openxmlformats.org/officeDocument/2006/relationships/hyperlink" Target="https://voice-recorder-online.com/cs" TargetMode="External"/><Relationship Id="rId6" Type="http://schemas.openxmlformats.org/officeDocument/2006/relationships/hyperlink" Target="https://chrome.google.com/webstore/detail/online-voice-recorder/okcpamhgbceghacdphgljcacdmabceoi?hl=cs" TargetMode="External"/><Relationship Id="rId7" Type="http://schemas.openxmlformats.org/officeDocument/2006/relationships/hyperlink" Target="https://ipa.typeit.org/" TargetMode="External"/><Relationship Id="rId8" Type="http://schemas.openxmlformats.org/officeDocument/2006/relationships/hyperlink" Target="http://www.photransedit.com/Online/Text2Phonetics.aspx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6000">
                <a:solidFill>
                  <a:srgbClr val="1C4587"/>
                </a:solidFill>
              </a:rPr>
              <a:t>Fonetická cvičení</a:t>
            </a:r>
            <a:endParaRPr b="1" sz="6000">
              <a:solidFill>
                <a:srgbClr val="1C4587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6000">
                <a:solidFill>
                  <a:srgbClr val="1C4587"/>
                </a:solidFill>
              </a:rPr>
              <a:t>a poslech</a:t>
            </a:r>
            <a:endParaRPr b="1" sz="6000">
              <a:solidFill>
                <a:srgbClr val="1C458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/>
              <a:t>Cvičení - inspirace Fraus</a:t>
            </a:r>
            <a:endParaRPr b="1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156875" y="1152475"/>
            <a:ext cx="8852700" cy="378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Cvičení 2. stupeň | Český jazyk </a:t>
            </a:r>
            <a:r>
              <a:rPr lang="cs" u="sng">
                <a:solidFill>
                  <a:schemeClr val="hlink"/>
                </a:solidFill>
                <a:hlinkClick r:id="rId3"/>
              </a:rPr>
              <a:t>https://www.skolasnadhledem.cz/profil/2-stupen/12-cesky-jazyk/10-6-rocnik/235-zvukova-stranka-jazyka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Číslovky do dvaceti – poslech Přetahování </a:t>
            </a:r>
            <a:r>
              <a:rPr lang="cs" u="sng">
                <a:solidFill>
                  <a:schemeClr val="hlink"/>
                </a:solidFill>
                <a:hlinkClick r:id="rId4"/>
              </a:rPr>
              <a:t>https://www.skolasnadhledem.cz/game/5444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Poslech Doplňování informací do slyšeného textu </a:t>
            </a:r>
            <a:r>
              <a:rPr lang="cs" u="sng">
                <a:solidFill>
                  <a:schemeClr val="hlink"/>
                </a:solidFill>
                <a:hlinkClick r:id="rId5"/>
              </a:rPr>
              <a:t>https://www.skolasnadhledem.cz/game/5595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Hláskování a pravopis slov - Doplňování do textu </a:t>
            </a:r>
            <a:r>
              <a:rPr lang="cs" u="sng">
                <a:solidFill>
                  <a:schemeClr val="hlink"/>
                </a:solidFill>
                <a:hlinkClick r:id="rId6"/>
              </a:rPr>
              <a:t>https://www.skolasnadhledem.cz/game/5621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Hláskování a pravopis slov </a:t>
            </a:r>
            <a:r>
              <a:rPr lang="cs" u="sng">
                <a:solidFill>
                  <a:schemeClr val="hlink"/>
                </a:solidFill>
                <a:hlinkClick r:id="rId7"/>
              </a:rPr>
              <a:t>https://www.skolasnadhledem.cz/game/5465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Porozumění slyšenému textu - Přetahování </a:t>
            </a:r>
            <a:r>
              <a:rPr lang="cs" u="sng">
                <a:solidFill>
                  <a:schemeClr val="hlink"/>
                </a:solidFill>
                <a:hlinkClick r:id="rId8"/>
              </a:rPr>
              <a:t>https://www.skolasnadhledem.cz/game/5553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/>
              <a:t>Poslech telefonních čísel </a:t>
            </a:r>
            <a:r>
              <a:rPr lang="cs" u="sng">
                <a:solidFill>
                  <a:schemeClr val="hlink"/>
                </a:solidFill>
                <a:hlinkClick r:id="rId9"/>
              </a:rPr>
              <a:t>https://www.skolasnadhledem.cz/game/5436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Zvuková a rytmická stránka jazyka, rýmování - Přetahování </a:t>
            </a:r>
            <a:r>
              <a:rPr lang="cs" u="sng">
                <a:solidFill>
                  <a:schemeClr val="hlink"/>
                </a:solidFill>
                <a:hlinkClick r:id="rId10"/>
              </a:rPr>
              <a:t>https://www.skolasnadhledem.cz/game/5442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86450"/>
            <a:ext cx="85206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cs"/>
              <a:t>Fonetický přepis, poslech, nahrávky - webové stránky pro tvorbu pracovních listů a cvičení</a:t>
            </a:r>
            <a:endParaRPr b="1"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995575"/>
            <a:ext cx="8520600" cy="377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Hlasový záznamník online</a:t>
            </a:r>
            <a:r>
              <a:rPr lang="cs" sz="1400"/>
              <a:t> </a:t>
            </a:r>
            <a:r>
              <a:rPr lang="cs" sz="1400" u="sng">
                <a:solidFill>
                  <a:schemeClr val="hlink"/>
                </a:solidFill>
                <a:hlinkClick r:id="rId4"/>
              </a:rPr>
              <a:t>https://voice-recorder-online.com/cs/</a:t>
            </a:r>
            <a:endParaRPr sz="1400"/>
          </a:p>
          <a:p>
            <a:pPr indent="0" lvl="0" marL="0" rtl="0" algn="l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cs" sz="1400">
                <a:solidFill>
                  <a:schemeClr val="dk1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Hlasový záznamník online</a:t>
            </a:r>
            <a:r>
              <a:rPr lang="cs" sz="1400"/>
              <a:t> (Google) </a:t>
            </a:r>
            <a:r>
              <a:rPr lang="cs" sz="1400" u="sng">
                <a:solidFill>
                  <a:schemeClr val="hlink"/>
                </a:solidFill>
                <a:hlinkClick r:id="rId6"/>
              </a:rPr>
              <a:t>https://chrome.google.com/webstore/detail/online-voice-recorder/okcpamhgbceghacdphgljcacdmabceoi?hl=cs</a:t>
            </a:r>
            <a:endParaRPr sz="1400"/>
          </a:p>
          <a:p>
            <a:pPr indent="0" lvl="0" marL="0" rtl="0" algn="l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lang="cs" sz="1400"/>
              <a:t>Type IPA phonetic symbols for English </a:t>
            </a:r>
            <a:r>
              <a:rPr lang="cs" sz="1400" u="sng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https://ipa.typeit.org/</a:t>
            </a:r>
            <a:endParaRPr sz="14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cs" sz="1400"/>
              <a:t>Text to Phonetics </a:t>
            </a:r>
            <a:r>
              <a:rPr lang="cs" sz="1400" u="sng">
                <a:solidFill>
                  <a:schemeClr val="hlink"/>
                </a:solidFill>
                <a:hlinkClick r:id="rId8"/>
              </a:rPr>
              <a:t>http://www.photransedit.com/Online/Text2Phonetics.aspx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/>
              <a:t>French Phonetic Transcription Translator and Pronunciation Dictionary </a:t>
            </a:r>
            <a:r>
              <a:rPr lang="cs" sz="1400" u="sng">
                <a:solidFill>
                  <a:schemeClr val="hlink"/>
                </a:solidFill>
                <a:hlinkClick r:id="rId9"/>
              </a:rPr>
              <a:t>https://easypronunciation.com/en/french-phonetic-transcription-converter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/>
              <a:t>French Pronunciation Trainer </a:t>
            </a:r>
            <a:r>
              <a:rPr lang="cs" sz="1400" u="sng">
                <a:solidFill>
                  <a:schemeClr val="hlink"/>
                </a:solidFill>
                <a:hlinkClick r:id="rId10"/>
              </a:rPr>
              <a:t>https://easypronunciation.com/en/practice-french-pronunciation-online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400"/>
              <a:t>Přízvuk v ruštině </a:t>
            </a:r>
            <a:r>
              <a:rPr lang="cs" sz="1400" u="sng">
                <a:solidFill>
                  <a:schemeClr val="hlink"/>
                </a:solidFill>
                <a:hlinkClick r:id="rId11"/>
              </a:rPr>
              <a:t>https://morpher.ru/accentizer/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" sz="1400"/>
              <a:t>Tvorba komiksu </a:t>
            </a:r>
            <a:r>
              <a:rPr lang="cs" sz="1400" u="sng">
                <a:solidFill>
                  <a:schemeClr val="hlink"/>
                </a:solidFill>
                <a:hlinkClick r:id="rId12"/>
              </a:rPr>
              <a:t>https://www.storyboardthat.com/storyboard-creator</a:t>
            </a:r>
            <a:endParaRPr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291350" y="291350"/>
            <a:ext cx="7922700" cy="6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750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Poslechněte si výslovnost těchto slov a opakujte</a:t>
            </a:r>
            <a:endParaRPr b="1" sz="3100"/>
          </a:p>
        </p:txBody>
      </p:sp>
      <p:sp>
        <p:nvSpPr>
          <p:cNvPr id="72" name="Google Shape;72;p16"/>
          <p:cNvSpPr txBox="1"/>
          <p:nvPr/>
        </p:nvSpPr>
        <p:spPr>
          <a:xfrm>
            <a:off x="470600" y="1007225"/>
            <a:ext cx="2947500" cy="6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50">
              <a:solidFill>
                <a:srgbClr val="07376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224125" y="268950"/>
            <a:ext cx="68580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cs" sz="3500">
                <a:solidFill>
                  <a:srgbClr val="073763"/>
                </a:solidFill>
              </a:rPr>
              <a:t>Fonetický přepis</a:t>
            </a:r>
            <a:r>
              <a:rPr b="1" lang="cs" sz="3500">
                <a:solidFill>
                  <a:srgbClr val="073763"/>
                </a:solidFill>
              </a:rPr>
              <a:t> v _________</a:t>
            </a:r>
            <a:endParaRPr/>
          </a:p>
        </p:txBody>
      </p:sp>
      <p:sp>
        <p:nvSpPr>
          <p:cNvPr id="78" name="Google Shape;78;p17"/>
          <p:cNvSpPr txBox="1"/>
          <p:nvPr/>
        </p:nvSpPr>
        <p:spPr>
          <a:xfrm>
            <a:off x="313725" y="1834200"/>
            <a:ext cx="51519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5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224125" y="992250"/>
            <a:ext cx="83799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rgbClr val="434343"/>
                </a:solidFill>
              </a:rPr>
              <a:t>Přetáhnete správnou nahrávku k slovu a opakujte slovo za učitelem.</a:t>
            </a:r>
            <a:endParaRPr sz="2000"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rgbClr val="434343"/>
                </a:solidFill>
              </a:rPr>
              <a:t>Přepište foneticky zapsaná slova v závorkách tak, jak se píší.</a:t>
            </a:r>
            <a:endParaRPr sz="2000">
              <a:solidFill>
                <a:srgbClr val="434343"/>
              </a:solidFill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7133200" y="214675"/>
            <a:ext cx="1940100" cy="6618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rgbClr val="07376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/>
        </p:nvSpPr>
        <p:spPr>
          <a:xfrm>
            <a:off x="302550" y="336175"/>
            <a:ext cx="78441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500">
                <a:solidFill>
                  <a:srgbClr val="073763"/>
                </a:solidFill>
              </a:rPr>
              <a:t>Slovní přízvuk v ___________</a:t>
            </a:r>
            <a:endParaRPr b="1" sz="3500">
              <a:solidFill>
                <a:srgbClr val="073763"/>
              </a:solidFill>
            </a:endParaRPr>
          </a:p>
        </p:txBody>
      </p:sp>
      <p:sp>
        <p:nvSpPr>
          <p:cNvPr id="86" name="Google Shape;86;p18"/>
          <p:cNvSpPr txBox="1"/>
          <p:nvPr/>
        </p:nvSpPr>
        <p:spPr>
          <a:xfrm>
            <a:off x="392200" y="1098175"/>
            <a:ext cx="42582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cs" sz="2500">
                <a:solidFill>
                  <a:srgbClr val="741B47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Přízvuk na první slabice:</a:t>
            </a:r>
            <a:endParaRPr b="1" sz="2500">
              <a:solidFill>
                <a:srgbClr val="741B47"/>
              </a:solidFill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4762500" y="1098175"/>
            <a:ext cx="40902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b="1" lang="cs" sz="2500">
                <a:solidFill>
                  <a:srgbClr val="741B47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Přízvuk na druhé slabice: </a:t>
            </a:r>
            <a:endParaRPr b="1" sz="2500">
              <a:solidFill>
                <a:srgbClr val="741B47"/>
              </a:solidFill>
            </a:endParaRPr>
          </a:p>
        </p:txBody>
      </p:sp>
      <p:sp>
        <p:nvSpPr>
          <p:cNvPr id="88" name="Google Shape;88;p18"/>
          <p:cNvSpPr txBox="1"/>
          <p:nvPr/>
        </p:nvSpPr>
        <p:spPr>
          <a:xfrm>
            <a:off x="7227800" y="56025"/>
            <a:ext cx="1871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200">
                <a:solidFill>
                  <a:srgbClr val="274E13"/>
                </a:solidFill>
              </a:rPr>
              <a:t>pracovní list</a:t>
            </a:r>
            <a:endParaRPr sz="2200">
              <a:solidFill>
                <a:srgbClr val="274E13"/>
              </a:solidFill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470650" y="1961025"/>
            <a:ext cx="34179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</p:txBody>
      </p:sp>
      <p:sp>
        <p:nvSpPr>
          <p:cNvPr id="90" name="Google Shape;90;p18"/>
          <p:cNvSpPr txBox="1"/>
          <p:nvPr/>
        </p:nvSpPr>
        <p:spPr>
          <a:xfrm>
            <a:off x="5031450" y="2053425"/>
            <a:ext cx="33729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/>
        </p:nvSpPr>
        <p:spPr>
          <a:xfrm>
            <a:off x="324975" y="123275"/>
            <a:ext cx="85389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000"/>
              <a:t>Cvičení: Slovní přízvuk v ___________</a:t>
            </a:r>
            <a:endParaRPr b="1"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rgbClr val="666666"/>
                </a:solidFill>
              </a:rPr>
              <a:t>Vyberte slabiku, na které je přízvuk - přetahování.</a:t>
            </a:r>
            <a:endParaRPr sz="2000">
              <a:solidFill>
                <a:srgbClr val="66666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>
                <a:solidFill>
                  <a:srgbClr val="666666"/>
                </a:solidFill>
              </a:rPr>
              <a:t>V přetahování přiřazuješ slova ke skupině.</a:t>
            </a:r>
            <a:endParaRPr sz="2000">
              <a:solidFill>
                <a:srgbClr val="666666"/>
              </a:solidFill>
            </a:endParaRPr>
          </a:p>
        </p:txBody>
      </p:sp>
      <p:sp>
        <p:nvSpPr>
          <p:cNvPr id="96" name="Google Shape;96;p19"/>
          <p:cNvSpPr txBox="1"/>
          <p:nvPr/>
        </p:nvSpPr>
        <p:spPr>
          <a:xfrm>
            <a:off x="504263" y="1568825"/>
            <a:ext cx="1983600" cy="5232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/>
        </p:nvSpPr>
        <p:spPr>
          <a:xfrm>
            <a:off x="291350" y="291350"/>
            <a:ext cx="7922700" cy="9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750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Porozumění slyšenému textu</a:t>
            </a:r>
            <a:endParaRPr b="1" sz="2750">
              <a:solidFill>
                <a:srgbClr val="212529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950">
                <a:solidFill>
                  <a:srgbClr val="4343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Poslechnete audio. Podle audií </a:t>
            </a:r>
            <a:r>
              <a:rPr lang="cs" sz="1950">
                <a:solidFill>
                  <a:srgbClr val="4343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přiřaďte nahrávku</a:t>
            </a:r>
            <a:r>
              <a:rPr lang="cs" sz="1950">
                <a:solidFill>
                  <a:srgbClr val="434343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k obrázku.</a:t>
            </a:r>
            <a:endParaRPr sz="23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/>
        </p:nvSpPr>
        <p:spPr>
          <a:xfrm>
            <a:off x="219625" y="247675"/>
            <a:ext cx="8564700" cy="5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2550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Poslechněte si dialog. </a:t>
            </a:r>
            <a:r>
              <a:rPr b="1" lang="cs" sz="2550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Napište</a:t>
            </a:r>
            <a:r>
              <a:rPr b="1" lang="cs" sz="2550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věty do </a:t>
            </a:r>
            <a:r>
              <a:rPr b="1" lang="cs" sz="2550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prázdných</a:t>
            </a:r>
            <a:r>
              <a:rPr b="1" lang="cs" sz="2550">
                <a:solidFill>
                  <a:srgbClr val="212529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bublin.</a:t>
            </a:r>
            <a:endParaRPr b="1" sz="2900">
              <a:solidFill>
                <a:schemeClr val="dk1"/>
              </a:solidFill>
            </a:endParaRPr>
          </a:p>
        </p:txBody>
      </p:sp>
      <p:sp>
        <p:nvSpPr>
          <p:cNvPr id="107" name="Google Shape;107;p21"/>
          <p:cNvSpPr/>
          <p:nvPr/>
        </p:nvSpPr>
        <p:spPr>
          <a:xfrm>
            <a:off x="291350" y="4139425"/>
            <a:ext cx="2689500" cy="634200"/>
          </a:xfrm>
          <a:prstGeom prst="wedgeRectCallout">
            <a:avLst>
              <a:gd fmla="val -37499" name="adj1"/>
              <a:gd fmla="val 9708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1"/>
          <p:cNvSpPr/>
          <p:nvPr/>
        </p:nvSpPr>
        <p:spPr>
          <a:xfrm>
            <a:off x="3193088" y="4139425"/>
            <a:ext cx="2689500" cy="634200"/>
          </a:xfrm>
          <a:prstGeom prst="wedgeRectCallout">
            <a:avLst>
              <a:gd fmla="val -37499" name="adj1"/>
              <a:gd fmla="val 9708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1"/>
          <p:cNvSpPr/>
          <p:nvPr/>
        </p:nvSpPr>
        <p:spPr>
          <a:xfrm>
            <a:off x="6050000" y="4139425"/>
            <a:ext cx="2689500" cy="634200"/>
          </a:xfrm>
          <a:prstGeom prst="wedgeRectCallout">
            <a:avLst>
              <a:gd fmla="val -37499" name="adj1"/>
              <a:gd fmla="val 97089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