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6" r:id="rId2"/>
    <p:sldId id="278" r:id="rId3"/>
    <p:sldId id="268" r:id="rId4"/>
    <p:sldId id="269" r:id="rId5"/>
    <p:sldId id="270" r:id="rId6"/>
    <p:sldId id="259" r:id="rId7"/>
    <p:sldId id="271" r:id="rId8"/>
    <p:sldId id="272" r:id="rId9"/>
    <p:sldId id="276" r:id="rId10"/>
    <p:sldId id="274" r:id="rId11"/>
    <p:sldId id="267" r:id="rId12"/>
    <p:sldId id="27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25" autoAdjust="0"/>
  </p:normalViewPr>
  <p:slideViewPr>
    <p:cSldViewPr>
      <p:cViewPr varScale="1">
        <p:scale>
          <a:sx n="102" d="100"/>
          <a:sy n="102" d="100"/>
        </p:scale>
        <p:origin x="18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76DB1D-2C94-4FA9-A55F-2C6DF3B33C9E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D8A50A58-1415-452E-AAA3-1007E5ABC9D8}">
      <dgm:prSet phldrT="[Text]"/>
      <dgm:spPr/>
      <dgm:t>
        <a:bodyPr/>
        <a:lstStyle/>
        <a:p>
          <a:r>
            <a:rPr lang="cs-CZ" dirty="0" err="1"/>
            <a:t>Pre-trip</a:t>
          </a:r>
          <a:endParaRPr lang="cs-CZ" dirty="0"/>
        </a:p>
      </dgm:t>
    </dgm:pt>
    <dgm:pt modelId="{DDAF817F-4DB4-4436-9C85-4AD2A2FDA619}" type="parTrans" cxnId="{DCD9F919-9C0B-4553-B897-E60803A8474B}">
      <dgm:prSet/>
      <dgm:spPr/>
      <dgm:t>
        <a:bodyPr/>
        <a:lstStyle/>
        <a:p>
          <a:endParaRPr lang="cs-CZ"/>
        </a:p>
      </dgm:t>
    </dgm:pt>
    <dgm:pt modelId="{922FF3AB-6781-4B89-B0AE-BCEE111D2F43}" type="sibTrans" cxnId="{DCD9F919-9C0B-4553-B897-E60803A8474B}">
      <dgm:prSet/>
      <dgm:spPr/>
      <dgm:t>
        <a:bodyPr/>
        <a:lstStyle/>
        <a:p>
          <a:endParaRPr lang="cs-CZ"/>
        </a:p>
      </dgm:t>
    </dgm:pt>
    <dgm:pt modelId="{DE582C24-E2D0-423F-B72A-FE0BF5A27B82}">
      <dgm:prSet phldrT="[Text]"/>
      <dgm:spPr/>
      <dgm:t>
        <a:bodyPr/>
        <a:lstStyle/>
        <a:p>
          <a:r>
            <a:rPr lang="cs-CZ" dirty="0" err="1"/>
            <a:t>Trip</a:t>
          </a:r>
          <a:endParaRPr lang="cs-CZ" dirty="0"/>
        </a:p>
      </dgm:t>
    </dgm:pt>
    <dgm:pt modelId="{FC9C009A-0B4C-4554-AD06-C85E9F0F3F4C}" type="parTrans" cxnId="{7D4AECBF-451A-4AB2-9567-CF262C1E535E}">
      <dgm:prSet/>
      <dgm:spPr/>
      <dgm:t>
        <a:bodyPr/>
        <a:lstStyle/>
        <a:p>
          <a:endParaRPr lang="cs-CZ"/>
        </a:p>
      </dgm:t>
    </dgm:pt>
    <dgm:pt modelId="{62859657-DC17-4E74-AC2C-50BE34D547F6}" type="sibTrans" cxnId="{7D4AECBF-451A-4AB2-9567-CF262C1E535E}">
      <dgm:prSet/>
      <dgm:spPr/>
      <dgm:t>
        <a:bodyPr/>
        <a:lstStyle/>
        <a:p>
          <a:endParaRPr lang="cs-CZ"/>
        </a:p>
      </dgm:t>
    </dgm:pt>
    <dgm:pt modelId="{117595C6-6E0B-4A7F-876F-F06CE77E313B}">
      <dgm:prSet phldrT="[Text]"/>
      <dgm:spPr/>
      <dgm:t>
        <a:bodyPr/>
        <a:lstStyle/>
        <a:p>
          <a:r>
            <a:rPr lang="cs-CZ" dirty="0"/>
            <a:t>Post-</a:t>
          </a:r>
          <a:r>
            <a:rPr lang="cs-CZ" dirty="0" err="1"/>
            <a:t>trip</a:t>
          </a:r>
          <a:endParaRPr lang="cs-CZ" dirty="0"/>
        </a:p>
      </dgm:t>
    </dgm:pt>
    <dgm:pt modelId="{487367DA-86CA-41FC-AFDB-17D4BC52E35A}" type="parTrans" cxnId="{E07C35C4-17B5-4E70-A89B-34954709E3C2}">
      <dgm:prSet/>
      <dgm:spPr/>
      <dgm:t>
        <a:bodyPr/>
        <a:lstStyle/>
        <a:p>
          <a:endParaRPr lang="cs-CZ"/>
        </a:p>
      </dgm:t>
    </dgm:pt>
    <dgm:pt modelId="{565595E4-8438-4C16-8E29-582D6E4EF14F}" type="sibTrans" cxnId="{E07C35C4-17B5-4E70-A89B-34954709E3C2}">
      <dgm:prSet/>
      <dgm:spPr/>
      <dgm:t>
        <a:bodyPr/>
        <a:lstStyle/>
        <a:p>
          <a:endParaRPr lang="cs-CZ"/>
        </a:p>
      </dgm:t>
    </dgm:pt>
    <dgm:pt modelId="{5BE5DE40-1A2A-4003-9E97-62C312F011B1}" type="pres">
      <dgm:prSet presAssocID="{4176DB1D-2C94-4FA9-A55F-2C6DF3B33C9E}" presName="cycle" presStyleCnt="0">
        <dgm:presLayoutVars>
          <dgm:dir/>
          <dgm:resizeHandles val="exact"/>
        </dgm:presLayoutVars>
      </dgm:prSet>
      <dgm:spPr/>
    </dgm:pt>
    <dgm:pt modelId="{9C024597-DFD4-4B24-8043-6688A5B8F8DA}" type="pres">
      <dgm:prSet presAssocID="{D8A50A58-1415-452E-AAA3-1007E5ABC9D8}" presName="node" presStyleLbl="node1" presStyleIdx="0" presStyleCnt="3">
        <dgm:presLayoutVars>
          <dgm:bulletEnabled val="1"/>
        </dgm:presLayoutVars>
      </dgm:prSet>
      <dgm:spPr/>
    </dgm:pt>
    <dgm:pt modelId="{941E4DA1-378C-4ABC-A28B-ECE35B007F44}" type="pres">
      <dgm:prSet presAssocID="{922FF3AB-6781-4B89-B0AE-BCEE111D2F43}" presName="sibTrans" presStyleLbl="sibTrans2D1" presStyleIdx="0" presStyleCnt="3"/>
      <dgm:spPr/>
    </dgm:pt>
    <dgm:pt modelId="{B6673CC3-39C8-4419-8F84-99CABAA95E2A}" type="pres">
      <dgm:prSet presAssocID="{922FF3AB-6781-4B89-B0AE-BCEE111D2F43}" presName="connectorText" presStyleLbl="sibTrans2D1" presStyleIdx="0" presStyleCnt="3"/>
      <dgm:spPr/>
    </dgm:pt>
    <dgm:pt modelId="{0ED787C0-708D-4C62-BA2A-17DDEC6ECC39}" type="pres">
      <dgm:prSet presAssocID="{DE582C24-E2D0-423F-B72A-FE0BF5A27B82}" presName="node" presStyleLbl="node1" presStyleIdx="1" presStyleCnt="3">
        <dgm:presLayoutVars>
          <dgm:bulletEnabled val="1"/>
        </dgm:presLayoutVars>
      </dgm:prSet>
      <dgm:spPr/>
    </dgm:pt>
    <dgm:pt modelId="{8E308098-8784-4A05-B538-DE3DFB28D23D}" type="pres">
      <dgm:prSet presAssocID="{62859657-DC17-4E74-AC2C-50BE34D547F6}" presName="sibTrans" presStyleLbl="sibTrans2D1" presStyleIdx="1" presStyleCnt="3"/>
      <dgm:spPr/>
    </dgm:pt>
    <dgm:pt modelId="{D6E2A611-BEAB-46EC-9641-60F94F9CD26A}" type="pres">
      <dgm:prSet presAssocID="{62859657-DC17-4E74-AC2C-50BE34D547F6}" presName="connectorText" presStyleLbl="sibTrans2D1" presStyleIdx="1" presStyleCnt="3"/>
      <dgm:spPr/>
    </dgm:pt>
    <dgm:pt modelId="{3A61430E-1065-4CFE-94EC-BF3879BA913C}" type="pres">
      <dgm:prSet presAssocID="{117595C6-6E0B-4A7F-876F-F06CE77E313B}" presName="node" presStyleLbl="node1" presStyleIdx="2" presStyleCnt="3">
        <dgm:presLayoutVars>
          <dgm:bulletEnabled val="1"/>
        </dgm:presLayoutVars>
      </dgm:prSet>
      <dgm:spPr/>
    </dgm:pt>
    <dgm:pt modelId="{A8BCE85A-5A53-4755-9720-B2603D1319D8}" type="pres">
      <dgm:prSet presAssocID="{565595E4-8438-4C16-8E29-582D6E4EF14F}" presName="sibTrans" presStyleLbl="sibTrans2D1" presStyleIdx="2" presStyleCnt="3"/>
      <dgm:spPr/>
    </dgm:pt>
    <dgm:pt modelId="{1B14B539-DC8B-4CFF-8ED7-EA3EA36870E4}" type="pres">
      <dgm:prSet presAssocID="{565595E4-8438-4C16-8E29-582D6E4EF14F}" presName="connectorText" presStyleLbl="sibTrans2D1" presStyleIdx="2" presStyleCnt="3"/>
      <dgm:spPr/>
    </dgm:pt>
  </dgm:ptLst>
  <dgm:cxnLst>
    <dgm:cxn modelId="{C8E8C706-4F51-4961-9633-909D40ABC4EC}" type="presOf" srcId="{4176DB1D-2C94-4FA9-A55F-2C6DF3B33C9E}" destId="{5BE5DE40-1A2A-4003-9E97-62C312F011B1}" srcOrd="0" destOrd="0" presId="urn:microsoft.com/office/officeart/2005/8/layout/cycle2"/>
    <dgm:cxn modelId="{DCD9F919-9C0B-4553-B897-E60803A8474B}" srcId="{4176DB1D-2C94-4FA9-A55F-2C6DF3B33C9E}" destId="{D8A50A58-1415-452E-AAA3-1007E5ABC9D8}" srcOrd="0" destOrd="0" parTransId="{DDAF817F-4DB4-4436-9C85-4AD2A2FDA619}" sibTransId="{922FF3AB-6781-4B89-B0AE-BCEE111D2F43}"/>
    <dgm:cxn modelId="{F609AE37-4AE9-4C84-BED6-76CF507FB7E7}" type="presOf" srcId="{117595C6-6E0B-4A7F-876F-F06CE77E313B}" destId="{3A61430E-1065-4CFE-94EC-BF3879BA913C}" srcOrd="0" destOrd="0" presId="urn:microsoft.com/office/officeart/2005/8/layout/cycle2"/>
    <dgm:cxn modelId="{7CF6343A-4A82-4105-9772-29AA436D1DB5}" type="presOf" srcId="{922FF3AB-6781-4B89-B0AE-BCEE111D2F43}" destId="{941E4DA1-378C-4ABC-A28B-ECE35B007F44}" srcOrd="0" destOrd="0" presId="urn:microsoft.com/office/officeart/2005/8/layout/cycle2"/>
    <dgm:cxn modelId="{A8A46048-16FC-4037-8F4A-498E7FC86268}" type="presOf" srcId="{565595E4-8438-4C16-8E29-582D6E4EF14F}" destId="{1B14B539-DC8B-4CFF-8ED7-EA3EA36870E4}" srcOrd="1" destOrd="0" presId="urn:microsoft.com/office/officeart/2005/8/layout/cycle2"/>
    <dgm:cxn modelId="{60798F6D-C450-4D7D-9CC1-DD6044F6B002}" type="presOf" srcId="{62859657-DC17-4E74-AC2C-50BE34D547F6}" destId="{8E308098-8784-4A05-B538-DE3DFB28D23D}" srcOrd="0" destOrd="0" presId="urn:microsoft.com/office/officeart/2005/8/layout/cycle2"/>
    <dgm:cxn modelId="{C2FE71A4-01EC-45CB-A16E-FDD166D6CF50}" type="presOf" srcId="{565595E4-8438-4C16-8E29-582D6E4EF14F}" destId="{A8BCE85A-5A53-4755-9720-B2603D1319D8}" srcOrd="0" destOrd="0" presId="urn:microsoft.com/office/officeart/2005/8/layout/cycle2"/>
    <dgm:cxn modelId="{9AE113AC-75FB-41E5-869D-6CB94AD59CCA}" type="presOf" srcId="{DE582C24-E2D0-423F-B72A-FE0BF5A27B82}" destId="{0ED787C0-708D-4C62-BA2A-17DDEC6ECC39}" srcOrd="0" destOrd="0" presId="urn:microsoft.com/office/officeart/2005/8/layout/cycle2"/>
    <dgm:cxn modelId="{0629C7B7-1722-47BB-8F9E-2E70E6F09725}" type="presOf" srcId="{D8A50A58-1415-452E-AAA3-1007E5ABC9D8}" destId="{9C024597-DFD4-4B24-8043-6688A5B8F8DA}" srcOrd="0" destOrd="0" presId="urn:microsoft.com/office/officeart/2005/8/layout/cycle2"/>
    <dgm:cxn modelId="{7D4AECBF-451A-4AB2-9567-CF262C1E535E}" srcId="{4176DB1D-2C94-4FA9-A55F-2C6DF3B33C9E}" destId="{DE582C24-E2D0-423F-B72A-FE0BF5A27B82}" srcOrd="1" destOrd="0" parTransId="{FC9C009A-0B4C-4554-AD06-C85E9F0F3F4C}" sibTransId="{62859657-DC17-4E74-AC2C-50BE34D547F6}"/>
    <dgm:cxn modelId="{E07C35C4-17B5-4E70-A89B-34954709E3C2}" srcId="{4176DB1D-2C94-4FA9-A55F-2C6DF3B33C9E}" destId="{117595C6-6E0B-4A7F-876F-F06CE77E313B}" srcOrd="2" destOrd="0" parTransId="{487367DA-86CA-41FC-AFDB-17D4BC52E35A}" sibTransId="{565595E4-8438-4C16-8E29-582D6E4EF14F}"/>
    <dgm:cxn modelId="{3083AFC5-DD8A-413B-8FC3-03125C3D9E40}" type="presOf" srcId="{922FF3AB-6781-4B89-B0AE-BCEE111D2F43}" destId="{B6673CC3-39C8-4419-8F84-99CABAA95E2A}" srcOrd="1" destOrd="0" presId="urn:microsoft.com/office/officeart/2005/8/layout/cycle2"/>
    <dgm:cxn modelId="{33E659F6-C181-490F-812C-6B8267A01ABF}" type="presOf" srcId="{62859657-DC17-4E74-AC2C-50BE34D547F6}" destId="{D6E2A611-BEAB-46EC-9641-60F94F9CD26A}" srcOrd="1" destOrd="0" presId="urn:microsoft.com/office/officeart/2005/8/layout/cycle2"/>
    <dgm:cxn modelId="{BBB7EE0F-0487-43A2-8A69-99C863612E6C}" type="presParOf" srcId="{5BE5DE40-1A2A-4003-9E97-62C312F011B1}" destId="{9C024597-DFD4-4B24-8043-6688A5B8F8DA}" srcOrd="0" destOrd="0" presId="urn:microsoft.com/office/officeart/2005/8/layout/cycle2"/>
    <dgm:cxn modelId="{14433C45-F97D-453C-A434-2C315D61823C}" type="presParOf" srcId="{5BE5DE40-1A2A-4003-9E97-62C312F011B1}" destId="{941E4DA1-378C-4ABC-A28B-ECE35B007F44}" srcOrd="1" destOrd="0" presId="urn:microsoft.com/office/officeart/2005/8/layout/cycle2"/>
    <dgm:cxn modelId="{603DA820-79B4-4E01-BE68-45FF615BF312}" type="presParOf" srcId="{941E4DA1-378C-4ABC-A28B-ECE35B007F44}" destId="{B6673CC3-39C8-4419-8F84-99CABAA95E2A}" srcOrd="0" destOrd="0" presId="urn:microsoft.com/office/officeart/2005/8/layout/cycle2"/>
    <dgm:cxn modelId="{5A3640D7-6AF1-4F99-9F1D-DC724CC1839A}" type="presParOf" srcId="{5BE5DE40-1A2A-4003-9E97-62C312F011B1}" destId="{0ED787C0-708D-4C62-BA2A-17DDEC6ECC39}" srcOrd="2" destOrd="0" presId="urn:microsoft.com/office/officeart/2005/8/layout/cycle2"/>
    <dgm:cxn modelId="{8866DAF9-144F-4BD5-8967-1639E3C6B400}" type="presParOf" srcId="{5BE5DE40-1A2A-4003-9E97-62C312F011B1}" destId="{8E308098-8784-4A05-B538-DE3DFB28D23D}" srcOrd="3" destOrd="0" presId="urn:microsoft.com/office/officeart/2005/8/layout/cycle2"/>
    <dgm:cxn modelId="{0974895C-0B37-4F7F-9A79-64D17A06338F}" type="presParOf" srcId="{8E308098-8784-4A05-B538-DE3DFB28D23D}" destId="{D6E2A611-BEAB-46EC-9641-60F94F9CD26A}" srcOrd="0" destOrd="0" presId="urn:microsoft.com/office/officeart/2005/8/layout/cycle2"/>
    <dgm:cxn modelId="{91F5D74E-8298-446C-A3C6-AB408F7CFFB9}" type="presParOf" srcId="{5BE5DE40-1A2A-4003-9E97-62C312F011B1}" destId="{3A61430E-1065-4CFE-94EC-BF3879BA913C}" srcOrd="4" destOrd="0" presId="urn:microsoft.com/office/officeart/2005/8/layout/cycle2"/>
    <dgm:cxn modelId="{713D6783-C0EF-4187-8582-3865DCFDFED1}" type="presParOf" srcId="{5BE5DE40-1A2A-4003-9E97-62C312F011B1}" destId="{A8BCE85A-5A53-4755-9720-B2603D1319D8}" srcOrd="5" destOrd="0" presId="urn:microsoft.com/office/officeart/2005/8/layout/cycle2"/>
    <dgm:cxn modelId="{A4FE0467-D4A5-4E64-8058-F29B4966ED50}" type="presParOf" srcId="{A8BCE85A-5A53-4755-9720-B2603D1319D8}" destId="{1B14B539-DC8B-4CFF-8ED7-EA3EA36870E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24597-DFD4-4B24-8043-6688A5B8F8DA}">
      <dsp:nvSpPr>
        <dsp:cNvPr id="0" name=""/>
        <dsp:cNvSpPr/>
      </dsp:nvSpPr>
      <dsp:spPr>
        <a:xfrm>
          <a:off x="1275029" y="517"/>
          <a:ext cx="1290029" cy="12900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 err="1"/>
            <a:t>Pre-trip</a:t>
          </a:r>
          <a:endParaRPr lang="cs-CZ" sz="2900" kern="1200" dirty="0"/>
        </a:p>
      </dsp:txBody>
      <dsp:txXfrm>
        <a:off x="1463949" y="189437"/>
        <a:ext cx="912189" cy="912189"/>
      </dsp:txXfrm>
    </dsp:sp>
    <dsp:sp modelId="{941E4DA1-378C-4ABC-A28B-ECE35B007F44}">
      <dsp:nvSpPr>
        <dsp:cNvPr id="0" name=""/>
        <dsp:cNvSpPr/>
      </dsp:nvSpPr>
      <dsp:spPr>
        <a:xfrm rot="3600000">
          <a:off x="2228006" y="1257961"/>
          <a:ext cx="342617" cy="4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2253702" y="1300531"/>
        <a:ext cx="239832" cy="261230"/>
      </dsp:txXfrm>
    </dsp:sp>
    <dsp:sp modelId="{0ED787C0-708D-4C62-BA2A-17DDEC6ECC39}">
      <dsp:nvSpPr>
        <dsp:cNvPr id="0" name=""/>
        <dsp:cNvSpPr/>
      </dsp:nvSpPr>
      <dsp:spPr>
        <a:xfrm>
          <a:off x="2243267" y="1677556"/>
          <a:ext cx="1290029" cy="12900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 err="1"/>
            <a:t>Trip</a:t>
          </a:r>
          <a:endParaRPr lang="cs-CZ" sz="2900" kern="1200" dirty="0"/>
        </a:p>
      </dsp:txBody>
      <dsp:txXfrm>
        <a:off x="2432187" y="1866476"/>
        <a:ext cx="912189" cy="912189"/>
      </dsp:txXfrm>
    </dsp:sp>
    <dsp:sp modelId="{8E308098-8784-4A05-B538-DE3DFB28D23D}">
      <dsp:nvSpPr>
        <dsp:cNvPr id="0" name=""/>
        <dsp:cNvSpPr/>
      </dsp:nvSpPr>
      <dsp:spPr>
        <a:xfrm rot="10800000">
          <a:off x="1758432" y="2104878"/>
          <a:ext cx="342617" cy="4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 rot="10800000">
        <a:off x="1861217" y="2191955"/>
        <a:ext cx="239832" cy="261230"/>
      </dsp:txXfrm>
    </dsp:sp>
    <dsp:sp modelId="{3A61430E-1065-4CFE-94EC-BF3879BA913C}">
      <dsp:nvSpPr>
        <dsp:cNvPr id="0" name=""/>
        <dsp:cNvSpPr/>
      </dsp:nvSpPr>
      <dsp:spPr>
        <a:xfrm>
          <a:off x="306790" y="1677556"/>
          <a:ext cx="1290029" cy="12900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Post-</a:t>
          </a:r>
          <a:r>
            <a:rPr lang="cs-CZ" sz="2900" kern="1200" dirty="0" err="1"/>
            <a:t>trip</a:t>
          </a:r>
          <a:endParaRPr lang="cs-CZ" sz="2900" kern="1200" dirty="0"/>
        </a:p>
      </dsp:txBody>
      <dsp:txXfrm>
        <a:off x="495710" y="1866476"/>
        <a:ext cx="912189" cy="912189"/>
      </dsp:txXfrm>
    </dsp:sp>
    <dsp:sp modelId="{A8BCE85A-5A53-4755-9720-B2603D1319D8}">
      <dsp:nvSpPr>
        <dsp:cNvPr id="0" name=""/>
        <dsp:cNvSpPr/>
      </dsp:nvSpPr>
      <dsp:spPr>
        <a:xfrm rot="18000000">
          <a:off x="1259767" y="1274757"/>
          <a:ext cx="342617" cy="4353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1285463" y="1406341"/>
        <a:ext cx="239832" cy="261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E9D9-FC31-4333-A99D-F9D235EF5E56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1E9B6-66E5-472A-8177-23DD48323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9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…many </a:t>
            </a:r>
            <a:r>
              <a:rPr lang="cs-CZ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them</a:t>
            </a:r>
            <a:r>
              <a:rPr lang="cs-CZ" baseline="0" dirty="0"/>
              <a:t> are </a:t>
            </a:r>
            <a:r>
              <a:rPr lang="cs-CZ" baseline="0" dirty="0" err="1"/>
              <a:t>depended</a:t>
            </a:r>
            <a:r>
              <a:rPr lang="cs-CZ" baseline="0" dirty="0"/>
              <a:t> on </a:t>
            </a:r>
            <a:r>
              <a:rPr lang="cs-CZ" baseline="0" dirty="0" err="1"/>
              <a:t>tourist</a:t>
            </a:r>
            <a:r>
              <a:rPr lang="cs-CZ" baseline="0" dirty="0"/>
              <a:t>, </a:t>
            </a:r>
            <a:r>
              <a:rPr lang="cs-CZ" baseline="0" dirty="0" err="1"/>
              <a:t>their</a:t>
            </a:r>
            <a:r>
              <a:rPr lang="cs-CZ" baseline="0" dirty="0"/>
              <a:t> </a:t>
            </a:r>
            <a:r>
              <a:rPr lang="cs-CZ" baseline="0" dirty="0" err="1"/>
              <a:t>life</a:t>
            </a:r>
            <a:r>
              <a:rPr lang="cs-CZ" baseline="0" dirty="0"/>
              <a:t>, </a:t>
            </a:r>
            <a:r>
              <a:rPr lang="cs-CZ" baseline="0" dirty="0" err="1"/>
              <a:t>their</a:t>
            </a:r>
            <a:r>
              <a:rPr lang="cs-CZ" baseline="0" dirty="0"/>
              <a:t> </a:t>
            </a:r>
            <a:r>
              <a:rPr lang="cs-CZ" baseline="0" dirty="0" err="1"/>
              <a:t>behavior</a:t>
            </a:r>
            <a:r>
              <a:rPr lang="cs-CZ" baseline="0" dirty="0"/>
              <a:t>. </a:t>
            </a:r>
          </a:p>
          <a:p>
            <a:r>
              <a:rPr lang="cs-CZ" baseline="0" dirty="0"/>
              <a:t>..</a:t>
            </a:r>
            <a:r>
              <a:rPr lang="cs-CZ" baseline="0" dirty="0" err="1"/>
              <a:t>that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</a:t>
            </a:r>
            <a:r>
              <a:rPr lang="cs-CZ" baseline="0" dirty="0" err="1"/>
              <a:t>repetition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1E9B6-66E5-472A-8177-23DD483236F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01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8EAEF-680B-28D2-92C9-ACB47A99F1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B06F20-CF11-6413-A5E0-A66DB4F93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B7E50B-142B-48AB-2E3E-3303891A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A45AE5-75A7-99EF-D99E-039E61CB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986D98-F133-0821-EE29-CE2AA2A74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04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3C6AA-71C9-D882-D803-58706685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9B4F09-0038-5F9E-64D3-53E3BDB82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DD8E39-F5CF-16D8-C013-F5E96C3E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66A596-D3F7-52C9-FFFE-984A990B9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84BEE0-9535-D0A0-B434-46A5C183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7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BA621C4-C53E-CFE2-5D96-758A8ED09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C805D9-9D7C-685C-442C-C93A357A1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207FC0-F63A-68EA-C8AC-558B75824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7C6D0E-4F74-6FF1-EA64-EF120D59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FD2100-895D-72AE-DB14-373A0217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92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12037-9191-9B08-0484-4DB12E701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594D9-A099-FE11-3653-A3007471E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80020B-5CAF-3F6D-4C18-6BC882646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D0788F-642C-5C19-ACC6-30ABFEB8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10B32B-C4A3-68C5-6000-641F826B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8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77EE9-CBB1-1096-0103-18B72B958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645E15-5D53-DE56-6BA6-824ED3CEC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9CFA0C-DE2E-C3AC-B8B9-A6D776C19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480D46-AD93-1248-D56B-FFDA9369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09A427-5C32-F47B-06F1-6E4C392A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5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52416-41E2-6CAA-4F7A-0E78F57F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7FFEE3-5C1C-81A4-7EBA-ABD0162447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3232CC-C8A7-C633-F2DF-B6015CE1D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3855DE-AAF7-72B7-4E9C-2D9FB4ABE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14089B-A417-3557-295B-A72347FE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0BD8C4-C48D-AC7A-AE26-7CDC5104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61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A71BD6-9A20-A644-F145-1DA7899C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48D45C-2072-6AB5-6726-994D2AD4D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F2D764-91E3-25C9-B46E-A78DB042B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CAD537-E3F0-4205-7F24-A13E3AE0A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9613B84-E7B4-0CAC-7F6E-E37B9CD5B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5D5130-C2DB-9CE5-A912-A04789524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B36436-4369-02B6-D1CD-DE0E0B83F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81047C-3A4D-8924-801E-8F3FAB0D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7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C5701-A060-BE8B-B748-11A898732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2C9B4ED-CACA-5213-03EF-A5B48BE73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D985B47-39A4-5026-461C-75D305964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CB5188-AA66-2BF4-34C5-32678213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0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DA3AE95-06B1-4963-9821-945506F2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D45160-AFBB-E722-C596-668A4393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6E1593-D81B-E792-23C8-9162255B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27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04657-29B4-ED6A-5836-303540938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71416-F8CA-58BD-88E6-BB125030B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C2E9CF-3E51-AD7A-B573-FFFE8CEDF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68C81C-4F69-7E2B-0339-CE9DA2675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C2EA80-7F17-59FE-1CCF-841A4FF6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8DC4C3-A6F0-15C0-E6CC-D6C5BD881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36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37585-E905-14F7-9416-1B2741FF2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124C4C6-7D94-DDD7-AB2A-A79BA00372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5B6704-8C9D-F486-032E-A3863D2B9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F02461-8FB8-64BA-7FA6-CB460FBD4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FE2F7E-0A99-79D4-ED0E-EFCB22D8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15F39-A179-4ABD-426B-27B0FD6A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23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81E223-74EE-D407-72B4-A05FAB127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EC6D2-ADC4-BF12-BABB-EA1458011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378E2-A8BB-EF64-D30C-5245E1F58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5C7131-70B9-4C35-9726-A3BB4603DB9F}" type="datetimeFigureOut">
              <a:rPr lang="cs-CZ" smtClean="0"/>
              <a:t>20.11.2024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12C409-828D-CF69-5FC9-6DF88CF895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3B701A-9006-EC42-3DC9-EE9817FAC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3FBC50-F896-4EEC-ACD1-DA6A3AC04C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3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2700" y="3984"/>
            <a:ext cx="7032474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7550" y="3985"/>
            <a:ext cx="7329573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27048" y="1542402"/>
            <a:ext cx="3890131" cy="2387918"/>
          </a:xfrm>
        </p:spPr>
        <p:txBody>
          <a:bodyPr anchor="b">
            <a:normAutofit/>
          </a:bodyPr>
          <a:lstStyle/>
          <a:p>
            <a:r>
              <a:rPr lang="cs-CZ" sz="4200" dirty="0" err="1">
                <a:solidFill>
                  <a:schemeClr val="tx2"/>
                </a:solidFill>
              </a:rPr>
              <a:t>Tourism</a:t>
            </a:r>
            <a:r>
              <a:rPr lang="cs-CZ" sz="4200" dirty="0">
                <a:solidFill>
                  <a:schemeClr val="tx2"/>
                </a:solidFill>
              </a:rPr>
              <a:t> 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6602" y="4001587"/>
            <a:ext cx="3890132" cy="908516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err="1">
                <a:solidFill>
                  <a:schemeClr val="tx2"/>
                </a:solidFill>
              </a:rPr>
              <a:t>Touris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 err="1">
                <a:solidFill>
                  <a:schemeClr val="tx2"/>
                </a:solidFill>
              </a:rPr>
              <a:t>Consumer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 err="1">
                <a:solidFill>
                  <a:schemeClr val="tx2"/>
                </a:solidFill>
              </a:rPr>
              <a:t>Behavior</a:t>
            </a:r>
            <a:r>
              <a:rPr lang="cs-CZ" sz="2400" dirty="0">
                <a:solidFill>
                  <a:schemeClr val="tx2"/>
                </a:solidFill>
              </a:rPr>
              <a:t>; </a:t>
            </a:r>
            <a:br>
              <a:rPr lang="cs-CZ" sz="2400" dirty="0">
                <a:solidFill>
                  <a:schemeClr val="tx2"/>
                </a:solidFill>
              </a:rPr>
            </a:br>
            <a:r>
              <a:rPr lang="cs-CZ" sz="2400" dirty="0" err="1">
                <a:solidFill>
                  <a:schemeClr val="tx2"/>
                </a:solidFill>
              </a:rPr>
              <a:t>Tourist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 err="1">
                <a:solidFill>
                  <a:schemeClr val="tx2"/>
                </a:solidFill>
              </a:rPr>
              <a:t>Life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r>
              <a:rPr lang="cs-CZ" sz="2400" dirty="0" err="1">
                <a:solidFill>
                  <a:schemeClr val="tx2"/>
                </a:solidFill>
              </a:rPr>
              <a:t>Cycle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>
                <a:solidFill>
                  <a:schemeClr val="tx2"/>
                </a:solidFill>
              </a:rPr>
              <a:t>Petra Koudelková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28" y="-4155"/>
            <a:ext cx="1886210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7264295" y="4683666"/>
            <a:ext cx="1886211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5394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81443094"/>
              </p:ext>
            </p:extLst>
          </p:nvPr>
        </p:nvGraphicFramePr>
        <p:xfrm>
          <a:off x="0" y="404813"/>
          <a:ext cx="8424935" cy="7054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>
                  <a:extLst>
                    <a:ext uri="{9D8B030D-6E8A-4147-A177-3AD203B41FA5}">
                      <a16:colId xmlns:a16="http://schemas.microsoft.com/office/drawing/2014/main" val="1189785886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1854427171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2925603979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72944163"/>
                    </a:ext>
                  </a:extLst>
                </a:gridCol>
                <a:gridCol w="1684987">
                  <a:extLst>
                    <a:ext uri="{9D8B030D-6E8A-4147-A177-3AD203B41FA5}">
                      <a16:colId xmlns:a16="http://schemas.microsoft.com/office/drawing/2014/main" val="1788833262"/>
                    </a:ext>
                  </a:extLst>
                </a:gridCol>
              </a:tblGrid>
              <a:tr h="63797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WHO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WHERE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WHEN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HOW</a:t>
                      </a:r>
                    </a:p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06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b="1" dirty="0" err="1"/>
                        <a:t>Need</a:t>
                      </a:r>
                      <a:r>
                        <a:rPr lang="cs-CZ" sz="1700" b="1" dirty="0"/>
                        <a:t> </a:t>
                      </a:r>
                      <a:r>
                        <a:rPr lang="cs-CZ" sz="1700" b="1" dirty="0" err="1"/>
                        <a:t>arousal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Initiator</a:t>
                      </a:r>
                      <a:r>
                        <a:rPr lang="cs-CZ" sz="1700" dirty="0"/>
                        <a:t>: </a:t>
                      </a:r>
                      <a:r>
                        <a:rPr lang="cs-CZ" sz="1700" dirty="0" err="1"/>
                        <a:t>family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members</a:t>
                      </a:r>
                      <a:r>
                        <a:rPr lang="cs-CZ" sz="1700" dirty="0"/>
                        <a:t>,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influences</a:t>
                      </a:r>
                      <a:r>
                        <a:rPr lang="cs-CZ" sz="1700" baseline="0" dirty="0"/>
                        <a:t>, </a:t>
                      </a:r>
                      <a:r>
                        <a:rPr lang="cs-CZ" sz="1700" baseline="0" dirty="0" err="1"/>
                        <a:t>colleagues</a:t>
                      </a:r>
                      <a:r>
                        <a:rPr lang="cs-CZ" sz="1700" baseline="0" dirty="0"/>
                        <a:t>, </a:t>
                      </a:r>
                      <a:r>
                        <a:rPr lang="cs-CZ" sz="1700" baseline="0" dirty="0" err="1"/>
                        <a:t>friend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relatives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Travel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portals</a:t>
                      </a:r>
                      <a:r>
                        <a:rPr lang="cs-CZ" sz="1700" dirty="0"/>
                        <a:t>, media </a:t>
                      </a:r>
                      <a:r>
                        <a:rPr lang="cs-CZ" sz="1700" dirty="0" err="1"/>
                        <a:t>advertisements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travel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books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Prior</a:t>
                      </a:r>
                      <a:r>
                        <a:rPr lang="cs-CZ" sz="1700" baseline="0" dirty="0"/>
                        <a:t> to </a:t>
                      </a:r>
                      <a:r>
                        <a:rPr lang="cs-CZ" sz="1700" baseline="0" dirty="0" err="1"/>
                        <a:t>the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preferred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season</a:t>
                      </a:r>
                      <a:r>
                        <a:rPr lang="cs-CZ" sz="1700" baseline="0" dirty="0"/>
                        <a:t>/</a:t>
                      </a:r>
                      <a:r>
                        <a:rPr lang="cs-CZ" sz="1700" baseline="0" dirty="0" err="1"/>
                        <a:t>holidays</a:t>
                      </a:r>
                      <a:r>
                        <a:rPr lang="cs-CZ" sz="1700" baseline="0" dirty="0"/>
                        <a:t> 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Evaluation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intrinsic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needs</a:t>
                      </a:r>
                      <a:endParaRPr lang="cs-CZ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95336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b="1" dirty="0" err="1"/>
                        <a:t>Information</a:t>
                      </a:r>
                      <a:r>
                        <a:rPr lang="cs-CZ" sz="1700" b="1" dirty="0"/>
                        <a:t> </a:t>
                      </a:r>
                      <a:r>
                        <a:rPr lang="cs-CZ" sz="1700" b="1" dirty="0" err="1"/>
                        <a:t>Search</a:t>
                      </a:r>
                      <a:r>
                        <a:rPr lang="cs-CZ" sz="1700" b="1" dirty="0"/>
                        <a:t> </a:t>
                      </a:r>
                      <a:r>
                        <a:rPr lang="cs-CZ" sz="1700" b="1" dirty="0" err="1"/>
                        <a:t>about</a:t>
                      </a:r>
                      <a:r>
                        <a:rPr lang="cs-CZ" sz="1700" b="1" baseline="0" dirty="0"/>
                        <a:t> </a:t>
                      </a:r>
                      <a:r>
                        <a:rPr lang="cs-CZ" sz="1700" b="1" baseline="0" dirty="0" err="1"/>
                        <a:t>Destination</a:t>
                      </a:r>
                      <a:endParaRPr lang="cs-CZ" sz="17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Family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members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search</a:t>
                      </a:r>
                      <a:r>
                        <a:rPr lang="cs-CZ" sz="1700" dirty="0"/>
                        <a:t> data </a:t>
                      </a:r>
                      <a:r>
                        <a:rPr lang="cs-CZ" sz="1700" dirty="0" err="1"/>
                        <a:t>from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secondary</a:t>
                      </a:r>
                      <a:r>
                        <a:rPr lang="cs-CZ" sz="1700" dirty="0"/>
                        <a:t> data </a:t>
                      </a:r>
                      <a:r>
                        <a:rPr lang="cs-CZ" sz="1700" dirty="0" err="1"/>
                        <a:t>sources</a:t>
                      </a:r>
                      <a:r>
                        <a:rPr lang="cs-CZ" sz="1700" dirty="0"/>
                        <a:t> and 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Prior to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preferred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season</a:t>
                      </a:r>
                      <a:r>
                        <a:rPr lang="cs-CZ" sz="1700" dirty="0"/>
                        <a:t>/</a:t>
                      </a:r>
                      <a:r>
                        <a:rPr lang="cs-CZ" sz="1700" dirty="0" err="1"/>
                        <a:t>holiday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Surf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travel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portals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cosult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travel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magazines</a:t>
                      </a:r>
                      <a:endParaRPr lang="cs-CZ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88972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b="1" dirty="0" err="1"/>
                        <a:t>Travel</a:t>
                      </a:r>
                      <a:r>
                        <a:rPr lang="cs-CZ" sz="1700" b="1" dirty="0"/>
                        <a:t> </a:t>
                      </a:r>
                      <a:r>
                        <a:rPr lang="cs-CZ" sz="1700" b="1" dirty="0" err="1"/>
                        <a:t>Logistic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FM and 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Planning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stage</a:t>
                      </a:r>
                      <a:r>
                        <a:rPr lang="cs-CZ" sz="1700" dirty="0"/>
                        <a:t>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Prior to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preferred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season</a:t>
                      </a:r>
                      <a:r>
                        <a:rPr lang="cs-CZ" sz="1700" dirty="0"/>
                        <a:t>/</a:t>
                      </a:r>
                      <a:r>
                        <a:rPr lang="cs-CZ" sz="1700" dirty="0" err="1"/>
                        <a:t>holiday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Travel</a:t>
                      </a:r>
                      <a:r>
                        <a:rPr lang="cs-CZ" sz="1700" dirty="0"/>
                        <a:t> agent </a:t>
                      </a:r>
                      <a:r>
                        <a:rPr lang="cs-CZ" sz="1700" dirty="0" err="1"/>
                        <a:t>services</a:t>
                      </a:r>
                      <a:endParaRPr lang="cs-CZ" sz="17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01141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b="1" dirty="0" err="1"/>
                        <a:t>Purchase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FM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Destination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Holiday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season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Classify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destination</a:t>
                      </a:r>
                      <a:r>
                        <a:rPr lang="cs-CZ" sz="1700" dirty="0"/>
                        <a:t> on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basis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preferences</a:t>
                      </a:r>
                      <a:r>
                        <a:rPr lang="cs-CZ" sz="1700" dirty="0"/>
                        <a:t> and </a:t>
                      </a:r>
                      <a:r>
                        <a:rPr lang="cs-CZ" sz="1700" dirty="0" err="1"/>
                        <a:t>economic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vialibilty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443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700" b="1" dirty="0"/>
                        <a:t>Post-</a:t>
                      </a:r>
                      <a:r>
                        <a:rPr lang="cs-CZ" sz="1700" b="1" dirty="0" err="1"/>
                        <a:t>Purchase</a:t>
                      </a:r>
                      <a:endParaRPr lang="cs-CZ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travellers</a:t>
                      </a:r>
                      <a:r>
                        <a:rPr lang="cs-CZ" sz="1700" dirty="0"/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Homeland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Post-</a:t>
                      </a:r>
                      <a:r>
                        <a:rPr lang="cs-CZ" sz="1700" dirty="0" err="1"/>
                        <a:t>holiday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By </a:t>
                      </a:r>
                      <a:r>
                        <a:rPr lang="cs-CZ" sz="1700" dirty="0" err="1"/>
                        <a:t>word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mouth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blogs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542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867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2120"/>
            <a:ext cx="532534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Lato"/>
              </a:rPr>
              <a:t>Studio Tour — Griffith Observatory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Lato"/>
              </a:rPr>
              <a:t>  </a:t>
            </a:r>
            <a:endParaRPr kumimoji="0" lang="cs-CZ" altLang="cs-CZ" sz="36800" b="0" i="0" u="none" strike="noStrike" cap="none" normalizeH="0" baseline="0">
              <a:ln>
                <a:noFill/>
              </a:ln>
              <a:solidFill>
                <a:srgbClr val="333333"/>
              </a:solidFill>
              <a:effectLst/>
              <a:latin typeface="Lato"/>
            </a:endParaRPr>
          </a:p>
        </p:txBody>
      </p:sp>
      <p:pic>
        <p:nvPicPr>
          <p:cNvPr id="1026" name="Picture 2" descr="Hollywood Fans Itinerary - 3-Day Los Angeles Travel Gui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9" y="0"/>
            <a:ext cx="9097962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59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 idx="4294967295"/>
          </p:nvPr>
        </p:nvSpPr>
        <p:spPr>
          <a:xfrm>
            <a:off x="2179638" y="817563"/>
            <a:ext cx="6964362" cy="1201737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sz="quarter" idx="4294967295"/>
          </p:nvPr>
        </p:nvSpPr>
        <p:spPr>
          <a:xfrm>
            <a:off x="0" y="0"/>
            <a:ext cx="9144000" cy="6858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132856"/>
            <a:ext cx="4320480" cy="314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8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Features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tourists visit specific destination, they never behave the way they will in native place </a:t>
            </a:r>
            <a:endParaRPr lang="cs-CZ" dirty="0"/>
          </a:p>
          <a:p>
            <a:r>
              <a:rPr lang="en-US" dirty="0" err="1"/>
              <a:t>Behavioural</a:t>
            </a:r>
            <a:r>
              <a:rPr lang="en-US" dirty="0"/>
              <a:t> traits may differ depending on background &amp; nationality </a:t>
            </a:r>
            <a:endParaRPr lang="cs-CZ" dirty="0"/>
          </a:p>
          <a:p>
            <a:r>
              <a:rPr lang="en-US" dirty="0"/>
              <a:t>Tangible products can be assessed better before purchase; tourism being intangible product consumer has to rely on books, reviews, blogs, websites, movies, word-of-mouth etc. </a:t>
            </a:r>
            <a:endParaRPr lang="cs-CZ" dirty="0"/>
          </a:p>
          <a:p>
            <a:r>
              <a:rPr lang="en-US" dirty="0"/>
              <a:t>Global ‘culture of consumption’ where leisure travel increasingly commoditized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Tourist</a:t>
            </a:r>
            <a:r>
              <a:rPr lang="cs-CZ" dirty="0"/>
              <a:t> </a:t>
            </a:r>
            <a:r>
              <a:rPr lang="cs-CZ" dirty="0" err="1"/>
              <a:t>Consumer</a:t>
            </a:r>
            <a:r>
              <a:rPr lang="cs-CZ" dirty="0"/>
              <a:t> </a:t>
            </a:r>
            <a:r>
              <a:rPr lang="cs-CZ" dirty="0" err="1"/>
              <a:t>Behaviour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Touris</a:t>
            </a:r>
            <a:r>
              <a:rPr lang="cs-CZ" dirty="0"/>
              <a:t>t</a:t>
            </a:r>
            <a:r>
              <a:rPr lang="en-US" dirty="0"/>
              <a:t> consumer behavior is influenced by the attributes of the tourist destination, communication and image of travel destination, as also by the </a:t>
            </a:r>
            <a:r>
              <a:rPr lang="en-US" dirty="0" err="1"/>
              <a:t>quali</a:t>
            </a:r>
            <a:r>
              <a:rPr lang="cs-CZ" dirty="0"/>
              <a:t>t</a:t>
            </a:r>
            <a:r>
              <a:rPr lang="en-US" dirty="0"/>
              <a:t>y of services rendered.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There are various challenges for tourism in the face of rapidly changing geopolitical and economic situation, technological innovation and demographic changes.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49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Needs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tourist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Many </a:t>
            </a:r>
            <a:r>
              <a:rPr lang="cs-CZ" dirty="0" err="1"/>
              <a:t>decisions</a:t>
            </a:r>
            <a:r>
              <a:rPr lang="cs-CZ" dirty="0"/>
              <a:t> are made </a:t>
            </a:r>
            <a:r>
              <a:rPr lang="cs-CZ" dirty="0" err="1"/>
              <a:t>emotionally</a:t>
            </a:r>
            <a:r>
              <a:rPr lang="cs-CZ" dirty="0"/>
              <a:t> but…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tourist</a:t>
            </a:r>
            <a:r>
              <a:rPr lang="cs-CZ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Inbound</a:t>
            </a:r>
            <a:r>
              <a:rPr lang="cs-CZ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Outbound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Domestic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989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5709075" y="4432007"/>
            <a:ext cx="2916237" cy="896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 algn="ctr">
              <a:buNone/>
            </a:pPr>
            <a:r>
              <a:rPr lang="cs-CZ" sz="1800" dirty="0" err="1"/>
              <a:t>Scenic</a:t>
            </a:r>
            <a:r>
              <a:rPr lang="cs-CZ" sz="1800" dirty="0"/>
              <a:t> </a:t>
            </a:r>
            <a:r>
              <a:rPr lang="cs-CZ" sz="1800" dirty="0" err="1"/>
              <a:t>spots</a:t>
            </a:r>
            <a:r>
              <a:rPr lang="cs-CZ" sz="1800" dirty="0"/>
              <a:t> in and </a:t>
            </a:r>
            <a:r>
              <a:rPr lang="cs-CZ" sz="1800" dirty="0" err="1"/>
              <a:t>around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touris</a:t>
            </a:r>
            <a:r>
              <a:rPr lang="cs-CZ" sz="1800" dirty="0"/>
              <a:t> </a:t>
            </a:r>
            <a:r>
              <a:rPr lang="cs-CZ" sz="1800" dirty="0" err="1"/>
              <a:t>destination</a:t>
            </a:r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344738" y="639763"/>
            <a:ext cx="6799262" cy="1303337"/>
          </a:xfrm>
        </p:spPr>
        <p:txBody>
          <a:bodyPr/>
          <a:lstStyle/>
          <a:p>
            <a:r>
              <a:rPr lang="en-US" dirty="0"/>
              <a:t>Needs of tourist</a:t>
            </a:r>
            <a:r>
              <a:rPr lang="cs-CZ" dirty="0"/>
              <a:t>s</a:t>
            </a:r>
            <a:endParaRPr lang="en-US" dirty="0"/>
          </a:p>
        </p:txBody>
      </p:sp>
      <p:sp>
        <p:nvSpPr>
          <p:cNvPr id="4" name="Zaoblený obdélník 3"/>
          <p:cNvSpPr/>
          <p:nvPr/>
        </p:nvSpPr>
        <p:spPr>
          <a:xfrm>
            <a:off x="899592" y="3212976"/>
            <a:ext cx="2520280" cy="122413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Needs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tourists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5688124" y="2935465"/>
            <a:ext cx="29163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Boarding</a:t>
            </a:r>
            <a:r>
              <a:rPr lang="cs-CZ" dirty="0"/>
              <a:t> and </a:t>
            </a:r>
            <a:r>
              <a:rPr lang="cs-CZ" dirty="0" err="1"/>
              <a:t>lodging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5688124" y="1700808"/>
            <a:ext cx="291632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Mode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travel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5688124" y="5733256"/>
            <a:ext cx="291632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Package</a:t>
            </a:r>
            <a:r>
              <a:rPr lang="cs-CZ" dirty="0"/>
              <a:t> tour(s)</a:t>
            </a:r>
          </a:p>
        </p:txBody>
      </p:sp>
      <p:cxnSp>
        <p:nvCxnSpPr>
          <p:cNvPr id="15" name="Pravoúhlá spojnice 14"/>
          <p:cNvCxnSpPr>
            <a:stCxn id="4" idx="3"/>
            <a:endCxn id="6" idx="1"/>
          </p:cNvCxnSpPr>
          <p:nvPr/>
        </p:nvCxnSpPr>
        <p:spPr>
          <a:xfrm flipV="1">
            <a:off x="3419872" y="3331509"/>
            <a:ext cx="2268252" cy="49353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ravoúhlá spojnice 16"/>
          <p:cNvCxnSpPr>
            <a:stCxn id="4" idx="3"/>
            <a:endCxn id="5" idx="1"/>
          </p:cNvCxnSpPr>
          <p:nvPr/>
        </p:nvCxnSpPr>
        <p:spPr>
          <a:xfrm>
            <a:off x="3419872" y="3825044"/>
            <a:ext cx="2289203" cy="105543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ravoúhlá spojnice 18"/>
          <p:cNvCxnSpPr>
            <a:stCxn id="4" idx="3"/>
            <a:endCxn id="8" idx="1"/>
          </p:cNvCxnSpPr>
          <p:nvPr/>
        </p:nvCxnSpPr>
        <p:spPr>
          <a:xfrm>
            <a:off x="3419872" y="3825044"/>
            <a:ext cx="2268252" cy="22322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ravoúhlá spojnice 21"/>
          <p:cNvCxnSpPr>
            <a:stCxn id="4" idx="3"/>
            <a:endCxn id="7" idx="1"/>
          </p:cNvCxnSpPr>
          <p:nvPr/>
        </p:nvCxnSpPr>
        <p:spPr>
          <a:xfrm flipV="1">
            <a:off x="3419872" y="2096852"/>
            <a:ext cx="2268252" cy="172819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54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143000"/>
          </a:xfrm>
        </p:spPr>
        <p:txBody>
          <a:bodyPr/>
          <a:lstStyle/>
          <a:p>
            <a:r>
              <a:rPr lang="cs-CZ" dirty="0" err="1"/>
              <a:t>Tourist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Cycle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44738" y="2349500"/>
            <a:ext cx="6799262" cy="34448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phases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Pre-trip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err="1"/>
              <a:t>Trip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Post-</a:t>
            </a:r>
            <a:r>
              <a:rPr lang="cs-CZ" dirty="0" err="1"/>
              <a:t>trip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en-US" sz="1800" dirty="0"/>
              <a:t>There are some </a:t>
            </a:r>
            <a:r>
              <a:rPr lang="en-US" sz="1800" dirty="0" err="1"/>
              <a:t>simila</a:t>
            </a:r>
            <a:r>
              <a:rPr lang="cs-CZ" sz="1800" dirty="0"/>
              <a:t>r</a:t>
            </a:r>
            <a:r>
              <a:rPr lang="en-US" sz="1800" dirty="0"/>
              <a:t> pre-trip requirements for the three kinds of tourists (domestic, inbound and outbound). These include information about the destination, boarding/lodging, mode of travel…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37111874"/>
              </p:ext>
            </p:extLst>
          </p:nvPr>
        </p:nvGraphicFramePr>
        <p:xfrm>
          <a:off x="4283968" y="1484784"/>
          <a:ext cx="3840088" cy="296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317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16824" cy="1303867"/>
          </a:xfrm>
        </p:spPr>
        <p:txBody>
          <a:bodyPr>
            <a:normAutofit/>
          </a:bodyPr>
          <a:lstStyle/>
          <a:p>
            <a:r>
              <a:rPr lang="en-US" dirty="0"/>
              <a:t>Tourist Decision-Making Process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2843808" y="1412776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recognition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843808" y="3573016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evaluation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2835341" y="2492896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843808" y="5668983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Outcome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843808" y="4581128"/>
            <a:ext cx="20882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decision</a:t>
            </a:r>
            <a:endParaRPr lang="cs-CZ" dirty="0"/>
          </a:p>
        </p:txBody>
      </p:sp>
      <p:cxnSp>
        <p:nvCxnSpPr>
          <p:cNvPr id="10" name="Přímá spojnice se šipkou 9"/>
          <p:cNvCxnSpPr>
            <a:stCxn id="4" idx="2"/>
            <a:endCxn id="6" idx="0"/>
          </p:cNvCxnSpPr>
          <p:nvPr/>
        </p:nvCxnSpPr>
        <p:spPr>
          <a:xfrm flipH="1">
            <a:off x="3879457" y="2060848"/>
            <a:ext cx="8467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6" idx="2"/>
            <a:endCxn id="5" idx="0"/>
          </p:cNvCxnSpPr>
          <p:nvPr/>
        </p:nvCxnSpPr>
        <p:spPr>
          <a:xfrm>
            <a:off x="3879457" y="3140968"/>
            <a:ext cx="8467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5" idx="2"/>
            <a:endCxn id="8" idx="0"/>
          </p:cNvCxnSpPr>
          <p:nvPr/>
        </p:nvCxnSpPr>
        <p:spPr>
          <a:xfrm>
            <a:off x="3887924" y="422108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2"/>
            <a:endCxn id="7" idx="0"/>
          </p:cNvCxnSpPr>
          <p:nvPr/>
        </p:nvCxnSpPr>
        <p:spPr>
          <a:xfrm>
            <a:off x="3887924" y="5229200"/>
            <a:ext cx="0" cy="4397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48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Analy</a:t>
            </a:r>
            <a:r>
              <a:rPr lang="cs-CZ" dirty="0"/>
              <a:t>z</a:t>
            </a:r>
            <a:r>
              <a:rPr lang="en-US" dirty="0" err="1"/>
              <a:t>ing</a:t>
            </a:r>
            <a:r>
              <a:rPr lang="en-US" dirty="0"/>
              <a:t> Tourist Characteristic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ability to determine the proper target audience and their needs is crucial to a successful and efficient mar</a:t>
            </a:r>
            <a:r>
              <a:rPr lang="cs-CZ" dirty="0"/>
              <a:t>k</a:t>
            </a:r>
            <a:r>
              <a:rPr lang="en-US" dirty="0" err="1"/>
              <a:t>eting</a:t>
            </a:r>
            <a:r>
              <a:rPr lang="en-US" dirty="0"/>
              <a:t> campaign.</a:t>
            </a:r>
          </a:p>
          <a:p>
            <a:endParaRPr lang="en-US" dirty="0"/>
          </a:p>
          <a:p>
            <a:r>
              <a:rPr lang="en-US" dirty="0"/>
              <a:t>After identifying the preferences of the target segment, the tour operator can successfully position the marketing strategy to enhance the attractiveness of a tourism destination.</a:t>
            </a:r>
          </a:p>
          <a:p>
            <a:endParaRPr lang="en-US" dirty="0"/>
          </a:p>
          <a:p>
            <a:r>
              <a:rPr lang="en-US" dirty="0"/>
              <a:t>For </a:t>
            </a:r>
            <a:r>
              <a:rPr lang="en-US" dirty="0" err="1"/>
              <a:t>analy</a:t>
            </a:r>
            <a:r>
              <a:rPr lang="cs-CZ" dirty="0"/>
              <a:t>z</a:t>
            </a:r>
            <a:r>
              <a:rPr lang="en-US" dirty="0" err="1"/>
              <a:t>ing</a:t>
            </a:r>
            <a:r>
              <a:rPr lang="en-US" dirty="0"/>
              <a:t> tourist characteristic we can use segmentation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92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Typologies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consumer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= </a:t>
            </a:r>
            <a:r>
              <a:rPr lang="cs-CZ" dirty="0" err="1"/>
              <a:t>Gray´s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r>
              <a:rPr lang="cs-CZ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Sunlust Tourism</a:t>
            </a:r>
            <a:r>
              <a:rPr lang="cs-CZ" dirty="0"/>
              <a:t>…</a:t>
            </a:r>
          </a:p>
          <a:p>
            <a:pPr lvl="1"/>
            <a:r>
              <a:rPr lang="cs-CZ" dirty="0" err="1"/>
              <a:t>Motivated</a:t>
            </a:r>
            <a:r>
              <a:rPr lang="cs-CZ" dirty="0"/>
              <a:t> by </a:t>
            </a:r>
            <a:r>
              <a:rPr lang="cs-CZ" dirty="0" err="1"/>
              <a:t>desire</a:t>
            </a:r>
            <a:r>
              <a:rPr lang="cs-CZ" dirty="0"/>
              <a:t> to rest, </a:t>
            </a:r>
            <a:r>
              <a:rPr lang="cs-CZ" dirty="0" err="1"/>
              <a:t>relax</a:t>
            </a:r>
            <a:r>
              <a:rPr lang="cs-CZ" dirty="0"/>
              <a:t> and </a:t>
            </a:r>
            <a:r>
              <a:rPr lang="cs-CZ" dirty="0" err="1"/>
              <a:t>enjoy</a:t>
            </a:r>
            <a:r>
              <a:rPr lang="cs-CZ" dirty="0"/>
              <a:t> 3S</a:t>
            </a:r>
          </a:p>
          <a:p>
            <a:pPr lvl="1"/>
            <a:r>
              <a:rPr lang="cs-CZ" dirty="0"/>
              <a:t>Hotel </a:t>
            </a:r>
            <a:r>
              <a:rPr lang="cs-CZ" dirty="0" err="1"/>
              <a:t>forms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itinerary</a:t>
            </a:r>
            <a:endParaRPr lang="cs-CZ" dirty="0"/>
          </a:p>
          <a:p>
            <a:pPr lvl="1"/>
            <a:r>
              <a:rPr lang="cs-CZ" dirty="0" err="1"/>
              <a:t>Typically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population</a:t>
            </a:r>
            <a:endParaRPr lang="cs-CZ" dirty="0"/>
          </a:p>
          <a:p>
            <a:pPr marL="342900" lvl="1" indent="0">
              <a:buNone/>
            </a:pPr>
            <a:endParaRPr lang="cs-CZ" dirty="0"/>
          </a:p>
          <a:p>
            <a:r>
              <a:rPr lang="en-US" dirty="0"/>
              <a:t>Wanderlust Tourism</a:t>
            </a:r>
            <a:r>
              <a:rPr lang="cs-CZ" dirty="0"/>
              <a:t>…</a:t>
            </a:r>
          </a:p>
          <a:p>
            <a:pPr lvl="1"/>
            <a:r>
              <a:rPr lang="cs-CZ" dirty="0" err="1"/>
              <a:t>Desire</a:t>
            </a:r>
            <a:r>
              <a:rPr lang="cs-CZ" dirty="0"/>
              <a:t> to </a:t>
            </a:r>
            <a:r>
              <a:rPr lang="cs-CZ" dirty="0" err="1"/>
              <a:t>travel</a:t>
            </a:r>
            <a:r>
              <a:rPr lang="cs-CZ" dirty="0"/>
              <a:t> and </a:t>
            </a:r>
            <a:r>
              <a:rPr lang="cs-CZ" dirty="0" err="1"/>
              <a:t>experience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Hotel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meant</a:t>
            </a:r>
            <a:r>
              <a:rPr lang="cs-CZ" dirty="0"/>
              <a:t> as a place to </a:t>
            </a:r>
            <a:r>
              <a:rPr lang="cs-CZ" dirty="0" err="1"/>
              <a:t>sleep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night</a:t>
            </a:r>
          </a:p>
          <a:p>
            <a:pPr lvl="1"/>
            <a:r>
              <a:rPr lang="cs-CZ" dirty="0" err="1"/>
              <a:t>Typicaly</a:t>
            </a:r>
            <a:r>
              <a:rPr lang="cs-CZ" dirty="0"/>
              <a:t> </a:t>
            </a:r>
            <a:r>
              <a:rPr lang="cs-CZ" dirty="0" err="1"/>
              <a:t>involves</a:t>
            </a:r>
            <a:r>
              <a:rPr lang="cs-CZ" dirty="0"/>
              <a:t>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20-35 </a:t>
            </a:r>
            <a:r>
              <a:rPr lang="cs-CZ" dirty="0" err="1"/>
              <a:t>years</a:t>
            </a:r>
            <a:endParaRPr lang="cs-CZ" dirty="0"/>
          </a:p>
          <a:p>
            <a:pPr marL="342900" lvl="1" indent="0">
              <a:buNone/>
            </a:pPr>
            <a:endParaRPr lang="cs-CZ" dirty="0"/>
          </a:p>
          <a:p>
            <a:r>
              <a:rPr lang="en-US" dirty="0"/>
              <a:t>Shopping Tourism</a:t>
            </a:r>
            <a:r>
              <a:rPr lang="cs-CZ" dirty="0"/>
              <a:t>…</a:t>
            </a:r>
          </a:p>
          <a:p>
            <a:pPr lvl="1"/>
            <a:r>
              <a:rPr lang="cs-CZ" dirty="0"/>
              <a:t>New S in 3S </a:t>
            </a:r>
            <a:r>
              <a:rPr lang="cs-CZ" dirty="0" err="1"/>
              <a:t>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73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513</Words>
  <Application>Microsoft Office PowerPoint</Application>
  <PresentationFormat>Předvádění na obrazovce (4:3)</PresentationFormat>
  <Paragraphs>96</Paragraphs>
  <Slides>12</Slides>
  <Notes>1</Notes>
  <HiddenSlides>2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Lato</vt:lpstr>
      <vt:lpstr>Motiv Office</vt:lpstr>
      <vt:lpstr>Tourism marketing</vt:lpstr>
      <vt:lpstr>Features</vt:lpstr>
      <vt:lpstr>Tourist Consumer Behaviour</vt:lpstr>
      <vt:lpstr>Needs of tourist</vt:lpstr>
      <vt:lpstr>Needs of tourists</vt:lpstr>
      <vt:lpstr>Tourist Life Cycle</vt:lpstr>
      <vt:lpstr>Tourist Decision-Making Process</vt:lpstr>
      <vt:lpstr>Analyzing Tourist Characteristic</vt:lpstr>
      <vt:lpstr>Typologies of tourism consumer behaviour = Gray´s classification </vt:lpstr>
      <vt:lpstr>Prezentace aplikace PowerPoint</vt:lpstr>
      <vt:lpstr>Prezentace aplikace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POKUSNY UCET,ZAM,CIVT</dc:creator>
  <cp:lastModifiedBy>Petra Koudelková</cp:lastModifiedBy>
  <cp:revision>30</cp:revision>
  <dcterms:created xsi:type="dcterms:W3CDTF">2018-10-15T09:30:48Z</dcterms:created>
  <dcterms:modified xsi:type="dcterms:W3CDTF">2024-11-20T12:20:41Z</dcterms:modified>
</cp:coreProperties>
</file>